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290" r:id="rId3"/>
    <p:sldId id="260" r:id="rId4"/>
    <p:sldId id="299" r:id="rId5"/>
    <p:sldId id="359" r:id="rId6"/>
    <p:sldId id="360" r:id="rId7"/>
    <p:sldId id="300" r:id="rId8"/>
    <p:sldId id="301" r:id="rId9"/>
    <p:sldId id="324" r:id="rId10"/>
    <p:sldId id="302" r:id="rId11"/>
    <p:sldId id="325" r:id="rId12"/>
    <p:sldId id="303" r:id="rId13"/>
    <p:sldId id="278" r:id="rId14"/>
    <p:sldId id="297" r:id="rId15"/>
    <p:sldId id="285" r:id="rId16"/>
    <p:sldId id="346" r:id="rId17"/>
    <p:sldId id="345" r:id="rId18"/>
    <p:sldId id="347" r:id="rId19"/>
    <p:sldId id="348" r:id="rId20"/>
    <p:sldId id="349" r:id="rId21"/>
    <p:sldId id="352" r:id="rId22"/>
    <p:sldId id="314" r:id="rId23"/>
    <p:sldId id="353" r:id="rId24"/>
    <p:sldId id="354" r:id="rId25"/>
    <p:sldId id="355" r:id="rId26"/>
    <p:sldId id="356" r:id="rId27"/>
    <p:sldId id="357" r:id="rId28"/>
    <p:sldId id="358" r:id="rId29"/>
    <p:sldId id="286" r:id="rId30"/>
    <p:sldId id="295" r:id="rId31"/>
  </p:sldIdLst>
  <p:sldSz cx="9144000" cy="5143500" type="screen16x9"/>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0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3" autoAdjust="0"/>
    <p:restoredTop sz="95942" autoAdjust="0"/>
  </p:normalViewPr>
  <p:slideViewPr>
    <p:cSldViewPr>
      <p:cViewPr varScale="1">
        <p:scale>
          <a:sx n="109" d="100"/>
          <a:sy n="109" d="100"/>
        </p:scale>
        <p:origin x="672"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5659" cy="496332"/>
          </a:xfrm>
          <a:prstGeom prst="rect">
            <a:avLst/>
          </a:prstGeom>
        </p:spPr>
        <p:txBody>
          <a:bodyPr vert="horz" lIns="95558" tIns="47779" rIns="95558" bIns="47779" rtlCol="0"/>
          <a:lstStyle>
            <a:lvl1pPr algn="l">
              <a:defRPr sz="1300"/>
            </a:lvl1pPr>
          </a:lstStyle>
          <a:p>
            <a:endParaRPr lang="sv-SE"/>
          </a:p>
        </p:txBody>
      </p:sp>
      <p:sp>
        <p:nvSpPr>
          <p:cNvPr id="3" name="Platshållare för datum 2"/>
          <p:cNvSpPr>
            <a:spLocks noGrp="1"/>
          </p:cNvSpPr>
          <p:nvPr>
            <p:ph type="dt" sz="quarter" idx="1"/>
          </p:nvPr>
        </p:nvSpPr>
        <p:spPr>
          <a:xfrm>
            <a:off x="3850443" y="1"/>
            <a:ext cx="2945659" cy="496332"/>
          </a:xfrm>
          <a:prstGeom prst="rect">
            <a:avLst/>
          </a:prstGeom>
        </p:spPr>
        <p:txBody>
          <a:bodyPr vert="horz" lIns="95558" tIns="47779" rIns="95558" bIns="47779" rtlCol="0"/>
          <a:lstStyle>
            <a:lvl1pPr algn="r">
              <a:defRPr sz="1300"/>
            </a:lvl1pPr>
          </a:lstStyle>
          <a:p>
            <a:fld id="{361096A0-BF42-4F5D-99E6-0683BF449AB4}" type="datetimeFigureOut">
              <a:rPr lang="sv-SE" smtClean="0"/>
              <a:t>2019-06-27</a:t>
            </a:fld>
            <a:endParaRPr lang="sv-SE"/>
          </a:p>
        </p:txBody>
      </p:sp>
      <p:sp>
        <p:nvSpPr>
          <p:cNvPr id="4" name="Platshållare för sidfot 3"/>
          <p:cNvSpPr>
            <a:spLocks noGrp="1"/>
          </p:cNvSpPr>
          <p:nvPr>
            <p:ph type="ftr" sz="quarter" idx="2"/>
          </p:nvPr>
        </p:nvSpPr>
        <p:spPr>
          <a:xfrm>
            <a:off x="0" y="9428584"/>
            <a:ext cx="2945659" cy="496332"/>
          </a:xfrm>
          <a:prstGeom prst="rect">
            <a:avLst/>
          </a:prstGeom>
        </p:spPr>
        <p:txBody>
          <a:bodyPr vert="horz" lIns="95558" tIns="47779" rIns="95558" bIns="47779" rtlCol="0" anchor="b"/>
          <a:lstStyle>
            <a:lvl1pPr algn="l">
              <a:defRPr sz="1300"/>
            </a:lvl1pPr>
          </a:lstStyle>
          <a:p>
            <a:endParaRPr lang="sv-SE"/>
          </a:p>
        </p:txBody>
      </p:sp>
      <p:sp>
        <p:nvSpPr>
          <p:cNvPr id="5" name="Platshållare för bildnummer 4"/>
          <p:cNvSpPr>
            <a:spLocks noGrp="1"/>
          </p:cNvSpPr>
          <p:nvPr>
            <p:ph type="sldNum" sz="quarter" idx="3"/>
          </p:nvPr>
        </p:nvSpPr>
        <p:spPr>
          <a:xfrm>
            <a:off x="3850443" y="9428584"/>
            <a:ext cx="2945659" cy="496332"/>
          </a:xfrm>
          <a:prstGeom prst="rect">
            <a:avLst/>
          </a:prstGeom>
        </p:spPr>
        <p:txBody>
          <a:bodyPr vert="horz" lIns="95558" tIns="47779" rIns="95558" bIns="47779" rtlCol="0" anchor="b"/>
          <a:lstStyle>
            <a:lvl1pPr algn="r">
              <a:defRPr sz="1300"/>
            </a:lvl1pPr>
          </a:lstStyle>
          <a:p>
            <a:fld id="{5839B036-5A0B-4547-B7E0-1D935FC7A889}" type="slidenum">
              <a:rPr lang="sv-SE" smtClean="0"/>
              <a:t>‹#›</a:t>
            </a:fld>
            <a:endParaRPr lang="sv-SE"/>
          </a:p>
        </p:txBody>
      </p:sp>
    </p:spTree>
    <p:extLst>
      <p:ext uri="{BB962C8B-B14F-4D97-AF65-F5344CB8AC3E}">
        <p14:creationId xmlns:p14="http://schemas.microsoft.com/office/powerpoint/2010/main" val="2655520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5659" cy="496332"/>
          </a:xfrm>
          <a:prstGeom prst="rect">
            <a:avLst/>
          </a:prstGeom>
        </p:spPr>
        <p:txBody>
          <a:bodyPr vert="horz" lIns="95558" tIns="47779" rIns="95558" bIns="47779" rtlCol="0"/>
          <a:lstStyle>
            <a:lvl1pPr algn="l">
              <a:defRPr sz="1300"/>
            </a:lvl1pPr>
          </a:lstStyle>
          <a:p>
            <a:endParaRPr lang="sv-SE"/>
          </a:p>
        </p:txBody>
      </p:sp>
      <p:sp>
        <p:nvSpPr>
          <p:cNvPr id="3" name="Platshållare för datum 2"/>
          <p:cNvSpPr>
            <a:spLocks noGrp="1"/>
          </p:cNvSpPr>
          <p:nvPr>
            <p:ph type="dt" idx="1"/>
          </p:nvPr>
        </p:nvSpPr>
        <p:spPr>
          <a:xfrm>
            <a:off x="3850443" y="1"/>
            <a:ext cx="2945659" cy="496332"/>
          </a:xfrm>
          <a:prstGeom prst="rect">
            <a:avLst/>
          </a:prstGeom>
        </p:spPr>
        <p:txBody>
          <a:bodyPr vert="horz" lIns="95558" tIns="47779" rIns="95558" bIns="47779" rtlCol="0"/>
          <a:lstStyle>
            <a:lvl1pPr algn="r">
              <a:defRPr sz="1300"/>
            </a:lvl1pPr>
          </a:lstStyle>
          <a:p>
            <a:fld id="{BDF1F304-DCA9-48B7-AB1C-63B18052C2F4}" type="datetimeFigureOut">
              <a:rPr lang="sv-SE" smtClean="0"/>
              <a:t>2019-06-27</a:t>
            </a:fld>
            <a:endParaRPr lang="sv-SE"/>
          </a:p>
        </p:txBody>
      </p:sp>
      <p:sp>
        <p:nvSpPr>
          <p:cNvPr id="4" name="Platshållare för bildobjekt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5558" tIns="47779" rIns="95558" bIns="47779" rtlCol="0" anchor="ctr"/>
          <a:lstStyle/>
          <a:p>
            <a:endParaRPr lang="sv-SE"/>
          </a:p>
        </p:txBody>
      </p:sp>
      <p:sp>
        <p:nvSpPr>
          <p:cNvPr id="5" name="Platshållare för anteckningar 4"/>
          <p:cNvSpPr>
            <a:spLocks noGrp="1"/>
          </p:cNvSpPr>
          <p:nvPr>
            <p:ph type="body" sz="quarter" idx="3"/>
          </p:nvPr>
        </p:nvSpPr>
        <p:spPr>
          <a:xfrm>
            <a:off x="679768" y="4715153"/>
            <a:ext cx="5438140" cy="4466987"/>
          </a:xfrm>
          <a:prstGeom prst="rect">
            <a:avLst/>
          </a:prstGeom>
        </p:spPr>
        <p:txBody>
          <a:bodyPr vert="horz" lIns="95558" tIns="47779" rIns="95558" bIns="47779"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6332"/>
          </a:xfrm>
          <a:prstGeom prst="rect">
            <a:avLst/>
          </a:prstGeom>
        </p:spPr>
        <p:txBody>
          <a:bodyPr vert="horz" lIns="95558" tIns="47779" rIns="95558" bIns="47779" rtlCol="0" anchor="b"/>
          <a:lstStyle>
            <a:lvl1pPr algn="l">
              <a:defRPr sz="1300"/>
            </a:lvl1pPr>
          </a:lstStyle>
          <a:p>
            <a:endParaRPr lang="sv-SE"/>
          </a:p>
        </p:txBody>
      </p:sp>
      <p:sp>
        <p:nvSpPr>
          <p:cNvPr id="7" name="Platshållare för bildnummer 6"/>
          <p:cNvSpPr>
            <a:spLocks noGrp="1"/>
          </p:cNvSpPr>
          <p:nvPr>
            <p:ph type="sldNum" sz="quarter" idx="5"/>
          </p:nvPr>
        </p:nvSpPr>
        <p:spPr>
          <a:xfrm>
            <a:off x="3850443" y="9428584"/>
            <a:ext cx="2945659" cy="496332"/>
          </a:xfrm>
          <a:prstGeom prst="rect">
            <a:avLst/>
          </a:prstGeom>
        </p:spPr>
        <p:txBody>
          <a:bodyPr vert="horz" lIns="95558" tIns="47779" rIns="95558" bIns="47779" rtlCol="0" anchor="b"/>
          <a:lstStyle>
            <a:lvl1pPr algn="r">
              <a:defRPr sz="1300"/>
            </a:lvl1pPr>
          </a:lstStyle>
          <a:p>
            <a:fld id="{5D9DA0A9-C908-467D-896F-117525CD99B2}" type="slidenum">
              <a:rPr lang="sv-SE" smtClean="0"/>
              <a:t>‹#›</a:t>
            </a:fld>
            <a:endParaRPr lang="sv-SE"/>
          </a:p>
        </p:txBody>
      </p:sp>
    </p:spTree>
    <p:extLst>
      <p:ext uri="{BB962C8B-B14F-4D97-AF65-F5344CB8AC3E}">
        <p14:creationId xmlns:p14="http://schemas.microsoft.com/office/powerpoint/2010/main" val="330669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1</a:t>
            </a:fld>
            <a:endParaRPr lang="sv-SE"/>
          </a:p>
        </p:txBody>
      </p:sp>
    </p:spTree>
    <p:extLst>
      <p:ext uri="{BB962C8B-B14F-4D97-AF65-F5344CB8AC3E}">
        <p14:creationId xmlns:p14="http://schemas.microsoft.com/office/powerpoint/2010/main" val="1162402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10</a:t>
            </a:fld>
            <a:endParaRPr lang="sv-SE"/>
          </a:p>
        </p:txBody>
      </p:sp>
    </p:spTree>
    <p:extLst>
      <p:ext uri="{BB962C8B-B14F-4D97-AF65-F5344CB8AC3E}">
        <p14:creationId xmlns:p14="http://schemas.microsoft.com/office/powerpoint/2010/main" val="290283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11</a:t>
            </a:fld>
            <a:endParaRPr lang="sv-SE"/>
          </a:p>
        </p:txBody>
      </p:sp>
    </p:spTree>
    <p:extLst>
      <p:ext uri="{BB962C8B-B14F-4D97-AF65-F5344CB8AC3E}">
        <p14:creationId xmlns:p14="http://schemas.microsoft.com/office/powerpoint/2010/main" val="2451124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12</a:t>
            </a:fld>
            <a:endParaRPr lang="sv-SE"/>
          </a:p>
        </p:txBody>
      </p:sp>
    </p:spTree>
    <p:extLst>
      <p:ext uri="{BB962C8B-B14F-4D97-AF65-F5344CB8AC3E}">
        <p14:creationId xmlns:p14="http://schemas.microsoft.com/office/powerpoint/2010/main" val="3959169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5D9DA0A9-C908-467D-896F-117525CD99B2}" type="slidenum">
              <a:rPr lang="sv-SE" smtClean="0"/>
              <a:t>13</a:t>
            </a:fld>
            <a:endParaRPr lang="sv-SE"/>
          </a:p>
        </p:txBody>
      </p:sp>
    </p:spTree>
    <p:extLst>
      <p:ext uri="{BB962C8B-B14F-4D97-AF65-F5344CB8AC3E}">
        <p14:creationId xmlns:p14="http://schemas.microsoft.com/office/powerpoint/2010/main" val="1313282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5D9DA0A9-C908-467D-896F-117525CD99B2}" type="slidenum">
              <a:rPr lang="sv-SE" smtClean="0"/>
              <a:t>14</a:t>
            </a:fld>
            <a:endParaRPr lang="sv-SE"/>
          </a:p>
        </p:txBody>
      </p:sp>
    </p:spTree>
    <p:extLst>
      <p:ext uri="{BB962C8B-B14F-4D97-AF65-F5344CB8AC3E}">
        <p14:creationId xmlns:p14="http://schemas.microsoft.com/office/powerpoint/2010/main" val="1282893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5D9DA0A9-C908-467D-896F-117525CD99B2}" type="slidenum">
              <a:rPr lang="sv-SE" smtClean="0"/>
              <a:t>15</a:t>
            </a:fld>
            <a:endParaRPr lang="sv-SE"/>
          </a:p>
        </p:txBody>
      </p:sp>
    </p:spTree>
    <p:extLst>
      <p:ext uri="{BB962C8B-B14F-4D97-AF65-F5344CB8AC3E}">
        <p14:creationId xmlns:p14="http://schemas.microsoft.com/office/powerpoint/2010/main" val="1313282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16</a:t>
            </a:fld>
            <a:endParaRPr lang="sv-SE"/>
          </a:p>
        </p:txBody>
      </p:sp>
    </p:spTree>
    <p:extLst>
      <p:ext uri="{BB962C8B-B14F-4D97-AF65-F5344CB8AC3E}">
        <p14:creationId xmlns:p14="http://schemas.microsoft.com/office/powerpoint/2010/main" val="3171262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17</a:t>
            </a:fld>
            <a:endParaRPr lang="sv-SE"/>
          </a:p>
        </p:txBody>
      </p:sp>
    </p:spTree>
    <p:extLst>
      <p:ext uri="{BB962C8B-B14F-4D97-AF65-F5344CB8AC3E}">
        <p14:creationId xmlns:p14="http://schemas.microsoft.com/office/powerpoint/2010/main" val="3802839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18</a:t>
            </a:fld>
            <a:endParaRPr lang="sv-SE"/>
          </a:p>
        </p:txBody>
      </p:sp>
    </p:spTree>
    <p:extLst>
      <p:ext uri="{BB962C8B-B14F-4D97-AF65-F5344CB8AC3E}">
        <p14:creationId xmlns:p14="http://schemas.microsoft.com/office/powerpoint/2010/main" val="2144863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19</a:t>
            </a:fld>
            <a:endParaRPr lang="sv-SE"/>
          </a:p>
        </p:txBody>
      </p:sp>
    </p:spTree>
    <p:extLst>
      <p:ext uri="{BB962C8B-B14F-4D97-AF65-F5344CB8AC3E}">
        <p14:creationId xmlns:p14="http://schemas.microsoft.com/office/powerpoint/2010/main" val="841041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5D9DA0A9-C908-467D-896F-117525CD99B2}" type="slidenum">
              <a:rPr lang="sv-SE" smtClean="0"/>
              <a:t>2</a:t>
            </a:fld>
            <a:endParaRPr lang="sv-SE"/>
          </a:p>
        </p:txBody>
      </p:sp>
    </p:spTree>
    <p:extLst>
      <p:ext uri="{BB962C8B-B14F-4D97-AF65-F5344CB8AC3E}">
        <p14:creationId xmlns:p14="http://schemas.microsoft.com/office/powerpoint/2010/main" val="243986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20</a:t>
            </a:fld>
            <a:endParaRPr lang="sv-SE"/>
          </a:p>
        </p:txBody>
      </p:sp>
    </p:spTree>
    <p:extLst>
      <p:ext uri="{BB962C8B-B14F-4D97-AF65-F5344CB8AC3E}">
        <p14:creationId xmlns:p14="http://schemas.microsoft.com/office/powerpoint/2010/main" val="1316410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21</a:t>
            </a:fld>
            <a:endParaRPr lang="sv-SE"/>
          </a:p>
        </p:txBody>
      </p:sp>
    </p:spTree>
    <p:extLst>
      <p:ext uri="{BB962C8B-B14F-4D97-AF65-F5344CB8AC3E}">
        <p14:creationId xmlns:p14="http://schemas.microsoft.com/office/powerpoint/2010/main" val="1269085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23</a:t>
            </a:fld>
            <a:endParaRPr lang="sv-SE"/>
          </a:p>
        </p:txBody>
      </p:sp>
    </p:spTree>
    <p:extLst>
      <p:ext uri="{BB962C8B-B14F-4D97-AF65-F5344CB8AC3E}">
        <p14:creationId xmlns:p14="http://schemas.microsoft.com/office/powerpoint/2010/main" val="3678254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24</a:t>
            </a:fld>
            <a:endParaRPr lang="sv-SE"/>
          </a:p>
        </p:txBody>
      </p:sp>
    </p:spTree>
    <p:extLst>
      <p:ext uri="{BB962C8B-B14F-4D97-AF65-F5344CB8AC3E}">
        <p14:creationId xmlns:p14="http://schemas.microsoft.com/office/powerpoint/2010/main" val="3419820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25</a:t>
            </a:fld>
            <a:endParaRPr lang="sv-SE"/>
          </a:p>
        </p:txBody>
      </p:sp>
    </p:spTree>
    <p:extLst>
      <p:ext uri="{BB962C8B-B14F-4D97-AF65-F5344CB8AC3E}">
        <p14:creationId xmlns:p14="http://schemas.microsoft.com/office/powerpoint/2010/main" val="2048494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26</a:t>
            </a:fld>
            <a:endParaRPr lang="sv-SE"/>
          </a:p>
        </p:txBody>
      </p:sp>
    </p:spTree>
    <p:extLst>
      <p:ext uri="{BB962C8B-B14F-4D97-AF65-F5344CB8AC3E}">
        <p14:creationId xmlns:p14="http://schemas.microsoft.com/office/powerpoint/2010/main" val="3852064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27</a:t>
            </a:fld>
            <a:endParaRPr lang="sv-SE"/>
          </a:p>
        </p:txBody>
      </p:sp>
    </p:spTree>
    <p:extLst>
      <p:ext uri="{BB962C8B-B14F-4D97-AF65-F5344CB8AC3E}">
        <p14:creationId xmlns:p14="http://schemas.microsoft.com/office/powerpoint/2010/main" val="2517389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28</a:t>
            </a:fld>
            <a:endParaRPr lang="sv-SE"/>
          </a:p>
        </p:txBody>
      </p:sp>
    </p:spTree>
    <p:extLst>
      <p:ext uri="{BB962C8B-B14F-4D97-AF65-F5344CB8AC3E}">
        <p14:creationId xmlns:p14="http://schemas.microsoft.com/office/powerpoint/2010/main" val="643456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29</a:t>
            </a:fld>
            <a:endParaRPr lang="sv-SE"/>
          </a:p>
        </p:txBody>
      </p:sp>
    </p:spTree>
    <p:extLst>
      <p:ext uri="{BB962C8B-B14F-4D97-AF65-F5344CB8AC3E}">
        <p14:creationId xmlns:p14="http://schemas.microsoft.com/office/powerpoint/2010/main" val="3717299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30</a:t>
            </a:fld>
            <a:endParaRPr lang="sv-SE"/>
          </a:p>
        </p:txBody>
      </p:sp>
    </p:spTree>
    <p:extLst>
      <p:ext uri="{BB962C8B-B14F-4D97-AF65-F5344CB8AC3E}">
        <p14:creationId xmlns:p14="http://schemas.microsoft.com/office/powerpoint/2010/main" val="626717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3</a:t>
            </a:fld>
            <a:endParaRPr lang="sv-SE"/>
          </a:p>
        </p:txBody>
      </p:sp>
    </p:spTree>
    <p:extLst>
      <p:ext uri="{BB962C8B-B14F-4D97-AF65-F5344CB8AC3E}">
        <p14:creationId xmlns:p14="http://schemas.microsoft.com/office/powerpoint/2010/main" val="4108087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4</a:t>
            </a:fld>
            <a:endParaRPr lang="sv-SE"/>
          </a:p>
        </p:txBody>
      </p:sp>
    </p:spTree>
    <p:extLst>
      <p:ext uri="{BB962C8B-B14F-4D97-AF65-F5344CB8AC3E}">
        <p14:creationId xmlns:p14="http://schemas.microsoft.com/office/powerpoint/2010/main" val="1112335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5</a:t>
            </a:fld>
            <a:endParaRPr lang="sv-SE"/>
          </a:p>
        </p:txBody>
      </p:sp>
    </p:spTree>
    <p:extLst>
      <p:ext uri="{BB962C8B-B14F-4D97-AF65-F5344CB8AC3E}">
        <p14:creationId xmlns:p14="http://schemas.microsoft.com/office/powerpoint/2010/main" val="878059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6</a:t>
            </a:fld>
            <a:endParaRPr lang="sv-SE"/>
          </a:p>
        </p:txBody>
      </p:sp>
    </p:spTree>
    <p:extLst>
      <p:ext uri="{BB962C8B-B14F-4D97-AF65-F5344CB8AC3E}">
        <p14:creationId xmlns:p14="http://schemas.microsoft.com/office/powerpoint/2010/main" val="209772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7</a:t>
            </a:fld>
            <a:endParaRPr lang="sv-SE"/>
          </a:p>
        </p:txBody>
      </p:sp>
    </p:spTree>
    <p:extLst>
      <p:ext uri="{BB962C8B-B14F-4D97-AF65-F5344CB8AC3E}">
        <p14:creationId xmlns:p14="http://schemas.microsoft.com/office/powerpoint/2010/main" val="3045633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8</a:t>
            </a:fld>
            <a:endParaRPr lang="sv-SE"/>
          </a:p>
        </p:txBody>
      </p:sp>
    </p:spTree>
    <p:extLst>
      <p:ext uri="{BB962C8B-B14F-4D97-AF65-F5344CB8AC3E}">
        <p14:creationId xmlns:p14="http://schemas.microsoft.com/office/powerpoint/2010/main" val="799934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D9DA0A9-C908-467D-896F-117525CD99B2}" type="slidenum">
              <a:rPr lang="sv-SE" smtClean="0"/>
              <a:t>9</a:t>
            </a:fld>
            <a:endParaRPr lang="sv-SE"/>
          </a:p>
        </p:txBody>
      </p:sp>
    </p:spTree>
    <p:extLst>
      <p:ext uri="{BB962C8B-B14F-4D97-AF65-F5344CB8AC3E}">
        <p14:creationId xmlns:p14="http://schemas.microsoft.com/office/powerpoint/2010/main" val="1397251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597819"/>
            <a:ext cx="7772400" cy="1102519"/>
          </a:xfrm>
        </p:spPr>
        <p:txBody>
          <a:bodyPr/>
          <a:lstStyle/>
          <a:p>
            <a:r>
              <a:rPr lang="sv-SE"/>
              <a:t>Klicka här för att ändra format</a:t>
            </a:r>
          </a:p>
        </p:txBody>
      </p:sp>
      <p:sp>
        <p:nvSpPr>
          <p:cNvPr id="3" name="Underrubri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A203C0B3-448A-494F-BE94-0541FBCDE056}" type="datetimeFigureOut">
              <a:rPr lang="sv-SE" smtClean="0"/>
              <a:t>2019-06-27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A3FAB3E-3C6C-44CC-8CCB-4C9BF78A2FE0}" type="slidenum">
              <a:rPr lang="sv-SE" smtClean="0"/>
              <a:t>‹#›</a:t>
            </a:fld>
            <a:endParaRPr lang="sv-SE"/>
          </a:p>
        </p:txBody>
      </p:sp>
    </p:spTree>
    <p:extLst>
      <p:ext uri="{BB962C8B-B14F-4D97-AF65-F5344CB8AC3E}">
        <p14:creationId xmlns:p14="http://schemas.microsoft.com/office/powerpoint/2010/main" val="14613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203C0B3-448A-494F-BE94-0541FBCDE056}" type="datetimeFigureOut">
              <a:rPr lang="sv-SE" smtClean="0"/>
              <a:t>2019-06-27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A3FAB3E-3C6C-44CC-8CCB-4C9BF78A2FE0}" type="slidenum">
              <a:rPr lang="sv-SE" smtClean="0"/>
              <a:t>‹#›</a:t>
            </a:fld>
            <a:endParaRPr lang="sv-SE"/>
          </a:p>
        </p:txBody>
      </p:sp>
    </p:spTree>
    <p:extLst>
      <p:ext uri="{BB962C8B-B14F-4D97-AF65-F5344CB8AC3E}">
        <p14:creationId xmlns:p14="http://schemas.microsoft.com/office/powerpoint/2010/main" val="4135095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05979"/>
            <a:ext cx="2057400" cy="4388644"/>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05979"/>
            <a:ext cx="6019800" cy="4388644"/>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203C0B3-448A-494F-BE94-0541FBCDE056}" type="datetimeFigureOut">
              <a:rPr lang="sv-SE" smtClean="0"/>
              <a:t>2019-06-27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A3FAB3E-3C6C-44CC-8CCB-4C9BF78A2FE0}" type="slidenum">
              <a:rPr lang="sv-SE" smtClean="0"/>
              <a:t>‹#›</a:t>
            </a:fld>
            <a:endParaRPr lang="sv-SE"/>
          </a:p>
        </p:txBody>
      </p:sp>
    </p:spTree>
    <p:extLst>
      <p:ext uri="{BB962C8B-B14F-4D97-AF65-F5344CB8AC3E}">
        <p14:creationId xmlns:p14="http://schemas.microsoft.com/office/powerpoint/2010/main" val="2877388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203C0B3-448A-494F-BE94-0541FBCDE056}" type="datetimeFigureOut">
              <a:rPr lang="sv-SE" smtClean="0"/>
              <a:t>2019-06-27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A3FAB3E-3C6C-44CC-8CCB-4C9BF78A2FE0}" type="slidenum">
              <a:rPr lang="sv-SE" smtClean="0"/>
              <a:t>‹#›</a:t>
            </a:fld>
            <a:endParaRPr lang="sv-SE"/>
          </a:p>
        </p:txBody>
      </p:sp>
    </p:spTree>
    <p:extLst>
      <p:ext uri="{BB962C8B-B14F-4D97-AF65-F5344CB8AC3E}">
        <p14:creationId xmlns:p14="http://schemas.microsoft.com/office/powerpoint/2010/main" val="144176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A203C0B3-448A-494F-BE94-0541FBCDE056}" type="datetimeFigureOut">
              <a:rPr lang="sv-SE" smtClean="0"/>
              <a:t>2019-06-27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A3FAB3E-3C6C-44CC-8CCB-4C9BF78A2FE0}" type="slidenum">
              <a:rPr lang="sv-SE" smtClean="0"/>
              <a:t>‹#›</a:t>
            </a:fld>
            <a:endParaRPr lang="sv-SE"/>
          </a:p>
        </p:txBody>
      </p:sp>
    </p:spTree>
    <p:extLst>
      <p:ext uri="{BB962C8B-B14F-4D97-AF65-F5344CB8AC3E}">
        <p14:creationId xmlns:p14="http://schemas.microsoft.com/office/powerpoint/2010/main" val="3650303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A203C0B3-448A-494F-BE94-0541FBCDE056}" type="datetimeFigureOut">
              <a:rPr lang="sv-SE" smtClean="0"/>
              <a:t>2019-06-27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A3FAB3E-3C6C-44CC-8CCB-4C9BF78A2FE0}" type="slidenum">
              <a:rPr lang="sv-SE" smtClean="0"/>
              <a:t>‹#›</a:t>
            </a:fld>
            <a:endParaRPr lang="sv-SE"/>
          </a:p>
        </p:txBody>
      </p:sp>
    </p:spTree>
    <p:extLst>
      <p:ext uri="{BB962C8B-B14F-4D97-AF65-F5344CB8AC3E}">
        <p14:creationId xmlns:p14="http://schemas.microsoft.com/office/powerpoint/2010/main" val="4124338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A203C0B3-448A-494F-BE94-0541FBCDE056}" type="datetimeFigureOut">
              <a:rPr lang="sv-SE" smtClean="0"/>
              <a:t>2019-06-27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3A3FAB3E-3C6C-44CC-8CCB-4C9BF78A2FE0}" type="slidenum">
              <a:rPr lang="sv-SE" smtClean="0"/>
              <a:t>‹#›</a:t>
            </a:fld>
            <a:endParaRPr lang="sv-SE"/>
          </a:p>
        </p:txBody>
      </p:sp>
    </p:spTree>
    <p:extLst>
      <p:ext uri="{BB962C8B-B14F-4D97-AF65-F5344CB8AC3E}">
        <p14:creationId xmlns:p14="http://schemas.microsoft.com/office/powerpoint/2010/main" val="1318143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A203C0B3-448A-494F-BE94-0541FBCDE056}" type="datetimeFigureOut">
              <a:rPr lang="sv-SE" smtClean="0"/>
              <a:t>2019-06-27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3A3FAB3E-3C6C-44CC-8CCB-4C9BF78A2FE0}" type="slidenum">
              <a:rPr lang="sv-SE" smtClean="0"/>
              <a:t>‹#›</a:t>
            </a:fld>
            <a:endParaRPr lang="sv-SE"/>
          </a:p>
        </p:txBody>
      </p:sp>
    </p:spTree>
    <p:extLst>
      <p:ext uri="{BB962C8B-B14F-4D97-AF65-F5344CB8AC3E}">
        <p14:creationId xmlns:p14="http://schemas.microsoft.com/office/powerpoint/2010/main" val="245362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203C0B3-448A-494F-BE94-0541FBCDE056}" type="datetimeFigureOut">
              <a:rPr lang="sv-SE" smtClean="0"/>
              <a:t>2019-06-27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3A3FAB3E-3C6C-44CC-8CCB-4C9BF78A2FE0}" type="slidenum">
              <a:rPr lang="sv-SE" smtClean="0"/>
              <a:t>‹#›</a:t>
            </a:fld>
            <a:endParaRPr lang="sv-SE"/>
          </a:p>
        </p:txBody>
      </p:sp>
    </p:spTree>
    <p:extLst>
      <p:ext uri="{BB962C8B-B14F-4D97-AF65-F5344CB8AC3E}">
        <p14:creationId xmlns:p14="http://schemas.microsoft.com/office/powerpoint/2010/main" val="338271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04787"/>
            <a:ext cx="3008313" cy="871538"/>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A203C0B3-448A-494F-BE94-0541FBCDE056}" type="datetimeFigureOut">
              <a:rPr lang="sv-SE" smtClean="0"/>
              <a:t>2019-06-27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A3FAB3E-3C6C-44CC-8CCB-4C9BF78A2FE0}" type="slidenum">
              <a:rPr lang="sv-SE" smtClean="0"/>
              <a:t>‹#›</a:t>
            </a:fld>
            <a:endParaRPr lang="sv-SE"/>
          </a:p>
        </p:txBody>
      </p:sp>
    </p:spTree>
    <p:extLst>
      <p:ext uri="{BB962C8B-B14F-4D97-AF65-F5344CB8AC3E}">
        <p14:creationId xmlns:p14="http://schemas.microsoft.com/office/powerpoint/2010/main" val="425172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3600450"/>
            <a:ext cx="5486400" cy="425054"/>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A203C0B3-448A-494F-BE94-0541FBCDE056}" type="datetimeFigureOut">
              <a:rPr lang="sv-SE" smtClean="0"/>
              <a:t>2019-06-27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3A3FAB3E-3C6C-44CC-8CCB-4C9BF78A2FE0}" type="slidenum">
              <a:rPr lang="sv-SE" smtClean="0"/>
              <a:t>‹#›</a:t>
            </a:fld>
            <a:endParaRPr lang="sv-SE"/>
          </a:p>
        </p:txBody>
      </p:sp>
    </p:spTree>
    <p:extLst>
      <p:ext uri="{BB962C8B-B14F-4D97-AF65-F5344CB8AC3E}">
        <p14:creationId xmlns:p14="http://schemas.microsoft.com/office/powerpoint/2010/main" val="3641885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203C0B3-448A-494F-BE94-0541FBCDE056}" type="datetimeFigureOut">
              <a:rPr lang="sv-SE" smtClean="0"/>
              <a:t>2019-06-27</a:t>
            </a:fld>
            <a:endParaRPr lang="sv-SE"/>
          </a:p>
        </p:txBody>
      </p:sp>
      <p:sp>
        <p:nvSpPr>
          <p:cNvPr id="5" name="Platshållare för sidfo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A3FAB3E-3C6C-44CC-8CCB-4C9BF78A2FE0}" type="slidenum">
              <a:rPr lang="sv-SE" smtClean="0"/>
              <a:t>‹#›</a:t>
            </a:fld>
            <a:endParaRPr lang="sv-SE"/>
          </a:p>
        </p:txBody>
      </p:sp>
    </p:spTree>
    <p:extLst>
      <p:ext uri="{BB962C8B-B14F-4D97-AF65-F5344CB8AC3E}">
        <p14:creationId xmlns:p14="http://schemas.microsoft.com/office/powerpoint/2010/main" val="2353614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tiff"/></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ruta 3"/>
          <p:cNvSpPr txBox="1"/>
          <p:nvPr/>
        </p:nvSpPr>
        <p:spPr>
          <a:xfrm>
            <a:off x="1555461" y="1203598"/>
            <a:ext cx="6120680"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sv-SE" sz="3600" b="1" dirty="0">
                <a:solidFill>
                  <a:schemeClr val="bg1"/>
                </a:solidFill>
                <a:latin typeface="Calibri Light" panose="020F0302020204030204" pitchFamily="34" charset="0"/>
              </a:rPr>
              <a:t>BUNKER PRICE BENCHMARKING</a:t>
            </a:r>
          </a:p>
        </p:txBody>
      </p:sp>
      <p:sp>
        <p:nvSpPr>
          <p:cNvPr id="5" name="textruta 4">
            <a:extLst>
              <a:ext uri="{FF2B5EF4-FFF2-40B4-BE49-F238E27FC236}">
                <a16:creationId xmlns:a16="http://schemas.microsoft.com/office/drawing/2014/main" id="{EA4A1E21-5235-4EFE-A791-EE7ACF26CF00}"/>
              </a:ext>
            </a:extLst>
          </p:cNvPr>
          <p:cNvSpPr txBox="1"/>
          <p:nvPr/>
        </p:nvSpPr>
        <p:spPr>
          <a:xfrm>
            <a:off x="1511660" y="1916573"/>
            <a:ext cx="6120680" cy="10772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b="1" dirty="0">
                <a:solidFill>
                  <a:schemeClr val="bg1"/>
                </a:solidFill>
                <a:latin typeface="Calibri Light" panose="020F0302020204030204" pitchFamily="34" charset="0"/>
              </a:rPr>
              <a:t>SPEECH AT</a:t>
            </a:r>
            <a:r>
              <a:rPr lang="sv-SE" sz="3600" b="1" dirty="0">
                <a:solidFill>
                  <a:schemeClr val="bg1"/>
                </a:solidFill>
                <a:latin typeface="Calibri Light" panose="020F0302020204030204" pitchFamily="34" charset="0"/>
              </a:rPr>
              <a:t>  St. Petersburg</a:t>
            </a:r>
          </a:p>
          <a:p>
            <a:pPr algn="ctr"/>
            <a:r>
              <a:rPr lang="sv-SE" sz="2800" b="1" dirty="0">
                <a:solidFill>
                  <a:schemeClr val="bg1"/>
                </a:solidFill>
                <a:latin typeface="Calibri Light" panose="020F0302020204030204" pitchFamily="34" charset="0"/>
              </a:rPr>
              <a:t>2019-06-27</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06"/>
            <a:ext cx="1609352" cy="606805"/>
          </a:xfrm>
          <a:prstGeom prst="rect">
            <a:avLst/>
          </a:prstGeom>
        </p:spPr>
      </p:pic>
    </p:spTree>
    <p:extLst>
      <p:ext uri="{BB962C8B-B14F-4D97-AF65-F5344CB8AC3E}">
        <p14:creationId xmlns:p14="http://schemas.microsoft.com/office/powerpoint/2010/main" val="127039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innehåll 2"/>
          <p:cNvSpPr>
            <a:spLocks noGrp="1"/>
          </p:cNvSpPr>
          <p:nvPr>
            <p:ph idx="1"/>
          </p:nvPr>
        </p:nvSpPr>
        <p:spPr>
          <a:xfrm>
            <a:off x="935596" y="987574"/>
            <a:ext cx="7308812" cy="2413808"/>
          </a:xfrm>
        </p:spPr>
        <p:txBody>
          <a:bodyPr>
            <a:normAutofit fontScale="70000" lnSpcReduction="20000"/>
          </a:bodyPr>
          <a:lstStyle/>
          <a:p>
            <a:pPr marL="0" indent="0" algn="ctr">
              <a:buNone/>
            </a:pPr>
            <a:r>
              <a:rPr lang="en-US" sz="58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MABUX suggests another solution:</a:t>
            </a:r>
          </a:p>
          <a:p>
            <a:pPr marL="0" indent="0" algn="ctr">
              <a:buNone/>
            </a:pPr>
            <a:endParaRPr lang="en-US" sz="5800" b="1" dirty="0">
              <a:solidFill>
                <a:srgbClr val="1A10BD"/>
              </a:solidFill>
              <a:effectLst>
                <a:outerShdw blurRad="50800" dist="38100" dir="2700000" algn="tl" rotWithShape="0">
                  <a:prstClr val="black">
                    <a:alpha val="40000"/>
                  </a:prstClr>
                </a:outerShdw>
              </a:effectLst>
              <a:latin typeface="Calibri Light" panose="020F0302020204030204" pitchFamily="34" charset="0"/>
            </a:endParaRPr>
          </a:p>
          <a:p>
            <a:pPr marL="0" indent="0">
              <a:buNone/>
            </a:pPr>
            <a:r>
              <a:rPr lang="en-US" sz="45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	</a:t>
            </a:r>
            <a:endParaRPr lang="en-US" sz="2000" dirty="0">
              <a:solidFill>
                <a:srgbClr val="1A10BD"/>
              </a:solidFill>
              <a:effectLst>
                <a:outerShdw blurRad="50800" dist="38100" dir="2700000" algn="tl" rotWithShape="0">
                  <a:prstClr val="black">
                    <a:alpha val="40000"/>
                  </a:prstClr>
                </a:outerShdw>
              </a:effectLst>
              <a:latin typeface="Calibri Light" panose="020F0302020204030204" pitchFamily="34" charset="0"/>
            </a:endParaRPr>
          </a:p>
        </p:txBody>
      </p:sp>
      <p:sp>
        <p:nvSpPr>
          <p:cNvPr id="3" name="TextBox 2">
            <a:extLst>
              <a:ext uri="{FF2B5EF4-FFF2-40B4-BE49-F238E27FC236}">
                <a16:creationId xmlns:a16="http://schemas.microsoft.com/office/drawing/2014/main" id="{07105404-468F-6646-BA87-FA304340802B}"/>
              </a:ext>
            </a:extLst>
          </p:cNvPr>
          <p:cNvSpPr txBox="1"/>
          <p:nvPr/>
        </p:nvSpPr>
        <p:spPr>
          <a:xfrm>
            <a:off x="1745686" y="2283718"/>
            <a:ext cx="5688632" cy="181588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11200" b="1" dirty="0">
                <a:solidFill>
                  <a:srgbClr val="FF0000"/>
                </a:solidFill>
              </a:rPr>
              <a:t>HOW?</a:t>
            </a:r>
          </a:p>
        </p:txBody>
      </p:sp>
    </p:spTree>
    <p:extLst>
      <p:ext uri="{BB962C8B-B14F-4D97-AF65-F5344CB8AC3E}">
        <p14:creationId xmlns:p14="http://schemas.microsoft.com/office/powerpoint/2010/main" val="286515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innehåll 2"/>
          <p:cNvSpPr>
            <a:spLocks noGrp="1"/>
          </p:cNvSpPr>
          <p:nvPr>
            <p:ph idx="1"/>
          </p:nvPr>
        </p:nvSpPr>
        <p:spPr>
          <a:xfrm>
            <a:off x="971600" y="1131590"/>
            <a:ext cx="7452828" cy="3277904"/>
          </a:xfrm>
        </p:spPr>
        <p:txBody>
          <a:bodyPr>
            <a:normAutofit fontScale="40000" lnSpcReduction="20000"/>
          </a:bodyPr>
          <a:lstStyle/>
          <a:p>
            <a:pPr marL="0" indent="0" algn="ctr">
              <a:buNone/>
            </a:pPr>
            <a:r>
              <a:rPr lang="en-US" sz="8000" b="1" u="sng" dirty="0">
                <a:solidFill>
                  <a:srgbClr val="1A10BD"/>
                </a:solidFill>
                <a:effectLst>
                  <a:outerShdw blurRad="50800" dist="38100" dir="2700000" algn="tl" rotWithShape="0">
                    <a:prstClr val="black">
                      <a:alpha val="40000"/>
                    </a:prstClr>
                  </a:outerShdw>
                </a:effectLst>
                <a:latin typeface="Calibri Light" panose="020F0302020204030204" pitchFamily="34" charset="0"/>
              </a:rPr>
              <a:t>MABUX suggests another solution:</a:t>
            </a:r>
          </a:p>
          <a:p>
            <a:pPr marL="0" indent="0" algn="ctr">
              <a:buNone/>
            </a:pPr>
            <a:endParaRPr lang="en-US" sz="5800" b="1" dirty="0">
              <a:solidFill>
                <a:srgbClr val="1A10BD"/>
              </a:solidFill>
              <a:effectLst>
                <a:outerShdw blurRad="50800" dist="38100" dir="2700000" algn="tl" rotWithShape="0">
                  <a:prstClr val="black">
                    <a:alpha val="40000"/>
                  </a:prstClr>
                </a:outerShdw>
              </a:effectLst>
              <a:latin typeface="Calibri Light" panose="020F0302020204030204" pitchFamily="34" charset="0"/>
            </a:endParaRPr>
          </a:p>
          <a:p>
            <a:pPr marL="0" indent="0" algn="ctr">
              <a:buNone/>
            </a:pPr>
            <a:r>
              <a:rPr lang="en-US" sz="70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Firstly: Oil-Future-Connect prices (OFCP) should be the base for physical bunker prices.</a:t>
            </a:r>
          </a:p>
          <a:p>
            <a:pPr marL="0" indent="0" algn="ctr">
              <a:buNone/>
            </a:pPr>
            <a:r>
              <a:rPr lang="en-US" sz="9000" b="1" dirty="0">
                <a:solidFill>
                  <a:srgbClr val="FF0000"/>
                </a:solidFill>
                <a:effectLst>
                  <a:outerShdw blurRad="50800" dist="38100" dir="2700000" algn="tl" rotWithShape="0">
                    <a:prstClr val="black">
                      <a:alpha val="40000"/>
                    </a:prstClr>
                  </a:outerShdw>
                </a:effectLst>
                <a:latin typeface="Calibri Light" panose="020F0302020204030204" pitchFamily="34" charset="0"/>
              </a:rPr>
              <a:t>The New Benchmark</a:t>
            </a:r>
          </a:p>
          <a:p>
            <a:pPr marL="0" indent="0">
              <a:buNone/>
            </a:pPr>
            <a:r>
              <a:rPr lang="en-US" sz="58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    </a:t>
            </a:r>
          </a:p>
          <a:p>
            <a:pPr marL="0" indent="0" algn="ctr">
              <a:buNone/>
            </a:pPr>
            <a:r>
              <a:rPr lang="en-US" sz="70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Secondly: Physical local prices to be given a chance to influence the OFCP, (if needed?)</a:t>
            </a:r>
          </a:p>
          <a:p>
            <a:pPr marL="0" indent="0">
              <a:buNone/>
            </a:pPr>
            <a:endParaRPr lang="en-US" sz="2000" dirty="0">
              <a:solidFill>
                <a:srgbClr val="1A10BD"/>
              </a:solidFill>
              <a:effectLst>
                <a:outerShdw blurRad="50800" dist="38100" dir="2700000" algn="tl" rotWithShape="0">
                  <a:prstClr val="black">
                    <a:alpha val="40000"/>
                  </a:prstClr>
                </a:outerShdw>
              </a:effectLst>
              <a:latin typeface="Calibri Light" panose="020F0302020204030204" pitchFamily="34" charset="0"/>
            </a:endParaRPr>
          </a:p>
        </p:txBody>
      </p:sp>
    </p:spTree>
    <p:extLst>
      <p:ext uri="{BB962C8B-B14F-4D97-AF65-F5344CB8AC3E}">
        <p14:creationId xmlns:p14="http://schemas.microsoft.com/office/powerpoint/2010/main" val="1851089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innehåll 2"/>
          <p:cNvSpPr>
            <a:spLocks noGrp="1"/>
          </p:cNvSpPr>
          <p:nvPr>
            <p:ph idx="1"/>
          </p:nvPr>
        </p:nvSpPr>
        <p:spPr>
          <a:xfrm>
            <a:off x="937010" y="1059582"/>
            <a:ext cx="7344816" cy="3384376"/>
          </a:xfrm>
        </p:spPr>
        <p:txBody>
          <a:bodyPr>
            <a:normAutofit fontScale="70000" lnSpcReduction="20000"/>
          </a:bodyPr>
          <a:lstStyle/>
          <a:p>
            <a:pPr marL="0" indent="0" algn="ctr">
              <a:buNone/>
            </a:pPr>
            <a:r>
              <a:rPr lang="en-US" sz="5800" b="1" u="sng" dirty="0">
                <a:solidFill>
                  <a:srgbClr val="FF0000"/>
                </a:solidFill>
                <a:effectLst>
                  <a:outerShdw blurRad="50800" dist="38100" dir="2700000" algn="tl" rotWithShape="0">
                    <a:prstClr val="black">
                      <a:alpha val="40000"/>
                    </a:prstClr>
                  </a:outerShdw>
                </a:effectLst>
                <a:latin typeface="Calibri Light" panose="020F0302020204030204" pitchFamily="34" charset="0"/>
              </a:rPr>
              <a:t>BECAUSE:</a:t>
            </a:r>
          </a:p>
          <a:p>
            <a:pPr marL="0" indent="0" algn="ctr">
              <a:buNone/>
            </a:pPr>
            <a:r>
              <a:rPr lang="en-US" sz="5800" b="1" dirty="0">
                <a:solidFill>
                  <a:srgbClr val="FF0000"/>
                </a:solidFill>
                <a:effectLst>
                  <a:outerShdw blurRad="50800" dist="38100" dir="2700000" algn="tl" rotWithShape="0">
                    <a:prstClr val="black">
                      <a:alpha val="40000"/>
                    </a:prstClr>
                  </a:outerShdw>
                </a:effectLst>
                <a:latin typeface="Calibri Light" panose="020F0302020204030204" pitchFamily="34" charset="0"/>
              </a:rPr>
              <a:t>Oil Future Connect prices (OFCP) are created from a much broader source of information + completely independent.</a:t>
            </a:r>
            <a:endParaRPr lang="en-US" sz="5200" b="1" dirty="0">
              <a:solidFill>
                <a:srgbClr val="FF0000"/>
              </a:solidFill>
              <a:effectLst>
                <a:outerShdw blurRad="50800" dist="38100" dir="2700000" algn="tl" rotWithShape="0">
                  <a:prstClr val="black">
                    <a:alpha val="40000"/>
                  </a:prstClr>
                </a:outerShdw>
              </a:effectLst>
              <a:latin typeface="Calibri Light" panose="020F0302020204030204" pitchFamily="34" charset="0"/>
            </a:endParaRPr>
          </a:p>
        </p:txBody>
      </p:sp>
    </p:spTree>
    <p:extLst>
      <p:ext uri="{BB962C8B-B14F-4D97-AF65-F5344CB8AC3E}">
        <p14:creationId xmlns:p14="http://schemas.microsoft.com/office/powerpoint/2010/main" val="2730095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latin typeface="Calibri Light" panose="020F0302020204030204" pitchFamily="34" charset="0"/>
              </a:rPr>
              <a:t>How does it work?</a:t>
            </a:r>
          </a:p>
        </p:txBody>
      </p:sp>
      <p:sp>
        <p:nvSpPr>
          <p:cNvPr id="3" name="Platshållare för innehåll 2"/>
          <p:cNvSpPr>
            <a:spLocks noGrp="1"/>
          </p:cNvSpPr>
          <p:nvPr>
            <p:ph idx="1"/>
          </p:nvPr>
        </p:nvSpPr>
        <p:spPr/>
        <p:txBody>
          <a:bodyPr>
            <a:normAutofit fontScale="55000" lnSpcReduction="20000"/>
          </a:bodyPr>
          <a:lstStyle/>
          <a:p>
            <a:pPr marL="0" indent="0">
              <a:buNone/>
            </a:pPr>
            <a:r>
              <a:rPr lang="en-US" dirty="0"/>
              <a:t>1.Everything starts with the bunker market’s physical price in each port. We establish a “fair market price” in each port.</a:t>
            </a:r>
          </a:p>
          <a:p>
            <a:pPr marL="0" indent="0">
              <a:buNone/>
            </a:pPr>
            <a:endParaRPr lang="en-US" dirty="0"/>
          </a:p>
          <a:p>
            <a:pPr marL="0" indent="0">
              <a:buNone/>
            </a:pPr>
            <a:r>
              <a:rPr lang="en-US" dirty="0"/>
              <a:t>2. A “fair price” average to be calculated for a fixed period. (ex. 1 month)</a:t>
            </a:r>
          </a:p>
          <a:p>
            <a:pPr marL="0" indent="0">
              <a:buNone/>
            </a:pPr>
            <a:endParaRPr lang="en-US" dirty="0"/>
          </a:p>
          <a:p>
            <a:pPr marL="0" indent="0">
              <a:buNone/>
            </a:pPr>
            <a:r>
              <a:rPr lang="en-US" dirty="0"/>
              <a:t>3. Secondly, calculate an average price for the Oil Future crude oil, Brent or WTI. Type of crude oil depends on the geographical location of the port, and period to be the same as for the calculated “fair price”.</a:t>
            </a:r>
          </a:p>
          <a:p>
            <a:pPr marL="0" indent="0">
              <a:buNone/>
            </a:pPr>
            <a:endParaRPr lang="en-US" dirty="0"/>
          </a:p>
          <a:p>
            <a:pPr marL="0" indent="0">
              <a:buNone/>
            </a:pPr>
            <a:r>
              <a:rPr lang="en-US" dirty="0"/>
              <a:t>Dividend = fair price average</a:t>
            </a:r>
          </a:p>
          <a:p>
            <a:pPr marL="0" indent="0">
              <a:buNone/>
            </a:pPr>
            <a:r>
              <a:rPr lang="en-US" dirty="0"/>
              <a:t>Devisor   = crude oil price average</a:t>
            </a:r>
          </a:p>
          <a:p>
            <a:pPr marL="0" indent="0">
              <a:buNone/>
            </a:pPr>
            <a:r>
              <a:rPr lang="en-US" dirty="0"/>
              <a:t>Result = multiplier</a:t>
            </a:r>
          </a:p>
          <a:p>
            <a:pPr marL="0" indent="0">
              <a:buNone/>
            </a:pPr>
            <a:endParaRPr lang="sv-SE" dirty="0">
              <a:latin typeface="Calibri Light" panose="020F0302020204030204" pitchFamily="34" charset="0"/>
            </a:endParaRPr>
          </a:p>
        </p:txBody>
      </p:sp>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221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z="3600" dirty="0" err="1">
                <a:latin typeface="Calibri Light" panose="020F0302020204030204" pitchFamily="34" charset="0"/>
              </a:rPr>
              <a:t>Crude</a:t>
            </a:r>
            <a:r>
              <a:rPr lang="sv-SE" sz="3600" dirty="0">
                <a:latin typeface="Calibri Light" panose="020F0302020204030204" pitchFamily="34" charset="0"/>
              </a:rPr>
              <a:t> </a:t>
            </a:r>
            <a:r>
              <a:rPr lang="sv-SE" sz="3600" dirty="0" err="1">
                <a:latin typeface="Calibri Light" panose="020F0302020204030204" pitchFamily="34" charset="0"/>
              </a:rPr>
              <a:t>Oil</a:t>
            </a:r>
            <a:r>
              <a:rPr lang="sv-SE" sz="3600" dirty="0">
                <a:latin typeface="Calibri Light" panose="020F0302020204030204" pitchFamily="34" charset="0"/>
              </a:rPr>
              <a:t> </a:t>
            </a:r>
            <a:r>
              <a:rPr lang="sv-SE" sz="3600" dirty="0" err="1">
                <a:latin typeface="Calibri Light" panose="020F0302020204030204" pitchFamily="34" charset="0"/>
              </a:rPr>
              <a:t>conversion</a:t>
            </a:r>
            <a:r>
              <a:rPr lang="sv-SE" sz="3600" dirty="0">
                <a:latin typeface="Calibri Light" panose="020F0302020204030204" pitchFamily="34" charset="0"/>
              </a:rPr>
              <a:t> </a:t>
            </a:r>
            <a:br>
              <a:rPr lang="sv-SE" sz="3600" dirty="0">
                <a:latin typeface="Calibri Light" panose="020F0302020204030204" pitchFamily="34" charset="0"/>
              </a:rPr>
            </a:br>
            <a:r>
              <a:rPr lang="sv-SE" sz="3600" dirty="0">
                <a:latin typeface="Calibri Light" panose="020F0302020204030204" pitchFamily="34" charset="0"/>
              </a:rPr>
              <a:t>to </a:t>
            </a:r>
            <a:r>
              <a:rPr lang="sv-SE" sz="3600" dirty="0" err="1">
                <a:latin typeface="Calibri Light" panose="020F0302020204030204" pitchFamily="34" charset="0"/>
              </a:rPr>
              <a:t>Fuel</a:t>
            </a:r>
            <a:r>
              <a:rPr lang="sv-SE" sz="3600" dirty="0">
                <a:latin typeface="Calibri Light" panose="020F0302020204030204" pitchFamily="34" charset="0"/>
              </a:rPr>
              <a:t> Oil 380HS</a:t>
            </a:r>
          </a:p>
        </p:txBody>
      </p:sp>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l 5"/>
          <p:cNvGraphicFramePr>
            <a:graphicFrameLocks noGrp="1"/>
          </p:cNvGraphicFramePr>
          <p:nvPr>
            <p:extLst>
              <p:ext uri="{D42A27DB-BD31-4B8C-83A1-F6EECF244321}">
                <p14:modId xmlns:p14="http://schemas.microsoft.com/office/powerpoint/2010/main" val="1747439168"/>
              </p:ext>
            </p:extLst>
          </p:nvPr>
        </p:nvGraphicFramePr>
        <p:xfrm>
          <a:off x="539552" y="1556742"/>
          <a:ext cx="7992888" cy="2671072"/>
        </p:xfrm>
        <a:graphic>
          <a:graphicData uri="http://schemas.openxmlformats.org/drawingml/2006/table">
            <a:tbl>
              <a:tblPr firstRow="1" bandRow="1">
                <a:tableStyleId>{5C22544A-7EE6-4342-B048-85BDC9FD1C3A}</a:tableStyleId>
              </a:tblPr>
              <a:tblGrid>
                <a:gridCol w="1332148">
                  <a:extLst>
                    <a:ext uri="{9D8B030D-6E8A-4147-A177-3AD203B41FA5}">
                      <a16:colId xmlns:a16="http://schemas.microsoft.com/office/drawing/2014/main" val="20000"/>
                    </a:ext>
                  </a:extLst>
                </a:gridCol>
                <a:gridCol w="1332148">
                  <a:extLst>
                    <a:ext uri="{9D8B030D-6E8A-4147-A177-3AD203B41FA5}">
                      <a16:colId xmlns:a16="http://schemas.microsoft.com/office/drawing/2014/main" val="20001"/>
                    </a:ext>
                  </a:extLst>
                </a:gridCol>
                <a:gridCol w="1332148">
                  <a:extLst>
                    <a:ext uri="{9D8B030D-6E8A-4147-A177-3AD203B41FA5}">
                      <a16:colId xmlns:a16="http://schemas.microsoft.com/office/drawing/2014/main" val="20002"/>
                    </a:ext>
                  </a:extLst>
                </a:gridCol>
                <a:gridCol w="1332148">
                  <a:extLst>
                    <a:ext uri="{9D8B030D-6E8A-4147-A177-3AD203B41FA5}">
                      <a16:colId xmlns:a16="http://schemas.microsoft.com/office/drawing/2014/main" val="20003"/>
                    </a:ext>
                  </a:extLst>
                </a:gridCol>
                <a:gridCol w="1332148">
                  <a:extLst>
                    <a:ext uri="{9D8B030D-6E8A-4147-A177-3AD203B41FA5}">
                      <a16:colId xmlns:a16="http://schemas.microsoft.com/office/drawing/2014/main" val="20004"/>
                    </a:ext>
                  </a:extLst>
                </a:gridCol>
                <a:gridCol w="1332148">
                  <a:extLst>
                    <a:ext uri="{9D8B030D-6E8A-4147-A177-3AD203B41FA5}">
                      <a16:colId xmlns:a16="http://schemas.microsoft.com/office/drawing/2014/main" val="20005"/>
                    </a:ext>
                  </a:extLst>
                </a:gridCol>
              </a:tblGrid>
              <a:tr h="370840">
                <a:tc>
                  <a:txBody>
                    <a:bodyPr/>
                    <a:lstStyle/>
                    <a:p>
                      <a:endParaRPr lang="sv-SE" sz="1400" dirty="0"/>
                    </a:p>
                  </a:txBody>
                  <a:tcPr/>
                </a:tc>
                <a:tc>
                  <a:txBody>
                    <a:bodyPr/>
                    <a:lstStyle/>
                    <a:p>
                      <a:r>
                        <a:rPr lang="sv-SE" sz="1400" dirty="0"/>
                        <a:t>Market </a:t>
                      </a:r>
                      <a:r>
                        <a:rPr lang="sv-SE" sz="1400" dirty="0" err="1"/>
                        <a:t>Indication</a:t>
                      </a:r>
                      <a:endParaRPr lang="sv-SE" sz="1400" dirty="0"/>
                    </a:p>
                  </a:txBody>
                  <a:tcPr/>
                </a:tc>
                <a:tc>
                  <a:txBody>
                    <a:bodyPr/>
                    <a:lstStyle/>
                    <a:p>
                      <a:r>
                        <a:rPr lang="sv-SE" sz="1400" dirty="0"/>
                        <a:t>Brent ”</a:t>
                      </a:r>
                      <a:r>
                        <a:rPr lang="sv-SE" sz="1400" dirty="0" err="1"/>
                        <a:t>chg</a:t>
                      </a:r>
                      <a:r>
                        <a:rPr lang="sv-SE" sz="1400" dirty="0"/>
                        <a:t>”</a:t>
                      </a:r>
                    </a:p>
                  </a:txBody>
                  <a:tcPr/>
                </a:tc>
                <a:tc>
                  <a:txBody>
                    <a:bodyPr/>
                    <a:lstStyle/>
                    <a:p>
                      <a:r>
                        <a:rPr lang="sv-SE" sz="1400" dirty="0" err="1"/>
                        <a:t>Multiplier</a:t>
                      </a:r>
                      <a:endParaRPr lang="sv-SE" sz="1400" dirty="0"/>
                    </a:p>
                  </a:txBody>
                  <a:tcPr/>
                </a:tc>
                <a:tc>
                  <a:txBody>
                    <a:bodyPr/>
                    <a:lstStyle/>
                    <a:p>
                      <a:r>
                        <a:rPr lang="sv-SE" sz="1400" dirty="0" err="1"/>
                        <a:t>Diff</a:t>
                      </a:r>
                      <a:r>
                        <a:rPr lang="sv-SE" sz="1400" dirty="0"/>
                        <a:t> in USD/</a:t>
                      </a:r>
                      <a:r>
                        <a:rPr lang="sv-SE" sz="1400" dirty="0" err="1"/>
                        <a:t>mton</a:t>
                      </a:r>
                      <a:endParaRPr lang="sv-SE" sz="1400" dirty="0"/>
                    </a:p>
                  </a:txBody>
                  <a:tcPr/>
                </a:tc>
                <a:tc>
                  <a:txBody>
                    <a:bodyPr/>
                    <a:lstStyle/>
                    <a:p>
                      <a:r>
                        <a:rPr lang="sv-SE" sz="1400" dirty="0" err="1"/>
                        <a:t>OFCp</a:t>
                      </a:r>
                      <a:endParaRPr lang="sv-SE" sz="1400" dirty="0"/>
                    </a:p>
                  </a:txBody>
                  <a:tcPr/>
                </a:tc>
                <a:extLst>
                  <a:ext uri="{0D108BD9-81ED-4DB2-BD59-A6C34878D82A}">
                    <a16:rowId xmlns:a16="http://schemas.microsoft.com/office/drawing/2014/main" val="10000"/>
                  </a:ext>
                </a:extLst>
              </a:tr>
              <a:tr h="360000">
                <a:tc>
                  <a:txBody>
                    <a:bodyPr/>
                    <a:lstStyle/>
                    <a:p>
                      <a:r>
                        <a:rPr lang="sv-SE" sz="1400" dirty="0"/>
                        <a:t>Day 0</a:t>
                      </a:r>
                    </a:p>
                  </a:txBody>
                  <a:tcPr>
                    <a:solidFill>
                      <a:schemeClr val="tx2">
                        <a:lumMod val="20000"/>
                        <a:lumOff val="80000"/>
                      </a:schemeClr>
                    </a:solidFill>
                  </a:tcPr>
                </a:tc>
                <a:tc>
                  <a:txBody>
                    <a:bodyPr/>
                    <a:lstStyle/>
                    <a:p>
                      <a:r>
                        <a:rPr lang="sv-SE" sz="1400" dirty="0"/>
                        <a:t>305</a:t>
                      </a:r>
                    </a:p>
                  </a:txBody>
                  <a:tcPr>
                    <a:solidFill>
                      <a:schemeClr val="tx2">
                        <a:lumMod val="20000"/>
                        <a:lumOff val="80000"/>
                      </a:schemeClr>
                    </a:solidFill>
                  </a:tcPr>
                </a:tc>
                <a:tc>
                  <a:txBody>
                    <a:bodyPr/>
                    <a:lstStyle/>
                    <a:p>
                      <a:r>
                        <a:rPr lang="sv-SE" sz="1400" dirty="0"/>
                        <a:t>- 0.51</a:t>
                      </a:r>
                    </a:p>
                  </a:txBody>
                  <a:tcPr>
                    <a:solidFill>
                      <a:schemeClr val="tx2">
                        <a:lumMod val="20000"/>
                        <a:lumOff val="80000"/>
                      </a:schemeClr>
                    </a:solidFill>
                  </a:tcPr>
                </a:tc>
                <a:tc>
                  <a:txBody>
                    <a:bodyPr/>
                    <a:lstStyle/>
                    <a:p>
                      <a:r>
                        <a:rPr lang="sv-SE" sz="1400" dirty="0"/>
                        <a:t>x 5.3</a:t>
                      </a:r>
                    </a:p>
                  </a:txBody>
                  <a:tcPr>
                    <a:solidFill>
                      <a:schemeClr val="tx2">
                        <a:lumMod val="20000"/>
                        <a:lumOff val="80000"/>
                      </a:schemeClr>
                    </a:solidFill>
                  </a:tcPr>
                </a:tc>
                <a:tc>
                  <a:txBody>
                    <a:bodyPr/>
                    <a:lstStyle/>
                    <a:p>
                      <a:r>
                        <a:rPr lang="sv-SE" sz="1400" dirty="0"/>
                        <a:t>- 2.7</a:t>
                      </a:r>
                    </a:p>
                  </a:txBody>
                  <a:tcPr>
                    <a:solidFill>
                      <a:schemeClr val="tx2">
                        <a:lumMod val="20000"/>
                        <a:lumOff val="80000"/>
                      </a:schemeClr>
                    </a:solidFill>
                  </a:tcPr>
                </a:tc>
                <a:tc>
                  <a:txBody>
                    <a:bodyPr/>
                    <a:lstStyle/>
                    <a:p>
                      <a:r>
                        <a:rPr lang="sv-SE" sz="1400" dirty="0"/>
                        <a:t>305</a:t>
                      </a:r>
                    </a:p>
                  </a:txBody>
                  <a:tcPr>
                    <a:solidFill>
                      <a:schemeClr val="tx2">
                        <a:lumMod val="20000"/>
                        <a:lumOff val="80000"/>
                      </a:schemeClr>
                    </a:solidFill>
                  </a:tcPr>
                </a:tc>
                <a:extLst>
                  <a:ext uri="{0D108BD9-81ED-4DB2-BD59-A6C34878D82A}">
                    <a16:rowId xmlns:a16="http://schemas.microsoft.com/office/drawing/2014/main" val="10001"/>
                  </a:ext>
                </a:extLst>
              </a:tr>
              <a:tr h="360000">
                <a:tc>
                  <a:txBody>
                    <a:bodyPr/>
                    <a:lstStyle/>
                    <a:p>
                      <a:r>
                        <a:rPr lang="sv-SE" sz="1400" dirty="0"/>
                        <a:t>Day 1</a:t>
                      </a:r>
                    </a:p>
                  </a:txBody>
                  <a:tcPr>
                    <a:solidFill>
                      <a:schemeClr val="accent1">
                        <a:lumMod val="20000"/>
                        <a:lumOff val="80000"/>
                      </a:schemeClr>
                    </a:solidFill>
                  </a:tcPr>
                </a:tc>
                <a:tc>
                  <a:txBody>
                    <a:bodyPr/>
                    <a:lstStyle/>
                    <a:p>
                      <a:r>
                        <a:rPr lang="sv-SE" sz="1400" dirty="0"/>
                        <a:t>303</a:t>
                      </a:r>
                    </a:p>
                  </a:txBody>
                  <a:tcPr>
                    <a:solidFill>
                      <a:schemeClr val="accent1">
                        <a:lumMod val="20000"/>
                        <a:lumOff val="80000"/>
                      </a:schemeClr>
                    </a:solidFill>
                  </a:tcPr>
                </a:tc>
                <a:tc>
                  <a:txBody>
                    <a:bodyPr/>
                    <a:lstStyle/>
                    <a:p>
                      <a:r>
                        <a:rPr lang="sv-SE" sz="1400" dirty="0"/>
                        <a:t>+ 0.8</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a:t>x 5.3</a:t>
                      </a:r>
                    </a:p>
                  </a:txBody>
                  <a:tcPr>
                    <a:solidFill>
                      <a:schemeClr val="accent1">
                        <a:lumMod val="20000"/>
                        <a:lumOff val="80000"/>
                      </a:schemeClr>
                    </a:solidFill>
                  </a:tcPr>
                </a:tc>
                <a:tc>
                  <a:txBody>
                    <a:bodyPr/>
                    <a:lstStyle/>
                    <a:p>
                      <a:r>
                        <a:rPr lang="sv-SE" sz="1400" dirty="0"/>
                        <a:t>+ 4.24</a:t>
                      </a:r>
                    </a:p>
                  </a:txBody>
                  <a:tcPr>
                    <a:solidFill>
                      <a:schemeClr val="accent1">
                        <a:lumMod val="20000"/>
                        <a:lumOff val="80000"/>
                      </a:schemeClr>
                    </a:solidFill>
                  </a:tcPr>
                </a:tc>
                <a:tc>
                  <a:txBody>
                    <a:bodyPr/>
                    <a:lstStyle/>
                    <a:p>
                      <a:r>
                        <a:rPr lang="sv-SE" sz="1400" dirty="0"/>
                        <a:t>302.3</a:t>
                      </a:r>
                    </a:p>
                  </a:txBody>
                  <a:tcPr>
                    <a:solidFill>
                      <a:schemeClr val="accent1">
                        <a:lumMod val="20000"/>
                        <a:lumOff val="80000"/>
                      </a:schemeClr>
                    </a:solidFill>
                  </a:tcPr>
                </a:tc>
                <a:extLst>
                  <a:ext uri="{0D108BD9-81ED-4DB2-BD59-A6C34878D82A}">
                    <a16:rowId xmlns:a16="http://schemas.microsoft.com/office/drawing/2014/main" val="10002"/>
                  </a:ext>
                </a:extLst>
              </a:tr>
              <a:tr h="3529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a:t>Day 2</a:t>
                      </a:r>
                    </a:p>
                  </a:txBody>
                  <a:tcPr>
                    <a:solidFill>
                      <a:schemeClr val="tx2">
                        <a:lumMod val="20000"/>
                        <a:lumOff val="80000"/>
                      </a:schemeClr>
                    </a:solidFill>
                  </a:tcPr>
                </a:tc>
                <a:tc>
                  <a:txBody>
                    <a:bodyPr/>
                    <a:lstStyle/>
                    <a:p>
                      <a:r>
                        <a:rPr lang="sv-SE" sz="1400" dirty="0"/>
                        <a:t>308</a:t>
                      </a:r>
                    </a:p>
                  </a:txBody>
                  <a:tcPr>
                    <a:solidFill>
                      <a:schemeClr val="tx2">
                        <a:lumMod val="20000"/>
                        <a:lumOff val="80000"/>
                      </a:schemeClr>
                    </a:solidFill>
                  </a:tcPr>
                </a:tc>
                <a:tc>
                  <a:txBody>
                    <a:bodyPr/>
                    <a:lstStyle/>
                    <a:p>
                      <a:r>
                        <a:rPr lang="sv-SE" sz="1400" dirty="0"/>
                        <a:t>+ 0.55</a:t>
                      </a: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a:t>x 5.3</a:t>
                      </a:r>
                    </a:p>
                  </a:txBody>
                  <a:tcPr>
                    <a:solidFill>
                      <a:schemeClr val="tx2">
                        <a:lumMod val="20000"/>
                        <a:lumOff val="80000"/>
                      </a:schemeClr>
                    </a:solidFill>
                  </a:tcPr>
                </a:tc>
                <a:tc>
                  <a:txBody>
                    <a:bodyPr/>
                    <a:lstStyle/>
                    <a:p>
                      <a:r>
                        <a:rPr lang="sv-SE" sz="1400" dirty="0"/>
                        <a:t>+ 2.91</a:t>
                      </a:r>
                    </a:p>
                  </a:txBody>
                  <a:tcPr>
                    <a:solidFill>
                      <a:schemeClr val="tx2">
                        <a:lumMod val="20000"/>
                        <a:lumOff val="80000"/>
                      </a:schemeClr>
                    </a:solidFill>
                  </a:tcPr>
                </a:tc>
                <a:tc>
                  <a:txBody>
                    <a:bodyPr/>
                    <a:lstStyle/>
                    <a:p>
                      <a:r>
                        <a:rPr lang="sv-SE" sz="1400" dirty="0"/>
                        <a:t>306.54</a:t>
                      </a:r>
                    </a:p>
                  </a:txBody>
                  <a:tcPr>
                    <a:solidFill>
                      <a:schemeClr val="tx2">
                        <a:lumMod val="20000"/>
                        <a:lumOff val="80000"/>
                      </a:schemeClr>
                    </a:solidFill>
                  </a:tcPr>
                </a:tc>
                <a:extLst>
                  <a:ext uri="{0D108BD9-81ED-4DB2-BD59-A6C34878D82A}">
                    <a16:rowId xmlns:a16="http://schemas.microsoft.com/office/drawing/2014/main" val="10003"/>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a:t>Day 3</a:t>
                      </a:r>
                    </a:p>
                  </a:txBody>
                  <a:tcPr>
                    <a:solidFill>
                      <a:schemeClr val="accent1">
                        <a:lumMod val="20000"/>
                        <a:lumOff val="80000"/>
                      </a:schemeClr>
                    </a:solidFill>
                  </a:tcPr>
                </a:tc>
                <a:tc>
                  <a:txBody>
                    <a:bodyPr/>
                    <a:lstStyle/>
                    <a:p>
                      <a:r>
                        <a:rPr lang="sv-SE" sz="1400" dirty="0"/>
                        <a:t>312</a:t>
                      </a:r>
                    </a:p>
                  </a:txBody>
                  <a:tcPr>
                    <a:solidFill>
                      <a:schemeClr val="accent1">
                        <a:lumMod val="20000"/>
                        <a:lumOff val="80000"/>
                      </a:schemeClr>
                    </a:solidFill>
                  </a:tcPr>
                </a:tc>
                <a:tc>
                  <a:txBody>
                    <a:bodyPr/>
                    <a:lstStyle/>
                    <a:p>
                      <a:r>
                        <a:rPr lang="sv-SE" sz="1400" dirty="0"/>
                        <a:t>- 0.44</a:t>
                      </a:r>
                    </a:p>
                  </a:txBody>
                  <a:tcP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a:t>x 5.3</a:t>
                      </a:r>
                    </a:p>
                  </a:txBody>
                  <a:tcPr>
                    <a:solidFill>
                      <a:schemeClr val="accent1">
                        <a:lumMod val="20000"/>
                        <a:lumOff val="80000"/>
                      </a:schemeClr>
                    </a:solidFill>
                  </a:tcPr>
                </a:tc>
                <a:tc>
                  <a:txBody>
                    <a:bodyPr/>
                    <a:lstStyle/>
                    <a:p>
                      <a:r>
                        <a:rPr lang="sv-SE" sz="1400" dirty="0"/>
                        <a:t>-</a:t>
                      </a:r>
                      <a:r>
                        <a:rPr lang="sv-SE" sz="1400" baseline="0" dirty="0"/>
                        <a:t> 2.33</a:t>
                      </a:r>
                      <a:endParaRPr lang="sv-SE" sz="1400" dirty="0"/>
                    </a:p>
                  </a:txBody>
                  <a:tcPr>
                    <a:solidFill>
                      <a:schemeClr val="accent1">
                        <a:lumMod val="20000"/>
                        <a:lumOff val="80000"/>
                      </a:schemeClr>
                    </a:solidFill>
                  </a:tcPr>
                </a:tc>
                <a:tc>
                  <a:txBody>
                    <a:bodyPr/>
                    <a:lstStyle/>
                    <a:p>
                      <a:r>
                        <a:rPr lang="sv-SE" sz="1400" dirty="0"/>
                        <a:t>309.45</a:t>
                      </a:r>
                    </a:p>
                  </a:txBody>
                  <a:tcPr>
                    <a:solidFill>
                      <a:schemeClr val="accent1">
                        <a:lumMod val="20000"/>
                        <a:lumOff val="80000"/>
                      </a:schemeClr>
                    </a:solidFill>
                  </a:tcPr>
                </a:tc>
                <a:extLst>
                  <a:ext uri="{0D108BD9-81ED-4DB2-BD59-A6C34878D82A}">
                    <a16:rowId xmlns:a16="http://schemas.microsoft.com/office/drawing/2014/main" val="10004"/>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a:t>Day 4</a:t>
                      </a:r>
                    </a:p>
                  </a:txBody>
                  <a:tcPr>
                    <a:solidFill>
                      <a:schemeClr val="tx2">
                        <a:lumMod val="20000"/>
                        <a:lumOff val="80000"/>
                      </a:schemeClr>
                    </a:solidFill>
                  </a:tcPr>
                </a:tc>
                <a:tc>
                  <a:txBody>
                    <a:bodyPr/>
                    <a:lstStyle/>
                    <a:p>
                      <a:r>
                        <a:rPr lang="sv-SE" sz="1400" dirty="0"/>
                        <a:t>309</a:t>
                      </a:r>
                    </a:p>
                  </a:txBody>
                  <a:tcPr>
                    <a:solidFill>
                      <a:schemeClr val="tx2">
                        <a:lumMod val="20000"/>
                        <a:lumOff val="80000"/>
                      </a:schemeClr>
                    </a:solidFill>
                  </a:tcPr>
                </a:tc>
                <a:tc>
                  <a:txBody>
                    <a:bodyPr/>
                    <a:lstStyle/>
                    <a:p>
                      <a:r>
                        <a:rPr lang="sv-SE" sz="1400" dirty="0"/>
                        <a:t>- 0.61</a:t>
                      </a: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a:t>x 5.3</a:t>
                      </a:r>
                    </a:p>
                  </a:txBody>
                  <a:tcPr>
                    <a:solidFill>
                      <a:schemeClr val="tx2">
                        <a:lumMod val="20000"/>
                        <a:lumOff val="80000"/>
                      </a:schemeClr>
                    </a:solidFill>
                  </a:tcPr>
                </a:tc>
                <a:tc>
                  <a:txBody>
                    <a:bodyPr/>
                    <a:lstStyle/>
                    <a:p>
                      <a:r>
                        <a:rPr lang="sv-SE" sz="1400" dirty="0"/>
                        <a:t>- 3.23</a:t>
                      </a:r>
                    </a:p>
                  </a:txBody>
                  <a:tcPr>
                    <a:solidFill>
                      <a:schemeClr val="tx2">
                        <a:lumMod val="20000"/>
                        <a:lumOff val="80000"/>
                      </a:schemeClr>
                    </a:solidFill>
                  </a:tcPr>
                </a:tc>
                <a:tc>
                  <a:txBody>
                    <a:bodyPr/>
                    <a:lstStyle/>
                    <a:p>
                      <a:r>
                        <a:rPr lang="sv-SE" sz="1400" dirty="0"/>
                        <a:t>307.12</a:t>
                      </a:r>
                    </a:p>
                  </a:txBody>
                  <a:tcPr>
                    <a:solidFill>
                      <a:schemeClr val="tx2">
                        <a:lumMod val="20000"/>
                        <a:lumOff val="80000"/>
                      </a:schemeClr>
                    </a:solidFill>
                  </a:tcPr>
                </a:tc>
                <a:extLst>
                  <a:ext uri="{0D108BD9-81ED-4DB2-BD59-A6C34878D82A}">
                    <a16:rowId xmlns:a16="http://schemas.microsoft.com/office/drawing/2014/main" val="10005"/>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a:t>Day 5</a:t>
                      </a:r>
                    </a:p>
                  </a:txBody>
                  <a:tcPr>
                    <a:solidFill>
                      <a:schemeClr val="accent1">
                        <a:lumMod val="20000"/>
                        <a:lumOff val="80000"/>
                      </a:schemeClr>
                    </a:solidFill>
                  </a:tcPr>
                </a:tc>
                <a:tc>
                  <a:txBody>
                    <a:bodyPr/>
                    <a:lstStyle/>
                    <a:p>
                      <a:r>
                        <a:rPr lang="sv-SE" sz="1400" dirty="0"/>
                        <a:t>304</a:t>
                      </a:r>
                    </a:p>
                  </a:txBody>
                  <a:tcPr>
                    <a:solidFill>
                      <a:schemeClr val="accent1">
                        <a:lumMod val="20000"/>
                        <a:lumOff val="80000"/>
                      </a:schemeClr>
                    </a:solidFill>
                  </a:tcPr>
                </a:tc>
                <a:tc>
                  <a:txBody>
                    <a:bodyPr/>
                    <a:lstStyle/>
                    <a:p>
                      <a:endParaRPr lang="sv-SE" sz="1400" dirty="0"/>
                    </a:p>
                  </a:txBody>
                  <a:tcPr>
                    <a:solidFill>
                      <a:schemeClr val="accent1">
                        <a:lumMod val="20000"/>
                        <a:lumOff val="80000"/>
                      </a:schemeClr>
                    </a:solidFill>
                  </a:tcPr>
                </a:tc>
                <a:tc>
                  <a:txBody>
                    <a:bodyPr/>
                    <a:lstStyle/>
                    <a:p>
                      <a:endParaRPr lang="sv-SE" sz="1400" dirty="0"/>
                    </a:p>
                  </a:txBody>
                  <a:tcPr>
                    <a:solidFill>
                      <a:schemeClr val="accent1">
                        <a:lumMod val="20000"/>
                        <a:lumOff val="80000"/>
                      </a:schemeClr>
                    </a:solidFill>
                  </a:tcPr>
                </a:tc>
                <a:tc>
                  <a:txBody>
                    <a:bodyPr/>
                    <a:lstStyle/>
                    <a:p>
                      <a:endParaRPr lang="sv-SE" sz="1400" dirty="0"/>
                    </a:p>
                  </a:txBody>
                  <a:tcPr>
                    <a:solidFill>
                      <a:schemeClr val="accent1">
                        <a:lumMod val="20000"/>
                        <a:lumOff val="80000"/>
                      </a:schemeClr>
                    </a:solidFill>
                  </a:tcPr>
                </a:tc>
                <a:tc>
                  <a:txBody>
                    <a:bodyPr/>
                    <a:lstStyle/>
                    <a:p>
                      <a:r>
                        <a:rPr lang="sv-SE" sz="1400" dirty="0"/>
                        <a:t>303.89</a:t>
                      </a:r>
                    </a:p>
                  </a:txBody>
                  <a:tcP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32" name="Rektangel 31"/>
          <p:cNvSpPr/>
          <p:nvPr/>
        </p:nvSpPr>
        <p:spPr>
          <a:xfrm>
            <a:off x="5888464" y="2132849"/>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ktangel 28"/>
          <p:cNvSpPr/>
          <p:nvPr/>
        </p:nvSpPr>
        <p:spPr>
          <a:xfrm>
            <a:off x="1901188" y="2103698"/>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p:cNvSpPr/>
          <p:nvPr/>
        </p:nvSpPr>
        <p:spPr>
          <a:xfrm>
            <a:off x="3203848" y="2103698"/>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p:cNvSpPr/>
          <p:nvPr/>
        </p:nvSpPr>
        <p:spPr>
          <a:xfrm>
            <a:off x="4572000" y="2094116"/>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Rektangel 32"/>
          <p:cNvSpPr/>
          <p:nvPr/>
        </p:nvSpPr>
        <p:spPr>
          <a:xfrm>
            <a:off x="7233920" y="2113858"/>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Rektangel 33"/>
          <p:cNvSpPr/>
          <p:nvPr/>
        </p:nvSpPr>
        <p:spPr>
          <a:xfrm>
            <a:off x="1904140" y="2471420"/>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ktangel 34"/>
          <p:cNvSpPr/>
          <p:nvPr/>
        </p:nvSpPr>
        <p:spPr>
          <a:xfrm>
            <a:off x="3209464" y="2447808"/>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ktangel 35"/>
          <p:cNvSpPr/>
          <p:nvPr/>
        </p:nvSpPr>
        <p:spPr>
          <a:xfrm>
            <a:off x="4572000" y="2479422"/>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36"/>
          <p:cNvSpPr/>
          <p:nvPr/>
        </p:nvSpPr>
        <p:spPr>
          <a:xfrm>
            <a:off x="5947060" y="2489200"/>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ktangel 37"/>
          <p:cNvSpPr/>
          <p:nvPr/>
        </p:nvSpPr>
        <p:spPr>
          <a:xfrm>
            <a:off x="7257262" y="2467663"/>
            <a:ext cx="720047"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Båge 17"/>
          <p:cNvSpPr/>
          <p:nvPr/>
        </p:nvSpPr>
        <p:spPr>
          <a:xfrm rot="20448863">
            <a:off x="7502083" y="2167020"/>
            <a:ext cx="551389" cy="396044"/>
          </a:xfrm>
          <a:prstGeom prst="arc">
            <a:avLst>
              <a:gd name="adj1" fmla="val 14428617"/>
              <a:gd name="adj2" fmla="val 7315759"/>
            </a:avLst>
          </a:prstGeom>
          <a:ln w="1905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9" name="Oval 20"/>
          <p:cNvSpPr/>
          <p:nvPr/>
        </p:nvSpPr>
        <p:spPr>
          <a:xfrm>
            <a:off x="5888464" y="1975366"/>
            <a:ext cx="504056" cy="50405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u="sng"/>
          </a:p>
        </p:txBody>
      </p:sp>
      <p:cxnSp>
        <p:nvCxnSpPr>
          <p:cNvPr id="8" name="Connector: Curved 24"/>
          <p:cNvCxnSpPr>
            <a:cxnSpLocks/>
          </p:cNvCxnSpPr>
          <p:nvPr/>
        </p:nvCxnSpPr>
        <p:spPr>
          <a:xfrm>
            <a:off x="6372200" y="2247714"/>
            <a:ext cx="792088" cy="0"/>
          </a:xfrm>
          <a:prstGeom prst="straightConnector1">
            <a:avLst/>
          </a:prstGeom>
          <a:ln w="1905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or: Curved 24"/>
          <p:cNvCxnSpPr>
            <a:cxnSpLocks/>
          </p:cNvCxnSpPr>
          <p:nvPr/>
        </p:nvCxnSpPr>
        <p:spPr>
          <a:xfrm>
            <a:off x="6382360" y="2591824"/>
            <a:ext cx="851560" cy="212335"/>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Connector: Curved 24"/>
          <p:cNvCxnSpPr>
            <a:cxnSpLocks/>
          </p:cNvCxnSpPr>
          <p:nvPr/>
        </p:nvCxnSpPr>
        <p:spPr>
          <a:xfrm>
            <a:off x="6382360" y="2276865"/>
            <a:ext cx="851560" cy="212335"/>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Rektangel 38"/>
          <p:cNvSpPr/>
          <p:nvPr/>
        </p:nvSpPr>
        <p:spPr>
          <a:xfrm>
            <a:off x="1958382" y="2829302"/>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39"/>
          <p:cNvSpPr/>
          <p:nvPr/>
        </p:nvSpPr>
        <p:spPr>
          <a:xfrm>
            <a:off x="3275856" y="2829302"/>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40"/>
          <p:cNvSpPr/>
          <p:nvPr/>
        </p:nvSpPr>
        <p:spPr>
          <a:xfrm>
            <a:off x="4572000" y="2819892"/>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ktangel 41"/>
          <p:cNvSpPr/>
          <p:nvPr/>
        </p:nvSpPr>
        <p:spPr>
          <a:xfrm>
            <a:off x="5949100" y="2837686"/>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Rektangel 42"/>
          <p:cNvSpPr/>
          <p:nvPr/>
        </p:nvSpPr>
        <p:spPr>
          <a:xfrm>
            <a:off x="7233920" y="2819892"/>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Connector: Curved 24"/>
          <p:cNvCxnSpPr>
            <a:cxnSpLocks/>
          </p:cNvCxnSpPr>
          <p:nvPr/>
        </p:nvCxnSpPr>
        <p:spPr>
          <a:xfrm>
            <a:off x="6382360" y="2973318"/>
            <a:ext cx="851560" cy="212335"/>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Rektangel 43"/>
          <p:cNvSpPr/>
          <p:nvPr/>
        </p:nvSpPr>
        <p:spPr>
          <a:xfrm>
            <a:off x="1958382" y="3177258"/>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ktangel 44"/>
          <p:cNvSpPr/>
          <p:nvPr/>
        </p:nvSpPr>
        <p:spPr>
          <a:xfrm>
            <a:off x="3219624" y="3201882"/>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Rektangel 45"/>
          <p:cNvSpPr/>
          <p:nvPr/>
        </p:nvSpPr>
        <p:spPr>
          <a:xfrm>
            <a:off x="4587776" y="3201882"/>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Rektangel 46"/>
          <p:cNvSpPr/>
          <p:nvPr/>
        </p:nvSpPr>
        <p:spPr>
          <a:xfrm>
            <a:off x="5898624" y="3189342"/>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Rektangel 47"/>
          <p:cNvSpPr/>
          <p:nvPr/>
        </p:nvSpPr>
        <p:spPr>
          <a:xfrm>
            <a:off x="7233920" y="3195812"/>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4" name="Connector: Curved 24"/>
          <p:cNvCxnSpPr>
            <a:cxnSpLocks/>
          </p:cNvCxnSpPr>
          <p:nvPr/>
        </p:nvCxnSpPr>
        <p:spPr>
          <a:xfrm>
            <a:off x="6382360" y="3313038"/>
            <a:ext cx="851560" cy="212335"/>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Rektangel 48"/>
          <p:cNvSpPr/>
          <p:nvPr/>
        </p:nvSpPr>
        <p:spPr>
          <a:xfrm>
            <a:off x="1945742" y="3544540"/>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Rektangel 49"/>
          <p:cNvSpPr/>
          <p:nvPr/>
        </p:nvSpPr>
        <p:spPr>
          <a:xfrm>
            <a:off x="3275856" y="3544540"/>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Rektangel 50"/>
          <p:cNvSpPr/>
          <p:nvPr/>
        </p:nvSpPr>
        <p:spPr>
          <a:xfrm>
            <a:off x="4587776" y="3555176"/>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Rektangel 51"/>
          <p:cNvSpPr/>
          <p:nvPr/>
        </p:nvSpPr>
        <p:spPr>
          <a:xfrm>
            <a:off x="5905980" y="3534105"/>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Connector: Curved 24"/>
          <p:cNvCxnSpPr>
            <a:cxnSpLocks/>
          </p:cNvCxnSpPr>
          <p:nvPr/>
        </p:nvCxnSpPr>
        <p:spPr>
          <a:xfrm>
            <a:off x="6382360" y="3673078"/>
            <a:ext cx="851560" cy="212335"/>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Rektangel 52"/>
          <p:cNvSpPr/>
          <p:nvPr/>
        </p:nvSpPr>
        <p:spPr>
          <a:xfrm>
            <a:off x="7233920" y="3554901"/>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Rektangel 53"/>
          <p:cNvSpPr/>
          <p:nvPr/>
        </p:nvSpPr>
        <p:spPr>
          <a:xfrm>
            <a:off x="1904140" y="3896303"/>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Rektangel 54"/>
          <p:cNvSpPr/>
          <p:nvPr/>
        </p:nvSpPr>
        <p:spPr>
          <a:xfrm>
            <a:off x="7232328" y="3906463"/>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72" name="Grupp 71"/>
          <p:cNvGrpSpPr/>
          <p:nvPr/>
        </p:nvGrpSpPr>
        <p:grpSpPr>
          <a:xfrm>
            <a:off x="467544" y="4299942"/>
            <a:ext cx="7306791" cy="757505"/>
            <a:chOff x="467544" y="4299942"/>
            <a:chExt cx="7306791" cy="757505"/>
          </a:xfrm>
        </p:grpSpPr>
        <p:sp>
          <p:nvSpPr>
            <p:cNvPr id="56" name="Rektangel 55"/>
            <p:cNvSpPr/>
            <p:nvPr/>
          </p:nvSpPr>
          <p:spPr>
            <a:xfrm>
              <a:off x="467544" y="4299942"/>
              <a:ext cx="7306791" cy="276999"/>
            </a:xfrm>
            <a:prstGeom prst="rect">
              <a:avLst/>
            </a:prstGeom>
          </p:spPr>
          <p:txBody>
            <a:bodyPr wrap="square">
              <a:spAutoFit/>
            </a:bodyPr>
            <a:lstStyle/>
            <a:p>
              <a:pPr>
                <a:defRPr/>
              </a:pPr>
              <a:r>
                <a:rPr lang="sv-SE" sz="1200" dirty="0" err="1"/>
                <a:t>Conversion</a:t>
              </a:r>
              <a:r>
                <a:rPr lang="sv-SE" sz="1200" dirty="0"/>
                <a:t> Brent </a:t>
              </a:r>
              <a:r>
                <a:rPr lang="sv-SE" sz="1200" dirty="0" err="1"/>
                <a:t>Crude</a:t>
              </a:r>
              <a:r>
                <a:rPr lang="sv-SE" sz="1200" dirty="0"/>
                <a:t> Oil        </a:t>
              </a:r>
              <a:r>
                <a:rPr lang="sv-SE" sz="1200" dirty="0" err="1"/>
                <a:t>Fuel</a:t>
              </a:r>
              <a:r>
                <a:rPr lang="sv-SE" sz="1200" dirty="0"/>
                <a:t> Oil 380HS</a:t>
              </a:r>
            </a:p>
          </p:txBody>
        </p:sp>
        <p:sp>
          <p:nvSpPr>
            <p:cNvPr id="60" name="Höger 59"/>
            <p:cNvSpPr/>
            <p:nvPr/>
          </p:nvSpPr>
          <p:spPr>
            <a:xfrm>
              <a:off x="2300527" y="4377169"/>
              <a:ext cx="143096" cy="138499"/>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Rektangel 60"/>
            <p:cNvSpPr/>
            <p:nvPr/>
          </p:nvSpPr>
          <p:spPr>
            <a:xfrm>
              <a:off x="549437" y="4595782"/>
              <a:ext cx="2006339" cy="461665"/>
            </a:xfrm>
            <a:prstGeom prst="rect">
              <a:avLst/>
            </a:prstGeom>
          </p:spPr>
          <p:txBody>
            <a:bodyPr wrap="square">
              <a:spAutoFit/>
            </a:bodyPr>
            <a:lstStyle/>
            <a:p>
              <a:pPr>
                <a:defRPr/>
              </a:pPr>
              <a:r>
                <a:rPr lang="sv-SE" sz="1200" dirty="0"/>
                <a:t>Market </a:t>
              </a:r>
              <a:r>
                <a:rPr lang="sv-SE" sz="1200" dirty="0" err="1"/>
                <a:t>Indication</a:t>
              </a:r>
              <a:r>
                <a:rPr lang="sv-SE" sz="1200" dirty="0"/>
                <a:t> USD/</a:t>
              </a:r>
              <a:r>
                <a:rPr lang="sv-SE" sz="1200" dirty="0" err="1"/>
                <a:t>mton</a:t>
              </a:r>
              <a:br>
                <a:rPr lang="sv-SE" sz="1200" dirty="0"/>
              </a:br>
              <a:r>
                <a:rPr lang="sv-SE" sz="1200" dirty="0"/>
                <a:t>Brent </a:t>
              </a:r>
              <a:r>
                <a:rPr lang="sv-SE" sz="1200" dirty="0" err="1"/>
                <a:t>closing</a:t>
              </a:r>
              <a:r>
                <a:rPr lang="sv-SE" sz="1200" dirty="0"/>
                <a:t> USD/</a:t>
              </a:r>
              <a:r>
                <a:rPr lang="sv-SE" sz="1200" dirty="0" err="1"/>
                <a:t>barrel</a:t>
              </a:r>
              <a:endParaRPr lang="sv-SE" sz="1200" dirty="0"/>
            </a:p>
          </p:txBody>
        </p:sp>
        <p:sp>
          <p:nvSpPr>
            <p:cNvPr id="62" name="Rektangel 61"/>
            <p:cNvSpPr/>
            <p:nvPr/>
          </p:nvSpPr>
          <p:spPr>
            <a:xfrm>
              <a:off x="2483768" y="4659094"/>
              <a:ext cx="2006339" cy="307777"/>
            </a:xfrm>
            <a:prstGeom prst="rect">
              <a:avLst/>
            </a:prstGeom>
          </p:spPr>
          <p:txBody>
            <a:bodyPr wrap="square">
              <a:spAutoFit/>
            </a:bodyPr>
            <a:lstStyle/>
            <a:p>
              <a:pPr>
                <a:defRPr/>
              </a:pPr>
              <a:r>
                <a:rPr lang="sv-SE" sz="1200" dirty="0"/>
                <a:t>= </a:t>
              </a:r>
              <a:r>
                <a:rPr lang="sv-SE" sz="1200" dirty="0" err="1"/>
                <a:t>Multiplier</a:t>
              </a:r>
              <a:r>
                <a:rPr lang="sv-SE" sz="1200" dirty="0"/>
                <a:t> = </a:t>
              </a:r>
              <a:r>
                <a:rPr lang="sv-SE" sz="1400" b="1" dirty="0"/>
                <a:t>5.3</a:t>
              </a:r>
            </a:p>
          </p:txBody>
        </p:sp>
        <p:cxnSp>
          <p:nvCxnSpPr>
            <p:cNvPr id="64" name="Rak 63"/>
            <p:cNvCxnSpPr/>
            <p:nvPr/>
          </p:nvCxnSpPr>
          <p:spPr>
            <a:xfrm>
              <a:off x="642928" y="4836774"/>
              <a:ext cx="1810360" cy="1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5" name="Rak 64"/>
          <p:cNvCxnSpPr/>
          <p:nvPr/>
        </p:nvCxnSpPr>
        <p:spPr>
          <a:xfrm flipH="1">
            <a:off x="3199578" y="1566672"/>
            <a:ext cx="822" cy="265423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DF2104FF-7E4A-2A4B-83E2-491A74DE00BC}"/>
              </a:ext>
            </a:extLst>
          </p:cNvPr>
          <p:cNvSpPr/>
          <p:nvPr/>
        </p:nvSpPr>
        <p:spPr>
          <a:xfrm>
            <a:off x="7227332" y="2097730"/>
            <a:ext cx="628404" cy="2782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305</a:t>
            </a:r>
          </a:p>
        </p:txBody>
      </p:sp>
      <p:sp>
        <p:nvSpPr>
          <p:cNvPr id="58" name="Rectangle 57">
            <a:extLst>
              <a:ext uri="{FF2B5EF4-FFF2-40B4-BE49-F238E27FC236}">
                <a16:creationId xmlns:a16="http://schemas.microsoft.com/office/drawing/2014/main" id="{DBF7AA07-9543-324D-9B4D-220DA6A80FF4}"/>
              </a:ext>
            </a:extLst>
          </p:cNvPr>
          <p:cNvSpPr/>
          <p:nvPr/>
        </p:nvSpPr>
        <p:spPr>
          <a:xfrm>
            <a:off x="7245420" y="2834191"/>
            <a:ext cx="628404" cy="2782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307</a:t>
            </a:r>
          </a:p>
        </p:txBody>
      </p:sp>
      <p:sp>
        <p:nvSpPr>
          <p:cNvPr id="59" name="Rectangle 58">
            <a:extLst>
              <a:ext uri="{FF2B5EF4-FFF2-40B4-BE49-F238E27FC236}">
                <a16:creationId xmlns:a16="http://schemas.microsoft.com/office/drawing/2014/main" id="{41F39401-F0F1-8543-8C11-BD3647CACD38}"/>
              </a:ext>
            </a:extLst>
          </p:cNvPr>
          <p:cNvSpPr/>
          <p:nvPr/>
        </p:nvSpPr>
        <p:spPr>
          <a:xfrm>
            <a:off x="7274394" y="3554318"/>
            <a:ext cx="628404" cy="2782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307</a:t>
            </a:r>
          </a:p>
        </p:txBody>
      </p:sp>
      <p:sp>
        <p:nvSpPr>
          <p:cNvPr id="63" name="Rectangle 62">
            <a:extLst>
              <a:ext uri="{FF2B5EF4-FFF2-40B4-BE49-F238E27FC236}">
                <a16:creationId xmlns:a16="http://schemas.microsoft.com/office/drawing/2014/main" id="{26F14D2E-9C79-3D48-B106-C2B822AD5A55}"/>
              </a:ext>
            </a:extLst>
          </p:cNvPr>
          <p:cNvSpPr/>
          <p:nvPr/>
        </p:nvSpPr>
        <p:spPr>
          <a:xfrm>
            <a:off x="7247802" y="2461433"/>
            <a:ext cx="628404" cy="2782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302</a:t>
            </a:r>
          </a:p>
        </p:txBody>
      </p:sp>
      <p:sp>
        <p:nvSpPr>
          <p:cNvPr id="66" name="Rectangle 65">
            <a:extLst>
              <a:ext uri="{FF2B5EF4-FFF2-40B4-BE49-F238E27FC236}">
                <a16:creationId xmlns:a16="http://schemas.microsoft.com/office/drawing/2014/main" id="{38FF7EDF-CCDC-914F-B86D-584D1A9A1C97}"/>
              </a:ext>
            </a:extLst>
          </p:cNvPr>
          <p:cNvSpPr/>
          <p:nvPr/>
        </p:nvSpPr>
        <p:spPr>
          <a:xfrm>
            <a:off x="7253579" y="3176110"/>
            <a:ext cx="628404" cy="2782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309</a:t>
            </a:r>
          </a:p>
        </p:txBody>
      </p:sp>
      <p:sp>
        <p:nvSpPr>
          <p:cNvPr id="67" name="Rectangle 66">
            <a:extLst>
              <a:ext uri="{FF2B5EF4-FFF2-40B4-BE49-F238E27FC236}">
                <a16:creationId xmlns:a16="http://schemas.microsoft.com/office/drawing/2014/main" id="{73F2DF36-6DF5-1A4C-9B4E-1001D96290ED}"/>
              </a:ext>
            </a:extLst>
          </p:cNvPr>
          <p:cNvSpPr/>
          <p:nvPr/>
        </p:nvSpPr>
        <p:spPr>
          <a:xfrm>
            <a:off x="7277063" y="3909174"/>
            <a:ext cx="628404" cy="2782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304</a:t>
            </a:r>
          </a:p>
        </p:txBody>
      </p:sp>
      <p:sp>
        <p:nvSpPr>
          <p:cNvPr id="68" name="Rectangle 67">
            <a:extLst>
              <a:ext uri="{FF2B5EF4-FFF2-40B4-BE49-F238E27FC236}">
                <a16:creationId xmlns:a16="http://schemas.microsoft.com/office/drawing/2014/main" id="{69D5404F-5B3C-9240-B1BD-F98EF0A85552}"/>
              </a:ext>
            </a:extLst>
          </p:cNvPr>
          <p:cNvSpPr/>
          <p:nvPr/>
        </p:nvSpPr>
        <p:spPr>
          <a:xfrm>
            <a:off x="1900190" y="2097730"/>
            <a:ext cx="628404" cy="2782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305</a:t>
            </a:r>
          </a:p>
        </p:txBody>
      </p:sp>
      <p:sp>
        <p:nvSpPr>
          <p:cNvPr id="69" name="Rectangle 68">
            <a:extLst>
              <a:ext uri="{FF2B5EF4-FFF2-40B4-BE49-F238E27FC236}">
                <a16:creationId xmlns:a16="http://schemas.microsoft.com/office/drawing/2014/main" id="{83DB50A0-E11F-B041-BD57-EE10FD694709}"/>
              </a:ext>
            </a:extLst>
          </p:cNvPr>
          <p:cNvSpPr/>
          <p:nvPr/>
        </p:nvSpPr>
        <p:spPr>
          <a:xfrm>
            <a:off x="1900190" y="2476572"/>
            <a:ext cx="628404" cy="2782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302</a:t>
            </a:r>
          </a:p>
        </p:txBody>
      </p:sp>
      <p:sp>
        <p:nvSpPr>
          <p:cNvPr id="70" name="Rectangle 69">
            <a:extLst>
              <a:ext uri="{FF2B5EF4-FFF2-40B4-BE49-F238E27FC236}">
                <a16:creationId xmlns:a16="http://schemas.microsoft.com/office/drawing/2014/main" id="{B7D06FE1-C89D-4F47-9587-C16CE24B257E}"/>
              </a:ext>
            </a:extLst>
          </p:cNvPr>
          <p:cNvSpPr/>
          <p:nvPr/>
        </p:nvSpPr>
        <p:spPr>
          <a:xfrm>
            <a:off x="1904800" y="2847464"/>
            <a:ext cx="628404" cy="2782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307</a:t>
            </a:r>
          </a:p>
        </p:txBody>
      </p:sp>
      <p:sp>
        <p:nvSpPr>
          <p:cNvPr id="71" name="Rectangle 70">
            <a:extLst>
              <a:ext uri="{FF2B5EF4-FFF2-40B4-BE49-F238E27FC236}">
                <a16:creationId xmlns:a16="http://schemas.microsoft.com/office/drawing/2014/main" id="{142A7AD1-19BB-D045-A850-7CBF993064EB}"/>
              </a:ext>
            </a:extLst>
          </p:cNvPr>
          <p:cNvSpPr/>
          <p:nvPr/>
        </p:nvSpPr>
        <p:spPr>
          <a:xfrm>
            <a:off x="1906897" y="3217673"/>
            <a:ext cx="628404" cy="2782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309</a:t>
            </a:r>
          </a:p>
        </p:txBody>
      </p:sp>
      <p:sp>
        <p:nvSpPr>
          <p:cNvPr id="73" name="Rectangle 72">
            <a:extLst>
              <a:ext uri="{FF2B5EF4-FFF2-40B4-BE49-F238E27FC236}">
                <a16:creationId xmlns:a16="http://schemas.microsoft.com/office/drawing/2014/main" id="{610E5EF0-4E02-6B47-B248-2582C1ECDEE5}"/>
              </a:ext>
            </a:extLst>
          </p:cNvPr>
          <p:cNvSpPr/>
          <p:nvPr/>
        </p:nvSpPr>
        <p:spPr>
          <a:xfrm>
            <a:off x="1897608" y="3543883"/>
            <a:ext cx="628404" cy="2782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307</a:t>
            </a:r>
          </a:p>
        </p:txBody>
      </p:sp>
      <p:sp>
        <p:nvSpPr>
          <p:cNvPr id="74" name="Rectangle 73">
            <a:extLst>
              <a:ext uri="{FF2B5EF4-FFF2-40B4-BE49-F238E27FC236}">
                <a16:creationId xmlns:a16="http://schemas.microsoft.com/office/drawing/2014/main" id="{DF680DD6-464B-004D-834B-337FD2361B84}"/>
              </a:ext>
            </a:extLst>
          </p:cNvPr>
          <p:cNvSpPr/>
          <p:nvPr/>
        </p:nvSpPr>
        <p:spPr>
          <a:xfrm>
            <a:off x="1906897" y="3909076"/>
            <a:ext cx="628404" cy="2782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304</a:t>
            </a:r>
          </a:p>
        </p:txBody>
      </p:sp>
    </p:spTree>
    <p:extLst>
      <p:ext uri="{BB962C8B-B14F-4D97-AF65-F5344CB8AC3E}">
        <p14:creationId xmlns:p14="http://schemas.microsoft.com/office/powerpoint/2010/main" val="261529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 presetClass="exit"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 presetClass="exit" presetSubtype="0" fill="hold" grpId="0" nodeType="withEffect">
                                  <p:stCondLst>
                                    <p:cond delay="0"/>
                                  </p:stCondLst>
                                  <p:childTnLst>
                                    <p:set>
                                      <p:cBhvr>
                                        <p:cTn id="61" dur="1" fill="hold">
                                          <p:stCondLst>
                                            <p:cond delay="0"/>
                                          </p:stCondLst>
                                        </p:cTn>
                                        <p:tgtEl>
                                          <p:spTgt spid="4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4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par>
                                <p:cTn id="83" presetID="31" presetClass="exit" presetSubtype="0" fill="hold" grpId="0" nodeType="withEffect">
                                  <p:stCondLst>
                                    <p:cond delay="0"/>
                                  </p:stCondLst>
                                  <p:childTnLst>
                                    <p:anim calcmode="lin" valueType="num">
                                      <p:cBhvr>
                                        <p:cTn id="84" dur="1000"/>
                                        <p:tgtEl>
                                          <p:spTgt spid="44"/>
                                        </p:tgtEl>
                                        <p:attrNameLst>
                                          <p:attrName>ppt_w</p:attrName>
                                        </p:attrNameLst>
                                      </p:cBhvr>
                                      <p:tavLst>
                                        <p:tav tm="0">
                                          <p:val>
                                            <p:strVal val="ppt_w"/>
                                          </p:val>
                                        </p:tav>
                                        <p:tav tm="100000">
                                          <p:val>
                                            <p:fltVal val="0"/>
                                          </p:val>
                                        </p:tav>
                                      </p:tavLst>
                                    </p:anim>
                                    <p:anim calcmode="lin" valueType="num">
                                      <p:cBhvr>
                                        <p:cTn id="85" dur="1000"/>
                                        <p:tgtEl>
                                          <p:spTgt spid="44"/>
                                        </p:tgtEl>
                                        <p:attrNameLst>
                                          <p:attrName>ppt_h</p:attrName>
                                        </p:attrNameLst>
                                      </p:cBhvr>
                                      <p:tavLst>
                                        <p:tav tm="0">
                                          <p:val>
                                            <p:strVal val="ppt_h"/>
                                          </p:val>
                                        </p:tav>
                                        <p:tav tm="100000">
                                          <p:val>
                                            <p:fltVal val="0"/>
                                          </p:val>
                                        </p:tav>
                                      </p:tavLst>
                                    </p:anim>
                                    <p:anim calcmode="lin" valueType="num">
                                      <p:cBhvr>
                                        <p:cTn id="86" dur="1000"/>
                                        <p:tgtEl>
                                          <p:spTgt spid="44"/>
                                        </p:tgtEl>
                                        <p:attrNameLst>
                                          <p:attrName>style.rotation</p:attrName>
                                        </p:attrNameLst>
                                      </p:cBhvr>
                                      <p:tavLst>
                                        <p:tav tm="0">
                                          <p:val>
                                            <p:fltVal val="0"/>
                                          </p:val>
                                        </p:tav>
                                        <p:tav tm="100000">
                                          <p:val>
                                            <p:fltVal val="90"/>
                                          </p:val>
                                        </p:tav>
                                      </p:tavLst>
                                    </p:anim>
                                    <p:animEffect transition="out" filter="fade">
                                      <p:cBhvr>
                                        <p:cTn id="87" dur="1000"/>
                                        <p:tgtEl>
                                          <p:spTgt spid="44"/>
                                        </p:tgtEl>
                                      </p:cBhvr>
                                    </p:animEffect>
                                    <p:set>
                                      <p:cBhvr>
                                        <p:cTn id="88" dur="1" fill="hold">
                                          <p:stCondLst>
                                            <p:cond delay="999"/>
                                          </p:stCondLst>
                                        </p:cTn>
                                        <p:tgtEl>
                                          <p:spTgt spid="44"/>
                                        </p:tgtEl>
                                        <p:attrNameLst>
                                          <p:attrName>style.visibility</p:attrName>
                                        </p:attrNameLst>
                                      </p:cBhvr>
                                      <p:to>
                                        <p:strVal val="hidden"/>
                                      </p:to>
                                    </p:set>
                                  </p:childTnLst>
                                </p:cTn>
                              </p:par>
                              <p:par>
                                <p:cTn id="89" presetID="31" presetClass="exit" presetSubtype="0" fill="hold" grpId="0" nodeType="withEffect">
                                  <p:stCondLst>
                                    <p:cond delay="0"/>
                                  </p:stCondLst>
                                  <p:childTnLst>
                                    <p:anim calcmode="lin" valueType="num">
                                      <p:cBhvr>
                                        <p:cTn id="90" dur="1000"/>
                                        <p:tgtEl>
                                          <p:spTgt spid="45"/>
                                        </p:tgtEl>
                                        <p:attrNameLst>
                                          <p:attrName>ppt_w</p:attrName>
                                        </p:attrNameLst>
                                      </p:cBhvr>
                                      <p:tavLst>
                                        <p:tav tm="0">
                                          <p:val>
                                            <p:strVal val="ppt_w"/>
                                          </p:val>
                                        </p:tav>
                                        <p:tav tm="100000">
                                          <p:val>
                                            <p:fltVal val="0"/>
                                          </p:val>
                                        </p:tav>
                                      </p:tavLst>
                                    </p:anim>
                                    <p:anim calcmode="lin" valueType="num">
                                      <p:cBhvr>
                                        <p:cTn id="91" dur="1000"/>
                                        <p:tgtEl>
                                          <p:spTgt spid="45"/>
                                        </p:tgtEl>
                                        <p:attrNameLst>
                                          <p:attrName>ppt_h</p:attrName>
                                        </p:attrNameLst>
                                      </p:cBhvr>
                                      <p:tavLst>
                                        <p:tav tm="0">
                                          <p:val>
                                            <p:strVal val="ppt_h"/>
                                          </p:val>
                                        </p:tav>
                                        <p:tav tm="100000">
                                          <p:val>
                                            <p:fltVal val="0"/>
                                          </p:val>
                                        </p:tav>
                                      </p:tavLst>
                                    </p:anim>
                                    <p:anim calcmode="lin" valueType="num">
                                      <p:cBhvr>
                                        <p:cTn id="92" dur="1000"/>
                                        <p:tgtEl>
                                          <p:spTgt spid="45"/>
                                        </p:tgtEl>
                                        <p:attrNameLst>
                                          <p:attrName>style.rotation</p:attrName>
                                        </p:attrNameLst>
                                      </p:cBhvr>
                                      <p:tavLst>
                                        <p:tav tm="0">
                                          <p:val>
                                            <p:fltVal val="0"/>
                                          </p:val>
                                        </p:tav>
                                        <p:tav tm="100000">
                                          <p:val>
                                            <p:fltVal val="90"/>
                                          </p:val>
                                        </p:tav>
                                      </p:tavLst>
                                    </p:anim>
                                    <p:animEffect transition="out" filter="fade">
                                      <p:cBhvr>
                                        <p:cTn id="93" dur="1000"/>
                                        <p:tgtEl>
                                          <p:spTgt spid="45"/>
                                        </p:tgtEl>
                                      </p:cBhvr>
                                    </p:animEffect>
                                    <p:set>
                                      <p:cBhvr>
                                        <p:cTn id="94" dur="1" fill="hold">
                                          <p:stCondLst>
                                            <p:cond delay="999"/>
                                          </p:stCondLst>
                                        </p:cTn>
                                        <p:tgtEl>
                                          <p:spTgt spid="45"/>
                                        </p:tgtEl>
                                        <p:attrNameLst>
                                          <p:attrName>style.visibility</p:attrName>
                                        </p:attrNameLst>
                                      </p:cBhvr>
                                      <p:to>
                                        <p:strVal val="hidden"/>
                                      </p:to>
                                    </p:set>
                                  </p:childTnLst>
                                </p:cTn>
                              </p:par>
                              <p:par>
                                <p:cTn id="95" presetID="31" presetClass="exit" presetSubtype="0" fill="hold" grpId="0" nodeType="withEffect">
                                  <p:stCondLst>
                                    <p:cond delay="0"/>
                                  </p:stCondLst>
                                  <p:childTnLst>
                                    <p:anim calcmode="lin" valueType="num">
                                      <p:cBhvr>
                                        <p:cTn id="96" dur="1000"/>
                                        <p:tgtEl>
                                          <p:spTgt spid="46"/>
                                        </p:tgtEl>
                                        <p:attrNameLst>
                                          <p:attrName>ppt_w</p:attrName>
                                        </p:attrNameLst>
                                      </p:cBhvr>
                                      <p:tavLst>
                                        <p:tav tm="0">
                                          <p:val>
                                            <p:strVal val="ppt_w"/>
                                          </p:val>
                                        </p:tav>
                                        <p:tav tm="100000">
                                          <p:val>
                                            <p:fltVal val="0"/>
                                          </p:val>
                                        </p:tav>
                                      </p:tavLst>
                                    </p:anim>
                                    <p:anim calcmode="lin" valueType="num">
                                      <p:cBhvr>
                                        <p:cTn id="97" dur="1000"/>
                                        <p:tgtEl>
                                          <p:spTgt spid="46"/>
                                        </p:tgtEl>
                                        <p:attrNameLst>
                                          <p:attrName>ppt_h</p:attrName>
                                        </p:attrNameLst>
                                      </p:cBhvr>
                                      <p:tavLst>
                                        <p:tav tm="0">
                                          <p:val>
                                            <p:strVal val="ppt_h"/>
                                          </p:val>
                                        </p:tav>
                                        <p:tav tm="100000">
                                          <p:val>
                                            <p:fltVal val="0"/>
                                          </p:val>
                                        </p:tav>
                                      </p:tavLst>
                                    </p:anim>
                                    <p:anim calcmode="lin" valueType="num">
                                      <p:cBhvr>
                                        <p:cTn id="98" dur="1000"/>
                                        <p:tgtEl>
                                          <p:spTgt spid="46"/>
                                        </p:tgtEl>
                                        <p:attrNameLst>
                                          <p:attrName>style.rotation</p:attrName>
                                        </p:attrNameLst>
                                      </p:cBhvr>
                                      <p:tavLst>
                                        <p:tav tm="0">
                                          <p:val>
                                            <p:fltVal val="0"/>
                                          </p:val>
                                        </p:tav>
                                        <p:tav tm="100000">
                                          <p:val>
                                            <p:fltVal val="90"/>
                                          </p:val>
                                        </p:tav>
                                      </p:tavLst>
                                    </p:anim>
                                    <p:animEffect transition="out" filter="fade">
                                      <p:cBhvr>
                                        <p:cTn id="99" dur="1000"/>
                                        <p:tgtEl>
                                          <p:spTgt spid="46"/>
                                        </p:tgtEl>
                                      </p:cBhvr>
                                    </p:animEffect>
                                    <p:set>
                                      <p:cBhvr>
                                        <p:cTn id="100" dur="1" fill="hold">
                                          <p:stCondLst>
                                            <p:cond delay="999"/>
                                          </p:stCondLst>
                                        </p:cTn>
                                        <p:tgtEl>
                                          <p:spTgt spid="46"/>
                                        </p:tgtEl>
                                        <p:attrNameLst>
                                          <p:attrName>style.visibility</p:attrName>
                                        </p:attrNameLst>
                                      </p:cBhvr>
                                      <p:to>
                                        <p:strVal val="hidden"/>
                                      </p:to>
                                    </p:set>
                                  </p:childTnLst>
                                </p:cTn>
                              </p:par>
                              <p:par>
                                <p:cTn id="101" presetID="31" presetClass="exit" presetSubtype="0" fill="hold" grpId="0" nodeType="withEffect">
                                  <p:stCondLst>
                                    <p:cond delay="0"/>
                                  </p:stCondLst>
                                  <p:childTnLst>
                                    <p:anim calcmode="lin" valueType="num">
                                      <p:cBhvr>
                                        <p:cTn id="102" dur="1000"/>
                                        <p:tgtEl>
                                          <p:spTgt spid="47"/>
                                        </p:tgtEl>
                                        <p:attrNameLst>
                                          <p:attrName>ppt_w</p:attrName>
                                        </p:attrNameLst>
                                      </p:cBhvr>
                                      <p:tavLst>
                                        <p:tav tm="0">
                                          <p:val>
                                            <p:strVal val="ppt_w"/>
                                          </p:val>
                                        </p:tav>
                                        <p:tav tm="100000">
                                          <p:val>
                                            <p:fltVal val="0"/>
                                          </p:val>
                                        </p:tav>
                                      </p:tavLst>
                                    </p:anim>
                                    <p:anim calcmode="lin" valueType="num">
                                      <p:cBhvr>
                                        <p:cTn id="103" dur="1000"/>
                                        <p:tgtEl>
                                          <p:spTgt spid="47"/>
                                        </p:tgtEl>
                                        <p:attrNameLst>
                                          <p:attrName>ppt_h</p:attrName>
                                        </p:attrNameLst>
                                      </p:cBhvr>
                                      <p:tavLst>
                                        <p:tav tm="0">
                                          <p:val>
                                            <p:strVal val="ppt_h"/>
                                          </p:val>
                                        </p:tav>
                                        <p:tav tm="100000">
                                          <p:val>
                                            <p:fltVal val="0"/>
                                          </p:val>
                                        </p:tav>
                                      </p:tavLst>
                                    </p:anim>
                                    <p:anim calcmode="lin" valueType="num">
                                      <p:cBhvr>
                                        <p:cTn id="104" dur="1000"/>
                                        <p:tgtEl>
                                          <p:spTgt spid="47"/>
                                        </p:tgtEl>
                                        <p:attrNameLst>
                                          <p:attrName>style.rotation</p:attrName>
                                        </p:attrNameLst>
                                      </p:cBhvr>
                                      <p:tavLst>
                                        <p:tav tm="0">
                                          <p:val>
                                            <p:fltVal val="0"/>
                                          </p:val>
                                        </p:tav>
                                        <p:tav tm="100000">
                                          <p:val>
                                            <p:fltVal val="90"/>
                                          </p:val>
                                        </p:tav>
                                      </p:tavLst>
                                    </p:anim>
                                    <p:animEffect transition="out" filter="fade">
                                      <p:cBhvr>
                                        <p:cTn id="105" dur="1000"/>
                                        <p:tgtEl>
                                          <p:spTgt spid="47"/>
                                        </p:tgtEl>
                                      </p:cBhvr>
                                    </p:animEffect>
                                    <p:set>
                                      <p:cBhvr>
                                        <p:cTn id="106" dur="1" fill="hold">
                                          <p:stCondLst>
                                            <p:cond delay="999"/>
                                          </p:stCondLst>
                                        </p:cTn>
                                        <p:tgtEl>
                                          <p:spTgt spid="47"/>
                                        </p:tgtEl>
                                        <p:attrNameLst>
                                          <p:attrName>style.visibility</p:attrName>
                                        </p:attrNameLst>
                                      </p:cBhvr>
                                      <p:to>
                                        <p:strVal val="hidden"/>
                                      </p:to>
                                    </p:set>
                                  </p:childTnLst>
                                </p:cTn>
                              </p:par>
                              <p:par>
                                <p:cTn id="107" presetID="31" presetClass="exit" presetSubtype="0" fill="hold" grpId="0" nodeType="withEffect">
                                  <p:stCondLst>
                                    <p:cond delay="0"/>
                                  </p:stCondLst>
                                  <p:childTnLst>
                                    <p:anim calcmode="lin" valueType="num">
                                      <p:cBhvr>
                                        <p:cTn id="108" dur="1000"/>
                                        <p:tgtEl>
                                          <p:spTgt spid="48"/>
                                        </p:tgtEl>
                                        <p:attrNameLst>
                                          <p:attrName>ppt_w</p:attrName>
                                        </p:attrNameLst>
                                      </p:cBhvr>
                                      <p:tavLst>
                                        <p:tav tm="0">
                                          <p:val>
                                            <p:strVal val="ppt_w"/>
                                          </p:val>
                                        </p:tav>
                                        <p:tav tm="100000">
                                          <p:val>
                                            <p:fltVal val="0"/>
                                          </p:val>
                                        </p:tav>
                                      </p:tavLst>
                                    </p:anim>
                                    <p:anim calcmode="lin" valueType="num">
                                      <p:cBhvr>
                                        <p:cTn id="109" dur="1000"/>
                                        <p:tgtEl>
                                          <p:spTgt spid="48"/>
                                        </p:tgtEl>
                                        <p:attrNameLst>
                                          <p:attrName>ppt_h</p:attrName>
                                        </p:attrNameLst>
                                      </p:cBhvr>
                                      <p:tavLst>
                                        <p:tav tm="0">
                                          <p:val>
                                            <p:strVal val="ppt_h"/>
                                          </p:val>
                                        </p:tav>
                                        <p:tav tm="100000">
                                          <p:val>
                                            <p:fltVal val="0"/>
                                          </p:val>
                                        </p:tav>
                                      </p:tavLst>
                                    </p:anim>
                                    <p:anim calcmode="lin" valueType="num">
                                      <p:cBhvr>
                                        <p:cTn id="110" dur="1000"/>
                                        <p:tgtEl>
                                          <p:spTgt spid="48"/>
                                        </p:tgtEl>
                                        <p:attrNameLst>
                                          <p:attrName>style.rotation</p:attrName>
                                        </p:attrNameLst>
                                      </p:cBhvr>
                                      <p:tavLst>
                                        <p:tav tm="0">
                                          <p:val>
                                            <p:fltVal val="0"/>
                                          </p:val>
                                        </p:tav>
                                        <p:tav tm="100000">
                                          <p:val>
                                            <p:fltVal val="90"/>
                                          </p:val>
                                        </p:tav>
                                      </p:tavLst>
                                    </p:anim>
                                    <p:animEffect transition="out" filter="fade">
                                      <p:cBhvr>
                                        <p:cTn id="111" dur="1000"/>
                                        <p:tgtEl>
                                          <p:spTgt spid="48"/>
                                        </p:tgtEl>
                                      </p:cBhvr>
                                    </p:animEffect>
                                    <p:set>
                                      <p:cBhvr>
                                        <p:cTn id="112" dur="1" fill="hold">
                                          <p:stCondLst>
                                            <p:cond delay="999"/>
                                          </p:stCondLst>
                                        </p:cTn>
                                        <p:tgtEl>
                                          <p:spTgt spid="4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49"/>
                                        </p:tgtEl>
                                        <p:attrNameLst>
                                          <p:attrName>ppt_w</p:attrName>
                                        </p:attrNameLst>
                                      </p:cBhvr>
                                      <p:tavLst>
                                        <p:tav tm="0">
                                          <p:val>
                                            <p:strVal val="ppt_w"/>
                                          </p:val>
                                        </p:tav>
                                        <p:tav tm="100000">
                                          <p:val>
                                            <p:fltVal val="0"/>
                                          </p:val>
                                        </p:tav>
                                      </p:tavLst>
                                    </p:anim>
                                    <p:anim calcmode="lin" valueType="num">
                                      <p:cBhvr>
                                        <p:cTn id="117" dur="500"/>
                                        <p:tgtEl>
                                          <p:spTgt spid="49"/>
                                        </p:tgtEl>
                                        <p:attrNameLst>
                                          <p:attrName>ppt_h</p:attrName>
                                        </p:attrNameLst>
                                      </p:cBhvr>
                                      <p:tavLst>
                                        <p:tav tm="0">
                                          <p:val>
                                            <p:strVal val="ppt_h"/>
                                          </p:val>
                                        </p:tav>
                                        <p:tav tm="100000">
                                          <p:val>
                                            <p:fltVal val="0"/>
                                          </p:val>
                                        </p:tav>
                                      </p:tavLst>
                                    </p:anim>
                                    <p:animEffect transition="out" filter="fade">
                                      <p:cBhvr>
                                        <p:cTn id="118" dur="500"/>
                                        <p:tgtEl>
                                          <p:spTgt spid="49"/>
                                        </p:tgtEl>
                                      </p:cBhvr>
                                    </p:animEffect>
                                    <p:set>
                                      <p:cBhvr>
                                        <p:cTn id="119" dur="1" fill="hold">
                                          <p:stCondLst>
                                            <p:cond delay="499"/>
                                          </p:stCondLst>
                                        </p:cTn>
                                        <p:tgtEl>
                                          <p:spTgt spid="49"/>
                                        </p:tgtEl>
                                        <p:attrNameLst>
                                          <p:attrName>style.visibility</p:attrName>
                                        </p:attrNameLst>
                                      </p:cBhvr>
                                      <p:to>
                                        <p:strVal val="hidden"/>
                                      </p:to>
                                    </p:set>
                                  </p:childTnLst>
                                </p:cTn>
                              </p:par>
                              <p:par>
                                <p:cTn id="120" presetID="53" presetClass="exit" presetSubtype="32" fill="hold" grpId="0" nodeType="withEffect">
                                  <p:stCondLst>
                                    <p:cond delay="0"/>
                                  </p:stCondLst>
                                  <p:childTnLst>
                                    <p:anim calcmode="lin" valueType="num">
                                      <p:cBhvr>
                                        <p:cTn id="121" dur="500"/>
                                        <p:tgtEl>
                                          <p:spTgt spid="50"/>
                                        </p:tgtEl>
                                        <p:attrNameLst>
                                          <p:attrName>ppt_w</p:attrName>
                                        </p:attrNameLst>
                                      </p:cBhvr>
                                      <p:tavLst>
                                        <p:tav tm="0">
                                          <p:val>
                                            <p:strVal val="ppt_w"/>
                                          </p:val>
                                        </p:tav>
                                        <p:tav tm="100000">
                                          <p:val>
                                            <p:fltVal val="0"/>
                                          </p:val>
                                        </p:tav>
                                      </p:tavLst>
                                    </p:anim>
                                    <p:anim calcmode="lin" valueType="num">
                                      <p:cBhvr>
                                        <p:cTn id="122" dur="500"/>
                                        <p:tgtEl>
                                          <p:spTgt spid="50"/>
                                        </p:tgtEl>
                                        <p:attrNameLst>
                                          <p:attrName>ppt_h</p:attrName>
                                        </p:attrNameLst>
                                      </p:cBhvr>
                                      <p:tavLst>
                                        <p:tav tm="0">
                                          <p:val>
                                            <p:strVal val="ppt_h"/>
                                          </p:val>
                                        </p:tav>
                                        <p:tav tm="100000">
                                          <p:val>
                                            <p:fltVal val="0"/>
                                          </p:val>
                                        </p:tav>
                                      </p:tavLst>
                                    </p:anim>
                                    <p:animEffect transition="out" filter="fade">
                                      <p:cBhvr>
                                        <p:cTn id="123" dur="500"/>
                                        <p:tgtEl>
                                          <p:spTgt spid="50"/>
                                        </p:tgtEl>
                                      </p:cBhvr>
                                    </p:animEffect>
                                    <p:set>
                                      <p:cBhvr>
                                        <p:cTn id="124" dur="1" fill="hold">
                                          <p:stCondLst>
                                            <p:cond delay="499"/>
                                          </p:stCondLst>
                                        </p:cTn>
                                        <p:tgtEl>
                                          <p:spTgt spid="50"/>
                                        </p:tgtEl>
                                        <p:attrNameLst>
                                          <p:attrName>style.visibility</p:attrName>
                                        </p:attrNameLst>
                                      </p:cBhvr>
                                      <p:to>
                                        <p:strVal val="hidden"/>
                                      </p:to>
                                    </p:set>
                                  </p:childTnLst>
                                </p:cTn>
                              </p:par>
                              <p:par>
                                <p:cTn id="125" presetID="53" presetClass="exit" presetSubtype="32" fill="hold" grpId="0" nodeType="withEffect">
                                  <p:stCondLst>
                                    <p:cond delay="0"/>
                                  </p:stCondLst>
                                  <p:childTnLst>
                                    <p:anim calcmode="lin" valueType="num">
                                      <p:cBhvr>
                                        <p:cTn id="126" dur="500"/>
                                        <p:tgtEl>
                                          <p:spTgt spid="51"/>
                                        </p:tgtEl>
                                        <p:attrNameLst>
                                          <p:attrName>ppt_w</p:attrName>
                                        </p:attrNameLst>
                                      </p:cBhvr>
                                      <p:tavLst>
                                        <p:tav tm="0">
                                          <p:val>
                                            <p:strVal val="ppt_w"/>
                                          </p:val>
                                        </p:tav>
                                        <p:tav tm="100000">
                                          <p:val>
                                            <p:fltVal val="0"/>
                                          </p:val>
                                        </p:tav>
                                      </p:tavLst>
                                    </p:anim>
                                    <p:anim calcmode="lin" valueType="num">
                                      <p:cBhvr>
                                        <p:cTn id="127" dur="500"/>
                                        <p:tgtEl>
                                          <p:spTgt spid="51"/>
                                        </p:tgtEl>
                                        <p:attrNameLst>
                                          <p:attrName>ppt_h</p:attrName>
                                        </p:attrNameLst>
                                      </p:cBhvr>
                                      <p:tavLst>
                                        <p:tav tm="0">
                                          <p:val>
                                            <p:strVal val="ppt_h"/>
                                          </p:val>
                                        </p:tav>
                                        <p:tav tm="100000">
                                          <p:val>
                                            <p:fltVal val="0"/>
                                          </p:val>
                                        </p:tav>
                                      </p:tavLst>
                                    </p:anim>
                                    <p:animEffect transition="out" filter="fade">
                                      <p:cBhvr>
                                        <p:cTn id="128" dur="500"/>
                                        <p:tgtEl>
                                          <p:spTgt spid="51"/>
                                        </p:tgtEl>
                                      </p:cBhvr>
                                    </p:animEffect>
                                    <p:set>
                                      <p:cBhvr>
                                        <p:cTn id="129" dur="1" fill="hold">
                                          <p:stCondLst>
                                            <p:cond delay="499"/>
                                          </p:stCondLst>
                                        </p:cTn>
                                        <p:tgtEl>
                                          <p:spTgt spid="51"/>
                                        </p:tgtEl>
                                        <p:attrNameLst>
                                          <p:attrName>style.visibility</p:attrName>
                                        </p:attrNameLst>
                                      </p:cBhvr>
                                      <p:to>
                                        <p:strVal val="hidden"/>
                                      </p:to>
                                    </p:set>
                                  </p:childTnLst>
                                </p:cTn>
                              </p:par>
                              <p:par>
                                <p:cTn id="130" presetID="53" presetClass="exit" presetSubtype="32" fill="hold" grpId="0" nodeType="withEffect">
                                  <p:stCondLst>
                                    <p:cond delay="0"/>
                                  </p:stCondLst>
                                  <p:childTnLst>
                                    <p:anim calcmode="lin" valueType="num">
                                      <p:cBhvr>
                                        <p:cTn id="131" dur="500"/>
                                        <p:tgtEl>
                                          <p:spTgt spid="52"/>
                                        </p:tgtEl>
                                        <p:attrNameLst>
                                          <p:attrName>ppt_w</p:attrName>
                                        </p:attrNameLst>
                                      </p:cBhvr>
                                      <p:tavLst>
                                        <p:tav tm="0">
                                          <p:val>
                                            <p:strVal val="ppt_w"/>
                                          </p:val>
                                        </p:tav>
                                        <p:tav tm="100000">
                                          <p:val>
                                            <p:fltVal val="0"/>
                                          </p:val>
                                        </p:tav>
                                      </p:tavLst>
                                    </p:anim>
                                    <p:anim calcmode="lin" valueType="num">
                                      <p:cBhvr>
                                        <p:cTn id="132" dur="500"/>
                                        <p:tgtEl>
                                          <p:spTgt spid="52"/>
                                        </p:tgtEl>
                                        <p:attrNameLst>
                                          <p:attrName>ppt_h</p:attrName>
                                        </p:attrNameLst>
                                      </p:cBhvr>
                                      <p:tavLst>
                                        <p:tav tm="0">
                                          <p:val>
                                            <p:strVal val="ppt_h"/>
                                          </p:val>
                                        </p:tav>
                                        <p:tav tm="100000">
                                          <p:val>
                                            <p:fltVal val="0"/>
                                          </p:val>
                                        </p:tav>
                                      </p:tavLst>
                                    </p:anim>
                                    <p:animEffect transition="out" filter="fade">
                                      <p:cBhvr>
                                        <p:cTn id="133" dur="500"/>
                                        <p:tgtEl>
                                          <p:spTgt spid="52"/>
                                        </p:tgtEl>
                                      </p:cBhvr>
                                    </p:animEffect>
                                    <p:set>
                                      <p:cBhvr>
                                        <p:cTn id="134" dur="1" fill="hold">
                                          <p:stCondLst>
                                            <p:cond delay="499"/>
                                          </p:stCondLst>
                                        </p:cTn>
                                        <p:tgtEl>
                                          <p:spTgt spid="52"/>
                                        </p:tgtEl>
                                        <p:attrNameLst>
                                          <p:attrName>style.visibility</p:attrName>
                                        </p:attrNameLst>
                                      </p:cBhvr>
                                      <p:to>
                                        <p:strVal val="hidden"/>
                                      </p:to>
                                    </p:set>
                                  </p:childTnLst>
                                </p:cTn>
                              </p:par>
                              <p:par>
                                <p:cTn id="135" presetID="53" presetClass="exit" presetSubtype="32" fill="hold" grpId="0" nodeType="withEffect">
                                  <p:stCondLst>
                                    <p:cond delay="0"/>
                                  </p:stCondLst>
                                  <p:childTnLst>
                                    <p:anim calcmode="lin" valueType="num">
                                      <p:cBhvr>
                                        <p:cTn id="136" dur="500"/>
                                        <p:tgtEl>
                                          <p:spTgt spid="53"/>
                                        </p:tgtEl>
                                        <p:attrNameLst>
                                          <p:attrName>ppt_w</p:attrName>
                                        </p:attrNameLst>
                                      </p:cBhvr>
                                      <p:tavLst>
                                        <p:tav tm="0">
                                          <p:val>
                                            <p:strVal val="ppt_w"/>
                                          </p:val>
                                        </p:tav>
                                        <p:tav tm="100000">
                                          <p:val>
                                            <p:fltVal val="0"/>
                                          </p:val>
                                        </p:tav>
                                      </p:tavLst>
                                    </p:anim>
                                    <p:anim calcmode="lin" valueType="num">
                                      <p:cBhvr>
                                        <p:cTn id="137" dur="500"/>
                                        <p:tgtEl>
                                          <p:spTgt spid="53"/>
                                        </p:tgtEl>
                                        <p:attrNameLst>
                                          <p:attrName>ppt_h</p:attrName>
                                        </p:attrNameLst>
                                      </p:cBhvr>
                                      <p:tavLst>
                                        <p:tav tm="0">
                                          <p:val>
                                            <p:strVal val="ppt_h"/>
                                          </p:val>
                                        </p:tav>
                                        <p:tav tm="100000">
                                          <p:val>
                                            <p:fltVal val="0"/>
                                          </p:val>
                                        </p:tav>
                                      </p:tavLst>
                                    </p:anim>
                                    <p:animEffect transition="out" filter="fade">
                                      <p:cBhvr>
                                        <p:cTn id="138" dur="500"/>
                                        <p:tgtEl>
                                          <p:spTgt spid="53"/>
                                        </p:tgtEl>
                                      </p:cBhvr>
                                    </p:animEffect>
                                    <p:set>
                                      <p:cBhvr>
                                        <p:cTn id="139" dur="1" fill="hold">
                                          <p:stCondLst>
                                            <p:cond delay="499"/>
                                          </p:stCondLst>
                                        </p:cTn>
                                        <p:tgtEl>
                                          <p:spTgt spid="53"/>
                                        </p:tgtEl>
                                        <p:attrNameLst>
                                          <p:attrName>style.visibility</p:attrName>
                                        </p:attrNameLst>
                                      </p:cBhvr>
                                      <p:to>
                                        <p:strVal val="hidden"/>
                                      </p:to>
                                    </p:set>
                                  </p:childTnLst>
                                </p:cTn>
                              </p:par>
                              <p:par>
                                <p:cTn id="140" presetID="10" presetClass="entr" presetSubtype="0" fill="hold" nodeType="with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fade">
                                      <p:cBhvr>
                                        <p:cTn id="142" dur="500"/>
                                        <p:tgtEl>
                                          <p:spTgt spid="24"/>
                                        </p:tgtEl>
                                      </p:cBhvr>
                                    </p:animEffect>
                                  </p:childTnLst>
                                </p:cTn>
                              </p:par>
                              <p:par>
                                <p:cTn id="143" presetID="31" presetClass="exit" presetSubtype="0" fill="hold" grpId="0" nodeType="withEffect">
                                  <p:stCondLst>
                                    <p:cond delay="0"/>
                                  </p:stCondLst>
                                  <p:childTnLst>
                                    <p:anim calcmode="lin" valueType="num">
                                      <p:cBhvr>
                                        <p:cTn id="144" dur="1000"/>
                                        <p:tgtEl>
                                          <p:spTgt spid="54"/>
                                        </p:tgtEl>
                                        <p:attrNameLst>
                                          <p:attrName>ppt_w</p:attrName>
                                        </p:attrNameLst>
                                      </p:cBhvr>
                                      <p:tavLst>
                                        <p:tav tm="0">
                                          <p:val>
                                            <p:strVal val="ppt_w"/>
                                          </p:val>
                                        </p:tav>
                                        <p:tav tm="100000">
                                          <p:val>
                                            <p:fltVal val="0"/>
                                          </p:val>
                                        </p:tav>
                                      </p:tavLst>
                                    </p:anim>
                                    <p:anim calcmode="lin" valueType="num">
                                      <p:cBhvr>
                                        <p:cTn id="145" dur="1000"/>
                                        <p:tgtEl>
                                          <p:spTgt spid="54"/>
                                        </p:tgtEl>
                                        <p:attrNameLst>
                                          <p:attrName>ppt_h</p:attrName>
                                        </p:attrNameLst>
                                      </p:cBhvr>
                                      <p:tavLst>
                                        <p:tav tm="0">
                                          <p:val>
                                            <p:strVal val="ppt_h"/>
                                          </p:val>
                                        </p:tav>
                                        <p:tav tm="100000">
                                          <p:val>
                                            <p:fltVal val="0"/>
                                          </p:val>
                                        </p:tav>
                                      </p:tavLst>
                                    </p:anim>
                                    <p:anim calcmode="lin" valueType="num">
                                      <p:cBhvr>
                                        <p:cTn id="146" dur="1000"/>
                                        <p:tgtEl>
                                          <p:spTgt spid="54"/>
                                        </p:tgtEl>
                                        <p:attrNameLst>
                                          <p:attrName>style.rotation</p:attrName>
                                        </p:attrNameLst>
                                      </p:cBhvr>
                                      <p:tavLst>
                                        <p:tav tm="0">
                                          <p:val>
                                            <p:fltVal val="0"/>
                                          </p:val>
                                        </p:tav>
                                        <p:tav tm="100000">
                                          <p:val>
                                            <p:fltVal val="90"/>
                                          </p:val>
                                        </p:tav>
                                      </p:tavLst>
                                    </p:anim>
                                    <p:animEffect transition="out" filter="fade">
                                      <p:cBhvr>
                                        <p:cTn id="147" dur="1000"/>
                                        <p:tgtEl>
                                          <p:spTgt spid="54"/>
                                        </p:tgtEl>
                                      </p:cBhvr>
                                    </p:animEffect>
                                    <p:set>
                                      <p:cBhvr>
                                        <p:cTn id="148" dur="1" fill="hold">
                                          <p:stCondLst>
                                            <p:cond delay="999"/>
                                          </p:stCondLst>
                                        </p:cTn>
                                        <p:tgtEl>
                                          <p:spTgt spid="54"/>
                                        </p:tgtEl>
                                        <p:attrNameLst>
                                          <p:attrName>style.visibility</p:attrName>
                                        </p:attrNameLst>
                                      </p:cBhvr>
                                      <p:to>
                                        <p:strVal val="hidden"/>
                                      </p:to>
                                    </p:set>
                                  </p:childTnLst>
                                </p:cTn>
                              </p:par>
                              <p:par>
                                <p:cTn id="149" presetID="10" presetClass="entr" presetSubtype="0" fill="hold" nodeType="withEffect">
                                  <p:stCondLst>
                                    <p:cond delay="0"/>
                                  </p:stCondLst>
                                  <p:childTnLst>
                                    <p:set>
                                      <p:cBhvr>
                                        <p:cTn id="150" dur="1" fill="hold">
                                          <p:stCondLst>
                                            <p:cond delay="0"/>
                                          </p:stCondLst>
                                        </p:cTn>
                                        <p:tgtEl>
                                          <p:spTgt spid="25"/>
                                        </p:tgtEl>
                                        <p:attrNameLst>
                                          <p:attrName>style.visibility</p:attrName>
                                        </p:attrNameLst>
                                      </p:cBhvr>
                                      <p:to>
                                        <p:strVal val="visible"/>
                                      </p:to>
                                    </p:set>
                                    <p:animEffect transition="in" filter="fade">
                                      <p:cBhvr>
                                        <p:cTn id="151" dur="500"/>
                                        <p:tgtEl>
                                          <p:spTgt spid="25"/>
                                        </p:tgtEl>
                                      </p:cBhvr>
                                    </p:animEffect>
                                  </p:childTnLst>
                                </p:cTn>
                              </p:par>
                              <p:par>
                                <p:cTn id="152" presetID="31" presetClass="exit" presetSubtype="0" fill="hold" grpId="0" nodeType="withEffect">
                                  <p:stCondLst>
                                    <p:cond delay="0"/>
                                  </p:stCondLst>
                                  <p:childTnLst>
                                    <p:anim calcmode="lin" valueType="num">
                                      <p:cBhvr>
                                        <p:cTn id="153" dur="1000"/>
                                        <p:tgtEl>
                                          <p:spTgt spid="55"/>
                                        </p:tgtEl>
                                        <p:attrNameLst>
                                          <p:attrName>ppt_w</p:attrName>
                                        </p:attrNameLst>
                                      </p:cBhvr>
                                      <p:tavLst>
                                        <p:tav tm="0">
                                          <p:val>
                                            <p:strVal val="ppt_w"/>
                                          </p:val>
                                        </p:tav>
                                        <p:tav tm="100000">
                                          <p:val>
                                            <p:fltVal val="0"/>
                                          </p:val>
                                        </p:tav>
                                      </p:tavLst>
                                    </p:anim>
                                    <p:anim calcmode="lin" valueType="num">
                                      <p:cBhvr>
                                        <p:cTn id="154" dur="1000"/>
                                        <p:tgtEl>
                                          <p:spTgt spid="55"/>
                                        </p:tgtEl>
                                        <p:attrNameLst>
                                          <p:attrName>ppt_h</p:attrName>
                                        </p:attrNameLst>
                                      </p:cBhvr>
                                      <p:tavLst>
                                        <p:tav tm="0">
                                          <p:val>
                                            <p:strVal val="ppt_h"/>
                                          </p:val>
                                        </p:tav>
                                        <p:tav tm="100000">
                                          <p:val>
                                            <p:fltVal val="0"/>
                                          </p:val>
                                        </p:tav>
                                      </p:tavLst>
                                    </p:anim>
                                    <p:anim calcmode="lin" valueType="num">
                                      <p:cBhvr>
                                        <p:cTn id="155" dur="1000"/>
                                        <p:tgtEl>
                                          <p:spTgt spid="55"/>
                                        </p:tgtEl>
                                        <p:attrNameLst>
                                          <p:attrName>style.rotation</p:attrName>
                                        </p:attrNameLst>
                                      </p:cBhvr>
                                      <p:tavLst>
                                        <p:tav tm="0">
                                          <p:val>
                                            <p:fltVal val="0"/>
                                          </p:val>
                                        </p:tav>
                                        <p:tav tm="100000">
                                          <p:val>
                                            <p:fltVal val="90"/>
                                          </p:val>
                                        </p:tav>
                                      </p:tavLst>
                                    </p:anim>
                                    <p:animEffect transition="out" filter="fade">
                                      <p:cBhvr>
                                        <p:cTn id="156" dur="1000"/>
                                        <p:tgtEl>
                                          <p:spTgt spid="55"/>
                                        </p:tgtEl>
                                      </p:cBhvr>
                                    </p:animEffect>
                                    <p:set>
                                      <p:cBhvr>
                                        <p:cTn id="157" dur="1" fill="hold">
                                          <p:stCondLst>
                                            <p:cond delay="999"/>
                                          </p:stCondLst>
                                        </p:cTn>
                                        <p:tgtEl>
                                          <p:spTgt spid="55"/>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childTnLst>
                          </p:cTn>
                        </p:par>
                      </p:childTnLst>
                    </p:cTn>
                  </p:par>
                  <p:par>
                    <p:cTn id="163" fill="hold">
                      <p:stCondLst>
                        <p:cond delay="indefinite"/>
                      </p:stCondLst>
                      <p:childTnLst>
                        <p:par>
                          <p:cTn id="164" fill="hold">
                            <p:stCondLst>
                              <p:cond delay="0"/>
                            </p:stCondLst>
                            <p:childTnLst>
                              <p:par>
                                <p:cTn id="165" presetID="3" presetClass="entr" presetSubtype="10" fill="hold" grpId="0" nodeType="clickEffect">
                                  <p:stCondLst>
                                    <p:cond delay="0"/>
                                  </p:stCondLst>
                                  <p:childTnLst>
                                    <p:set>
                                      <p:cBhvr>
                                        <p:cTn id="166" dur="1" fill="hold">
                                          <p:stCondLst>
                                            <p:cond delay="0"/>
                                          </p:stCondLst>
                                        </p:cTn>
                                        <p:tgtEl>
                                          <p:spTgt spid="57"/>
                                        </p:tgtEl>
                                        <p:attrNameLst>
                                          <p:attrName>style.visibility</p:attrName>
                                        </p:attrNameLst>
                                      </p:cBhvr>
                                      <p:to>
                                        <p:strVal val="visible"/>
                                      </p:to>
                                    </p:set>
                                    <p:animEffect transition="in" filter="blinds(horizontal)">
                                      <p:cBhvr>
                                        <p:cTn id="167" dur="500"/>
                                        <p:tgtEl>
                                          <p:spTgt spid="57"/>
                                        </p:tgtEl>
                                      </p:cBhvr>
                                    </p:animEffect>
                                  </p:childTnLst>
                                </p:cTn>
                              </p:par>
                            </p:childTnLst>
                          </p:cTn>
                        </p:par>
                        <p:par>
                          <p:cTn id="168" fill="hold">
                            <p:stCondLst>
                              <p:cond delay="500"/>
                            </p:stCondLst>
                            <p:childTnLst>
                              <p:par>
                                <p:cTn id="169" presetID="3" presetClass="entr" presetSubtype="10" fill="hold" grpId="0" nodeType="afterEffect">
                                  <p:stCondLst>
                                    <p:cond delay="0"/>
                                  </p:stCondLst>
                                  <p:childTnLst>
                                    <p:set>
                                      <p:cBhvr>
                                        <p:cTn id="170" dur="1" fill="hold">
                                          <p:stCondLst>
                                            <p:cond delay="0"/>
                                          </p:stCondLst>
                                        </p:cTn>
                                        <p:tgtEl>
                                          <p:spTgt spid="63"/>
                                        </p:tgtEl>
                                        <p:attrNameLst>
                                          <p:attrName>style.visibility</p:attrName>
                                        </p:attrNameLst>
                                      </p:cBhvr>
                                      <p:to>
                                        <p:strVal val="visible"/>
                                      </p:to>
                                    </p:set>
                                    <p:animEffect transition="in" filter="blinds(horizontal)">
                                      <p:cBhvr>
                                        <p:cTn id="171" dur="500"/>
                                        <p:tgtEl>
                                          <p:spTgt spid="63"/>
                                        </p:tgtEl>
                                      </p:cBhvr>
                                    </p:animEffect>
                                  </p:childTnLst>
                                </p:cTn>
                              </p:par>
                            </p:childTnLst>
                          </p:cTn>
                        </p:par>
                        <p:par>
                          <p:cTn id="172" fill="hold">
                            <p:stCondLst>
                              <p:cond delay="1000"/>
                            </p:stCondLst>
                            <p:childTnLst>
                              <p:par>
                                <p:cTn id="173" presetID="3" presetClass="entr" presetSubtype="10" fill="hold" grpId="0" nodeType="afterEffect">
                                  <p:stCondLst>
                                    <p:cond delay="0"/>
                                  </p:stCondLst>
                                  <p:childTnLst>
                                    <p:set>
                                      <p:cBhvr>
                                        <p:cTn id="174" dur="1" fill="hold">
                                          <p:stCondLst>
                                            <p:cond delay="0"/>
                                          </p:stCondLst>
                                        </p:cTn>
                                        <p:tgtEl>
                                          <p:spTgt spid="58"/>
                                        </p:tgtEl>
                                        <p:attrNameLst>
                                          <p:attrName>style.visibility</p:attrName>
                                        </p:attrNameLst>
                                      </p:cBhvr>
                                      <p:to>
                                        <p:strVal val="visible"/>
                                      </p:to>
                                    </p:set>
                                    <p:animEffect transition="in" filter="blinds(horizontal)">
                                      <p:cBhvr>
                                        <p:cTn id="175" dur="500"/>
                                        <p:tgtEl>
                                          <p:spTgt spid="58"/>
                                        </p:tgtEl>
                                      </p:cBhvr>
                                    </p:animEffect>
                                  </p:childTnLst>
                                </p:cTn>
                              </p:par>
                            </p:childTnLst>
                          </p:cTn>
                        </p:par>
                        <p:par>
                          <p:cTn id="176" fill="hold">
                            <p:stCondLst>
                              <p:cond delay="1500"/>
                            </p:stCondLst>
                            <p:childTnLst>
                              <p:par>
                                <p:cTn id="177" presetID="3" presetClass="entr" presetSubtype="10" fill="hold" grpId="0" nodeType="afterEffect">
                                  <p:stCondLst>
                                    <p:cond delay="0"/>
                                  </p:stCondLst>
                                  <p:childTnLst>
                                    <p:set>
                                      <p:cBhvr>
                                        <p:cTn id="178" dur="1" fill="hold">
                                          <p:stCondLst>
                                            <p:cond delay="0"/>
                                          </p:stCondLst>
                                        </p:cTn>
                                        <p:tgtEl>
                                          <p:spTgt spid="66"/>
                                        </p:tgtEl>
                                        <p:attrNameLst>
                                          <p:attrName>style.visibility</p:attrName>
                                        </p:attrNameLst>
                                      </p:cBhvr>
                                      <p:to>
                                        <p:strVal val="visible"/>
                                      </p:to>
                                    </p:set>
                                    <p:animEffect transition="in" filter="blinds(horizontal)">
                                      <p:cBhvr>
                                        <p:cTn id="179" dur="500"/>
                                        <p:tgtEl>
                                          <p:spTgt spid="66"/>
                                        </p:tgtEl>
                                      </p:cBhvr>
                                    </p:animEffect>
                                  </p:childTnLst>
                                </p:cTn>
                              </p:par>
                            </p:childTnLst>
                          </p:cTn>
                        </p:par>
                        <p:par>
                          <p:cTn id="180" fill="hold">
                            <p:stCondLst>
                              <p:cond delay="2000"/>
                            </p:stCondLst>
                            <p:childTnLst>
                              <p:par>
                                <p:cTn id="181" presetID="3" presetClass="entr" presetSubtype="10" fill="hold" grpId="0" nodeType="afterEffect">
                                  <p:stCondLst>
                                    <p:cond delay="0"/>
                                  </p:stCondLst>
                                  <p:childTnLst>
                                    <p:set>
                                      <p:cBhvr>
                                        <p:cTn id="182" dur="1" fill="hold">
                                          <p:stCondLst>
                                            <p:cond delay="0"/>
                                          </p:stCondLst>
                                        </p:cTn>
                                        <p:tgtEl>
                                          <p:spTgt spid="59"/>
                                        </p:tgtEl>
                                        <p:attrNameLst>
                                          <p:attrName>style.visibility</p:attrName>
                                        </p:attrNameLst>
                                      </p:cBhvr>
                                      <p:to>
                                        <p:strVal val="visible"/>
                                      </p:to>
                                    </p:set>
                                    <p:animEffect transition="in" filter="blinds(horizontal)">
                                      <p:cBhvr>
                                        <p:cTn id="183" dur="500"/>
                                        <p:tgtEl>
                                          <p:spTgt spid="59"/>
                                        </p:tgtEl>
                                      </p:cBhvr>
                                    </p:animEffect>
                                  </p:childTnLst>
                                </p:cTn>
                              </p:par>
                            </p:childTnLst>
                          </p:cTn>
                        </p:par>
                        <p:par>
                          <p:cTn id="184" fill="hold">
                            <p:stCondLst>
                              <p:cond delay="2500"/>
                            </p:stCondLst>
                            <p:childTnLst>
                              <p:par>
                                <p:cTn id="185" presetID="3" presetClass="entr" presetSubtype="10" fill="hold" grpId="0" nodeType="afterEffect">
                                  <p:stCondLst>
                                    <p:cond delay="0"/>
                                  </p:stCondLst>
                                  <p:childTnLst>
                                    <p:set>
                                      <p:cBhvr>
                                        <p:cTn id="186" dur="1" fill="hold">
                                          <p:stCondLst>
                                            <p:cond delay="0"/>
                                          </p:stCondLst>
                                        </p:cTn>
                                        <p:tgtEl>
                                          <p:spTgt spid="67"/>
                                        </p:tgtEl>
                                        <p:attrNameLst>
                                          <p:attrName>style.visibility</p:attrName>
                                        </p:attrNameLst>
                                      </p:cBhvr>
                                      <p:to>
                                        <p:strVal val="visible"/>
                                      </p:to>
                                    </p:set>
                                    <p:animEffect transition="in" filter="blinds(horizontal)">
                                      <p:cBhvr>
                                        <p:cTn id="187" dur="500"/>
                                        <p:tgtEl>
                                          <p:spTgt spid="67"/>
                                        </p:tgtEl>
                                      </p:cBhvr>
                                    </p:animEffect>
                                  </p:childTnLst>
                                </p:cTn>
                              </p:par>
                            </p:childTnLst>
                          </p:cTn>
                        </p:par>
                      </p:childTnLst>
                    </p:cTn>
                  </p:par>
                  <p:par>
                    <p:cTn id="188" fill="hold">
                      <p:stCondLst>
                        <p:cond delay="indefinite"/>
                      </p:stCondLst>
                      <p:childTnLst>
                        <p:par>
                          <p:cTn id="189" fill="hold">
                            <p:stCondLst>
                              <p:cond delay="0"/>
                            </p:stCondLst>
                            <p:childTnLst>
                              <p:par>
                                <p:cTn id="190" presetID="3" presetClass="entr" presetSubtype="10" fill="hold" grpId="0" nodeType="clickEffect">
                                  <p:stCondLst>
                                    <p:cond delay="0"/>
                                  </p:stCondLst>
                                  <p:childTnLst>
                                    <p:set>
                                      <p:cBhvr>
                                        <p:cTn id="191" dur="1" fill="hold">
                                          <p:stCondLst>
                                            <p:cond delay="0"/>
                                          </p:stCondLst>
                                        </p:cTn>
                                        <p:tgtEl>
                                          <p:spTgt spid="68"/>
                                        </p:tgtEl>
                                        <p:attrNameLst>
                                          <p:attrName>style.visibility</p:attrName>
                                        </p:attrNameLst>
                                      </p:cBhvr>
                                      <p:to>
                                        <p:strVal val="visible"/>
                                      </p:to>
                                    </p:set>
                                    <p:animEffect transition="in" filter="blinds(horizontal)">
                                      <p:cBhvr>
                                        <p:cTn id="192" dur="500"/>
                                        <p:tgtEl>
                                          <p:spTgt spid="68"/>
                                        </p:tgtEl>
                                      </p:cBhvr>
                                    </p:animEffect>
                                  </p:childTnLst>
                                </p:cTn>
                              </p:par>
                            </p:childTnLst>
                          </p:cTn>
                        </p:par>
                        <p:par>
                          <p:cTn id="193" fill="hold">
                            <p:stCondLst>
                              <p:cond delay="500"/>
                            </p:stCondLst>
                            <p:childTnLst>
                              <p:par>
                                <p:cTn id="194" presetID="3" presetClass="entr" presetSubtype="10" fill="hold" grpId="0" nodeType="afterEffect">
                                  <p:stCondLst>
                                    <p:cond delay="0"/>
                                  </p:stCondLst>
                                  <p:childTnLst>
                                    <p:set>
                                      <p:cBhvr>
                                        <p:cTn id="195" dur="1" fill="hold">
                                          <p:stCondLst>
                                            <p:cond delay="0"/>
                                          </p:stCondLst>
                                        </p:cTn>
                                        <p:tgtEl>
                                          <p:spTgt spid="69"/>
                                        </p:tgtEl>
                                        <p:attrNameLst>
                                          <p:attrName>style.visibility</p:attrName>
                                        </p:attrNameLst>
                                      </p:cBhvr>
                                      <p:to>
                                        <p:strVal val="visible"/>
                                      </p:to>
                                    </p:set>
                                    <p:animEffect transition="in" filter="blinds(horizontal)">
                                      <p:cBhvr>
                                        <p:cTn id="196" dur="500"/>
                                        <p:tgtEl>
                                          <p:spTgt spid="69"/>
                                        </p:tgtEl>
                                      </p:cBhvr>
                                    </p:animEffect>
                                  </p:childTnLst>
                                </p:cTn>
                              </p:par>
                            </p:childTnLst>
                          </p:cTn>
                        </p:par>
                        <p:par>
                          <p:cTn id="197" fill="hold">
                            <p:stCondLst>
                              <p:cond delay="1000"/>
                            </p:stCondLst>
                            <p:childTnLst>
                              <p:par>
                                <p:cTn id="198" presetID="3" presetClass="entr" presetSubtype="10" fill="hold" grpId="0" nodeType="afterEffect">
                                  <p:stCondLst>
                                    <p:cond delay="0"/>
                                  </p:stCondLst>
                                  <p:childTnLst>
                                    <p:set>
                                      <p:cBhvr>
                                        <p:cTn id="199" dur="1" fill="hold">
                                          <p:stCondLst>
                                            <p:cond delay="0"/>
                                          </p:stCondLst>
                                        </p:cTn>
                                        <p:tgtEl>
                                          <p:spTgt spid="70"/>
                                        </p:tgtEl>
                                        <p:attrNameLst>
                                          <p:attrName>style.visibility</p:attrName>
                                        </p:attrNameLst>
                                      </p:cBhvr>
                                      <p:to>
                                        <p:strVal val="visible"/>
                                      </p:to>
                                    </p:set>
                                    <p:animEffect transition="in" filter="blinds(horizontal)">
                                      <p:cBhvr>
                                        <p:cTn id="200" dur="500"/>
                                        <p:tgtEl>
                                          <p:spTgt spid="70"/>
                                        </p:tgtEl>
                                      </p:cBhvr>
                                    </p:animEffect>
                                  </p:childTnLst>
                                </p:cTn>
                              </p:par>
                            </p:childTnLst>
                          </p:cTn>
                        </p:par>
                        <p:par>
                          <p:cTn id="201" fill="hold">
                            <p:stCondLst>
                              <p:cond delay="1500"/>
                            </p:stCondLst>
                            <p:childTnLst>
                              <p:par>
                                <p:cTn id="202" presetID="3" presetClass="entr" presetSubtype="10" fill="hold" grpId="0" nodeType="afterEffect">
                                  <p:stCondLst>
                                    <p:cond delay="0"/>
                                  </p:stCondLst>
                                  <p:childTnLst>
                                    <p:set>
                                      <p:cBhvr>
                                        <p:cTn id="203" dur="1" fill="hold">
                                          <p:stCondLst>
                                            <p:cond delay="0"/>
                                          </p:stCondLst>
                                        </p:cTn>
                                        <p:tgtEl>
                                          <p:spTgt spid="71"/>
                                        </p:tgtEl>
                                        <p:attrNameLst>
                                          <p:attrName>style.visibility</p:attrName>
                                        </p:attrNameLst>
                                      </p:cBhvr>
                                      <p:to>
                                        <p:strVal val="visible"/>
                                      </p:to>
                                    </p:set>
                                    <p:animEffect transition="in" filter="blinds(horizontal)">
                                      <p:cBhvr>
                                        <p:cTn id="204" dur="500"/>
                                        <p:tgtEl>
                                          <p:spTgt spid="71"/>
                                        </p:tgtEl>
                                      </p:cBhvr>
                                    </p:animEffect>
                                  </p:childTnLst>
                                </p:cTn>
                              </p:par>
                            </p:childTnLst>
                          </p:cTn>
                        </p:par>
                        <p:par>
                          <p:cTn id="205" fill="hold">
                            <p:stCondLst>
                              <p:cond delay="2000"/>
                            </p:stCondLst>
                            <p:childTnLst>
                              <p:par>
                                <p:cTn id="206" presetID="3" presetClass="entr" presetSubtype="10" fill="hold" grpId="0" nodeType="afterEffect">
                                  <p:stCondLst>
                                    <p:cond delay="0"/>
                                  </p:stCondLst>
                                  <p:childTnLst>
                                    <p:set>
                                      <p:cBhvr>
                                        <p:cTn id="207" dur="1" fill="hold">
                                          <p:stCondLst>
                                            <p:cond delay="0"/>
                                          </p:stCondLst>
                                        </p:cTn>
                                        <p:tgtEl>
                                          <p:spTgt spid="73"/>
                                        </p:tgtEl>
                                        <p:attrNameLst>
                                          <p:attrName>style.visibility</p:attrName>
                                        </p:attrNameLst>
                                      </p:cBhvr>
                                      <p:to>
                                        <p:strVal val="visible"/>
                                      </p:to>
                                    </p:set>
                                    <p:animEffect transition="in" filter="blinds(horizontal)">
                                      <p:cBhvr>
                                        <p:cTn id="208" dur="500"/>
                                        <p:tgtEl>
                                          <p:spTgt spid="73"/>
                                        </p:tgtEl>
                                      </p:cBhvr>
                                    </p:animEffect>
                                  </p:childTnLst>
                                </p:cTn>
                              </p:par>
                            </p:childTnLst>
                          </p:cTn>
                        </p:par>
                        <p:par>
                          <p:cTn id="209" fill="hold">
                            <p:stCondLst>
                              <p:cond delay="2500"/>
                            </p:stCondLst>
                            <p:childTnLst>
                              <p:par>
                                <p:cTn id="210" presetID="3" presetClass="entr" presetSubtype="10" fill="hold" grpId="0" nodeType="afterEffect">
                                  <p:stCondLst>
                                    <p:cond delay="0"/>
                                  </p:stCondLst>
                                  <p:childTnLst>
                                    <p:set>
                                      <p:cBhvr>
                                        <p:cTn id="211" dur="1" fill="hold">
                                          <p:stCondLst>
                                            <p:cond delay="0"/>
                                          </p:stCondLst>
                                        </p:cTn>
                                        <p:tgtEl>
                                          <p:spTgt spid="74"/>
                                        </p:tgtEl>
                                        <p:attrNameLst>
                                          <p:attrName>style.visibility</p:attrName>
                                        </p:attrNameLst>
                                      </p:cBhvr>
                                      <p:to>
                                        <p:strVal val="visible"/>
                                      </p:to>
                                    </p:set>
                                    <p:animEffect transition="in" filter="blinds(horizontal)">
                                      <p:cBhvr>
                                        <p:cTn id="2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9" grpId="0" animBg="1"/>
      <p:bldP spid="30" grpId="0" animBg="1"/>
      <p:bldP spid="31" grpId="0" animBg="1"/>
      <p:bldP spid="33" grpId="0" animBg="1"/>
      <p:bldP spid="34" grpId="0" animBg="1"/>
      <p:bldP spid="35" grpId="0" animBg="1"/>
      <p:bldP spid="36" grpId="0" animBg="1"/>
      <p:bldP spid="37" grpId="0" animBg="1"/>
      <p:bldP spid="38" grpId="0" animBg="1"/>
      <p:bldP spid="18" grpId="0" animBg="1"/>
      <p:bldP spid="9"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7" grpId="0" animBg="1"/>
      <p:bldP spid="58" grpId="0" animBg="1"/>
      <p:bldP spid="59" grpId="0" animBg="1"/>
      <p:bldP spid="63" grpId="0" animBg="1"/>
      <p:bldP spid="66" grpId="0" animBg="1"/>
      <p:bldP spid="67" grpId="0" animBg="1"/>
      <p:bldP spid="68" grpId="0" animBg="1"/>
      <p:bldP spid="69" grpId="0" animBg="1"/>
      <p:bldP spid="70" grpId="0" animBg="1"/>
      <p:bldP spid="71" grpId="0" animBg="1"/>
      <p:bldP spid="73" grpId="0" animBg="1"/>
      <p:bldP spid="7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 5"/>
          <p:cNvGraphicFramePr>
            <a:graphicFrameLocks noGrp="1"/>
          </p:cNvGraphicFramePr>
          <p:nvPr>
            <p:extLst>
              <p:ext uri="{D42A27DB-BD31-4B8C-83A1-F6EECF244321}">
                <p14:modId xmlns:p14="http://schemas.microsoft.com/office/powerpoint/2010/main" val="3823058109"/>
              </p:ext>
            </p:extLst>
          </p:nvPr>
        </p:nvGraphicFramePr>
        <p:xfrm>
          <a:off x="1242622" y="1574942"/>
          <a:ext cx="6660740" cy="2678160"/>
        </p:xfrm>
        <a:graphic>
          <a:graphicData uri="http://schemas.openxmlformats.org/drawingml/2006/table">
            <a:tbl>
              <a:tblPr firstRow="1" bandRow="1">
                <a:tableStyleId>{5C22544A-7EE6-4342-B048-85BDC9FD1C3A}</a:tableStyleId>
              </a:tblPr>
              <a:tblGrid>
                <a:gridCol w="1332148">
                  <a:extLst>
                    <a:ext uri="{9D8B030D-6E8A-4147-A177-3AD203B41FA5}">
                      <a16:colId xmlns:a16="http://schemas.microsoft.com/office/drawing/2014/main" val="20000"/>
                    </a:ext>
                  </a:extLst>
                </a:gridCol>
                <a:gridCol w="1332148">
                  <a:extLst>
                    <a:ext uri="{9D8B030D-6E8A-4147-A177-3AD203B41FA5}">
                      <a16:colId xmlns:a16="http://schemas.microsoft.com/office/drawing/2014/main" val="20001"/>
                    </a:ext>
                  </a:extLst>
                </a:gridCol>
                <a:gridCol w="1332148">
                  <a:extLst>
                    <a:ext uri="{9D8B030D-6E8A-4147-A177-3AD203B41FA5}">
                      <a16:colId xmlns:a16="http://schemas.microsoft.com/office/drawing/2014/main" val="20002"/>
                    </a:ext>
                  </a:extLst>
                </a:gridCol>
                <a:gridCol w="1332148">
                  <a:extLst>
                    <a:ext uri="{9D8B030D-6E8A-4147-A177-3AD203B41FA5}">
                      <a16:colId xmlns:a16="http://schemas.microsoft.com/office/drawing/2014/main" val="20003"/>
                    </a:ext>
                  </a:extLst>
                </a:gridCol>
                <a:gridCol w="1332148">
                  <a:extLst>
                    <a:ext uri="{9D8B030D-6E8A-4147-A177-3AD203B41FA5}">
                      <a16:colId xmlns:a16="http://schemas.microsoft.com/office/drawing/2014/main" val="20004"/>
                    </a:ext>
                  </a:extLst>
                </a:gridCol>
              </a:tblGrid>
              <a:tr h="370840">
                <a:tc>
                  <a:txBody>
                    <a:bodyPr/>
                    <a:lstStyle/>
                    <a:p>
                      <a:endParaRPr lang="sv-SE" sz="1400" dirty="0"/>
                    </a:p>
                  </a:txBody>
                  <a:tcPr/>
                </a:tc>
                <a:tc>
                  <a:txBody>
                    <a:bodyPr/>
                    <a:lstStyle/>
                    <a:p>
                      <a:r>
                        <a:rPr lang="sv-SE" sz="1400" dirty="0"/>
                        <a:t>Market </a:t>
                      </a:r>
                      <a:r>
                        <a:rPr lang="sv-SE" sz="1400" dirty="0" err="1"/>
                        <a:t>Indication</a:t>
                      </a:r>
                      <a:endParaRPr lang="sv-SE" sz="1400" dirty="0"/>
                    </a:p>
                  </a:txBody>
                  <a:tcPr/>
                </a:tc>
                <a:tc>
                  <a:txBody>
                    <a:bodyPr/>
                    <a:lstStyle/>
                    <a:p>
                      <a:r>
                        <a:rPr lang="sv-SE" sz="1400" dirty="0"/>
                        <a:t>Oil Future</a:t>
                      </a:r>
                      <a:br>
                        <a:rPr lang="sv-SE" sz="1400" dirty="0"/>
                      </a:br>
                      <a:r>
                        <a:rPr lang="sv-SE" sz="1400" dirty="0"/>
                        <a:t>Gas Oil </a:t>
                      </a:r>
                      <a:r>
                        <a:rPr lang="sv-SE" sz="1400" dirty="0" err="1"/>
                        <a:t>close</a:t>
                      </a:r>
                      <a:endParaRPr lang="sv-SE" sz="1400" dirty="0"/>
                    </a:p>
                  </a:txBody>
                  <a:tcPr/>
                </a:tc>
                <a:tc>
                  <a:txBody>
                    <a:bodyPr/>
                    <a:lstStyle/>
                    <a:p>
                      <a:r>
                        <a:rPr lang="sv-SE" sz="1400" dirty="0" err="1"/>
                        <a:t>Diff</a:t>
                      </a:r>
                      <a:r>
                        <a:rPr lang="sv-SE" sz="1400" dirty="0"/>
                        <a:t> in USD/</a:t>
                      </a:r>
                      <a:r>
                        <a:rPr lang="sv-SE" sz="1400" dirty="0" err="1"/>
                        <a:t>mton</a:t>
                      </a:r>
                      <a:endParaRPr lang="sv-SE" sz="1400" dirty="0"/>
                    </a:p>
                  </a:txBody>
                  <a:tcPr/>
                </a:tc>
                <a:tc>
                  <a:txBody>
                    <a:bodyPr/>
                    <a:lstStyle/>
                    <a:p>
                      <a:r>
                        <a:rPr lang="sv-SE" sz="1400" dirty="0" err="1"/>
                        <a:t>OFCp</a:t>
                      </a:r>
                      <a:endParaRPr lang="sv-SE" sz="1400" dirty="0"/>
                    </a:p>
                  </a:txBody>
                  <a:tcPr/>
                </a:tc>
                <a:extLst>
                  <a:ext uri="{0D108BD9-81ED-4DB2-BD59-A6C34878D82A}">
                    <a16:rowId xmlns:a16="http://schemas.microsoft.com/office/drawing/2014/main" val="10000"/>
                  </a:ext>
                </a:extLst>
              </a:tr>
              <a:tr h="360000">
                <a:tc>
                  <a:txBody>
                    <a:bodyPr/>
                    <a:lstStyle/>
                    <a:p>
                      <a:r>
                        <a:rPr lang="sv-SE" sz="1400" dirty="0"/>
                        <a:t>Day 0</a:t>
                      </a:r>
                    </a:p>
                  </a:txBody>
                  <a:tcPr>
                    <a:solidFill>
                      <a:schemeClr val="tx2">
                        <a:lumMod val="20000"/>
                        <a:lumOff val="80000"/>
                      </a:schemeClr>
                    </a:solidFill>
                  </a:tcPr>
                </a:tc>
                <a:tc>
                  <a:txBody>
                    <a:bodyPr/>
                    <a:lstStyle/>
                    <a:p>
                      <a:r>
                        <a:rPr lang="sv-SE" sz="1400" dirty="0"/>
                        <a:t>475</a:t>
                      </a:r>
                    </a:p>
                  </a:txBody>
                  <a:tcPr>
                    <a:solidFill>
                      <a:schemeClr val="tx2">
                        <a:lumMod val="20000"/>
                        <a:lumOff val="80000"/>
                      </a:schemeClr>
                    </a:solidFill>
                  </a:tcPr>
                </a:tc>
                <a:tc>
                  <a:txBody>
                    <a:bodyPr/>
                    <a:lstStyle/>
                    <a:p>
                      <a:r>
                        <a:rPr lang="sv-SE" sz="1400" dirty="0"/>
                        <a:t>452</a:t>
                      </a:r>
                    </a:p>
                  </a:txBody>
                  <a:tcPr>
                    <a:solidFill>
                      <a:schemeClr val="tx2">
                        <a:lumMod val="20000"/>
                        <a:lumOff val="80000"/>
                      </a:schemeClr>
                    </a:solidFill>
                  </a:tcPr>
                </a:tc>
                <a:tc>
                  <a:txBody>
                    <a:bodyPr/>
                    <a:lstStyle/>
                    <a:p>
                      <a:r>
                        <a:rPr lang="sv-SE" sz="1400" dirty="0"/>
                        <a:t>+ 10</a:t>
                      </a:r>
                    </a:p>
                  </a:txBody>
                  <a:tcPr>
                    <a:solidFill>
                      <a:schemeClr val="tx2">
                        <a:lumMod val="20000"/>
                        <a:lumOff val="80000"/>
                      </a:schemeClr>
                    </a:solidFill>
                  </a:tcPr>
                </a:tc>
                <a:tc>
                  <a:txBody>
                    <a:bodyPr/>
                    <a:lstStyle/>
                    <a:p>
                      <a:r>
                        <a:rPr lang="sv-SE" sz="1400" dirty="0"/>
                        <a:t>475</a:t>
                      </a:r>
                    </a:p>
                  </a:txBody>
                  <a:tcPr>
                    <a:solidFill>
                      <a:schemeClr val="tx2">
                        <a:lumMod val="20000"/>
                        <a:lumOff val="80000"/>
                      </a:schemeClr>
                    </a:solidFill>
                  </a:tcPr>
                </a:tc>
                <a:extLst>
                  <a:ext uri="{0D108BD9-81ED-4DB2-BD59-A6C34878D82A}">
                    <a16:rowId xmlns:a16="http://schemas.microsoft.com/office/drawing/2014/main" val="10001"/>
                  </a:ext>
                </a:extLst>
              </a:tr>
              <a:tr h="360000">
                <a:tc>
                  <a:txBody>
                    <a:bodyPr/>
                    <a:lstStyle/>
                    <a:p>
                      <a:r>
                        <a:rPr lang="sv-SE" sz="1400" dirty="0"/>
                        <a:t>Day 1</a:t>
                      </a:r>
                    </a:p>
                  </a:txBody>
                  <a:tcPr>
                    <a:solidFill>
                      <a:schemeClr val="accent1">
                        <a:lumMod val="20000"/>
                        <a:lumOff val="80000"/>
                      </a:schemeClr>
                    </a:solidFill>
                  </a:tcPr>
                </a:tc>
                <a:tc>
                  <a:txBody>
                    <a:bodyPr/>
                    <a:lstStyle/>
                    <a:p>
                      <a:r>
                        <a:rPr lang="sv-SE" sz="1400" dirty="0"/>
                        <a:t>487</a:t>
                      </a:r>
                    </a:p>
                  </a:txBody>
                  <a:tcPr>
                    <a:solidFill>
                      <a:schemeClr val="accent1">
                        <a:lumMod val="20000"/>
                        <a:lumOff val="80000"/>
                      </a:schemeClr>
                    </a:solidFill>
                  </a:tcPr>
                </a:tc>
                <a:tc>
                  <a:txBody>
                    <a:bodyPr/>
                    <a:lstStyle/>
                    <a:p>
                      <a:r>
                        <a:rPr lang="sv-SE" sz="1400" dirty="0"/>
                        <a:t>459</a:t>
                      </a:r>
                    </a:p>
                  </a:txBody>
                  <a:tcPr>
                    <a:solidFill>
                      <a:schemeClr val="accent1">
                        <a:lumMod val="20000"/>
                        <a:lumOff val="80000"/>
                      </a:schemeClr>
                    </a:solidFill>
                  </a:tcPr>
                </a:tc>
                <a:tc>
                  <a:txBody>
                    <a:bodyPr/>
                    <a:lstStyle/>
                    <a:p>
                      <a:pPr marL="0" indent="0">
                        <a:buFontTx/>
                        <a:buNone/>
                      </a:pPr>
                      <a:r>
                        <a:rPr lang="sv-SE" sz="1400" dirty="0"/>
                        <a:t>+ 7</a:t>
                      </a:r>
                    </a:p>
                  </a:txBody>
                  <a:tcPr>
                    <a:solidFill>
                      <a:schemeClr val="accent1">
                        <a:lumMod val="20000"/>
                        <a:lumOff val="80000"/>
                      </a:schemeClr>
                    </a:solidFill>
                  </a:tcPr>
                </a:tc>
                <a:tc>
                  <a:txBody>
                    <a:bodyPr/>
                    <a:lstStyle/>
                    <a:p>
                      <a:r>
                        <a:rPr lang="sv-SE" sz="1400" dirty="0"/>
                        <a:t>485</a:t>
                      </a:r>
                    </a:p>
                  </a:txBody>
                  <a:tcPr>
                    <a:solidFill>
                      <a:schemeClr val="accent1">
                        <a:lumMod val="20000"/>
                        <a:lumOff val="80000"/>
                      </a:schemeClr>
                    </a:solidFill>
                  </a:tcPr>
                </a:tc>
                <a:extLst>
                  <a:ext uri="{0D108BD9-81ED-4DB2-BD59-A6C34878D82A}">
                    <a16:rowId xmlns:a16="http://schemas.microsoft.com/office/drawing/2014/main" val="10002"/>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a:t>Day 2</a:t>
                      </a:r>
                    </a:p>
                  </a:txBody>
                  <a:tcPr>
                    <a:solidFill>
                      <a:schemeClr val="tx2">
                        <a:lumMod val="20000"/>
                        <a:lumOff val="80000"/>
                      </a:schemeClr>
                    </a:solidFill>
                  </a:tcPr>
                </a:tc>
                <a:tc>
                  <a:txBody>
                    <a:bodyPr/>
                    <a:lstStyle/>
                    <a:p>
                      <a:r>
                        <a:rPr lang="sv-SE" sz="1400" dirty="0"/>
                        <a:t>490</a:t>
                      </a:r>
                    </a:p>
                  </a:txBody>
                  <a:tcPr>
                    <a:solidFill>
                      <a:schemeClr val="tx2">
                        <a:lumMod val="20000"/>
                        <a:lumOff val="80000"/>
                      </a:schemeClr>
                    </a:solidFill>
                  </a:tcPr>
                </a:tc>
                <a:tc>
                  <a:txBody>
                    <a:bodyPr/>
                    <a:lstStyle/>
                    <a:p>
                      <a:r>
                        <a:rPr lang="sv-SE" sz="1400" dirty="0"/>
                        <a:t>457</a:t>
                      </a:r>
                    </a:p>
                  </a:txBody>
                  <a:tcPr>
                    <a:solidFill>
                      <a:schemeClr val="tx2">
                        <a:lumMod val="20000"/>
                        <a:lumOff val="80000"/>
                      </a:schemeClr>
                    </a:solidFill>
                  </a:tcPr>
                </a:tc>
                <a:tc>
                  <a:txBody>
                    <a:bodyPr/>
                    <a:lstStyle/>
                    <a:p>
                      <a:r>
                        <a:rPr lang="sv-SE" sz="1400" dirty="0"/>
                        <a:t>- 2 </a:t>
                      </a:r>
                    </a:p>
                  </a:txBody>
                  <a:tcPr>
                    <a:solidFill>
                      <a:schemeClr val="tx2">
                        <a:lumMod val="20000"/>
                        <a:lumOff val="80000"/>
                      </a:schemeClr>
                    </a:solidFill>
                  </a:tcPr>
                </a:tc>
                <a:tc>
                  <a:txBody>
                    <a:bodyPr/>
                    <a:lstStyle/>
                    <a:p>
                      <a:r>
                        <a:rPr lang="sv-SE" sz="1400" dirty="0"/>
                        <a:t>492</a:t>
                      </a:r>
                    </a:p>
                  </a:txBody>
                  <a:tcPr>
                    <a:solidFill>
                      <a:schemeClr val="tx2">
                        <a:lumMod val="20000"/>
                        <a:lumOff val="80000"/>
                      </a:schemeClr>
                    </a:solidFill>
                  </a:tcPr>
                </a:tc>
                <a:extLst>
                  <a:ext uri="{0D108BD9-81ED-4DB2-BD59-A6C34878D82A}">
                    <a16:rowId xmlns:a16="http://schemas.microsoft.com/office/drawing/2014/main" val="10003"/>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a:t>Day 3</a:t>
                      </a:r>
                    </a:p>
                  </a:txBody>
                  <a:tcPr>
                    <a:solidFill>
                      <a:schemeClr val="accent1">
                        <a:lumMod val="20000"/>
                        <a:lumOff val="80000"/>
                      </a:schemeClr>
                    </a:solidFill>
                  </a:tcPr>
                </a:tc>
                <a:tc>
                  <a:txBody>
                    <a:bodyPr/>
                    <a:lstStyle/>
                    <a:p>
                      <a:r>
                        <a:rPr lang="sv-SE" sz="1400" dirty="0"/>
                        <a:t>489</a:t>
                      </a:r>
                    </a:p>
                  </a:txBody>
                  <a:tcPr>
                    <a:solidFill>
                      <a:schemeClr val="accent1">
                        <a:lumMod val="20000"/>
                        <a:lumOff val="80000"/>
                      </a:schemeClr>
                    </a:solidFill>
                  </a:tcPr>
                </a:tc>
                <a:tc>
                  <a:txBody>
                    <a:bodyPr/>
                    <a:lstStyle/>
                    <a:p>
                      <a:r>
                        <a:rPr lang="sv-SE" sz="1400" dirty="0"/>
                        <a:t>469</a:t>
                      </a:r>
                    </a:p>
                  </a:txBody>
                  <a:tcPr>
                    <a:solidFill>
                      <a:schemeClr val="accent1">
                        <a:lumMod val="20000"/>
                        <a:lumOff val="80000"/>
                      </a:schemeClr>
                    </a:solidFill>
                  </a:tcPr>
                </a:tc>
                <a:tc>
                  <a:txBody>
                    <a:bodyPr/>
                    <a:lstStyle/>
                    <a:p>
                      <a:r>
                        <a:rPr lang="sv-SE" sz="1400" dirty="0"/>
                        <a:t>+ 12</a:t>
                      </a:r>
                    </a:p>
                  </a:txBody>
                  <a:tcPr>
                    <a:solidFill>
                      <a:schemeClr val="accent1">
                        <a:lumMod val="20000"/>
                        <a:lumOff val="80000"/>
                      </a:schemeClr>
                    </a:solidFill>
                  </a:tcPr>
                </a:tc>
                <a:tc>
                  <a:txBody>
                    <a:bodyPr/>
                    <a:lstStyle/>
                    <a:p>
                      <a:r>
                        <a:rPr lang="sv-SE" sz="1400" dirty="0"/>
                        <a:t>490</a:t>
                      </a:r>
                    </a:p>
                  </a:txBody>
                  <a:tcPr>
                    <a:solidFill>
                      <a:schemeClr val="accent1">
                        <a:lumMod val="20000"/>
                        <a:lumOff val="80000"/>
                      </a:schemeClr>
                    </a:solidFill>
                  </a:tcPr>
                </a:tc>
                <a:extLst>
                  <a:ext uri="{0D108BD9-81ED-4DB2-BD59-A6C34878D82A}">
                    <a16:rowId xmlns:a16="http://schemas.microsoft.com/office/drawing/2014/main" val="10004"/>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a:t>Day 4</a:t>
                      </a:r>
                    </a:p>
                  </a:txBody>
                  <a:tcPr>
                    <a:solidFill>
                      <a:schemeClr val="tx2">
                        <a:lumMod val="20000"/>
                        <a:lumOff val="80000"/>
                      </a:schemeClr>
                    </a:solidFill>
                  </a:tcPr>
                </a:tc>
                <a:tc>
                  <a:txBody>
                    <a:bodyPr/>
                    <a:lstStyle/>
                    <a:p>
                      <a:r>
                        <a:rPr lang="sv-SE" sz="1400" dirty="0"/>
                        <a:t>499</a:t>
                      </a:r>
                    </a:p>
                  </a:txBody>
                  <a:tcPr>
                    <a:solidFill>
                      <a:schemeClr val="tx2">
                        <a:lumMod val="20000"/>
                        <a:lumOff val="80000"/>
                      </a:schemeClr>
                    </a:solidFill>
                  </a:tcPr>
                </a:tc>
                <a:tc>
                  <a:txBody>
                    <a:bodyPr/>
                    <a:lstStyle/>
                    <a:p>
                      <a:r>
                        <a:rPr lang="sv-SE" sz="1400" dirty="0"/>
                        <a:t>450</a:t>
                      </a:r>
                    </a:p>
                  </a:txBody>
                  <a:tcPr>
                    <a:solidFill>
                      <a:schemeClr val="tx2">
                        <a:lumMod val="20000"/>
                        <a:lumOff val="80000"/>
                      </a:schemeClr>
                    </a:solidFill>
                  </a:tcPr>
                </a:tc>
                <a:tc>
                  <a:txBody>
                    <a:bodyPr/>
                    <a:lstStyle/>
                    <a:p>
                      <a:pPr marL="0" indent="0">
                        <a:buFontTx/>
                        <a:buChar char="-"/>
                      </a:pPr>
                      <a:r>
                        <a:rPr lang="sv-SE" sz="1400" dirty="0"/>
                        <a:t> 19</a:t>
                      </a:r>
                    </a:p>
                  </a:txBody>
                  <a:tcPr>
                    <a:solidFill>
                      <a:schemeClr val="tx2">
                        <a:lumMod val="20000"/>
                        <a:lumOff val="80000"/>
                      </a:schemeClr>
                    </a:solidFill>
                  </a:tcPr>
                </a:tc>
                <a:tc>
                  <a:txBody>
                    <a:bodyPr/>
                    <a:lstStyle/>
                    <a:p>
                      <a:r>
                        <a:rPr lang="sv-SE" sz="1400" dirty="0"/>
                        <a:t>502</a:t>
                      </a:r>
                    </a:p>
                  </a:txBody>
                  <a:tcPr>
                    <a:solidFill>
                      <a:schemeClr val="tx2">
                        <a:lumMod val="20000"/>
                        <a:lumOff val="80000"/>
                      </a:schemeClr>
                    </a:solidFill>
                  </a:tcPr>
                </a:tc>
                <a:extLst>
                  <a:ext uri="{0D108BD9-81ED-4DB2-BD59-A6C34878D82A}">
                    <a16:rowId xmlns:a16="http://schemas.microsoft.com/office/drawing/2014/main" val="10005"/>
                  </a:ext>
                </a:extLst>
              </a:tr>
              <a:tr h="36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a:t>Day 5</a:t>
                      </a:r>
                    </a:p>
                  </a:txBody>
                  <a:tcPr>
                    <a:solidFill>
                      <a:schemeClr val="accent1">
                        <a:lumMod val="20000"/>
                        <a:lumOff val="80000"/>
                      </a:schemeClr>
                    </a:solidFill>
                  </a:tcPr>
                </a:tc>
                <a:tc>
                  <a:txBody>
                    <a:bodyPr/>
                    <a:lstStyle/>
                    <a:p>
                      <a:r>
                        <a:rPr lang="sv-SE" sz="1400" dirty="0"/>
                        <a:t>489</a:t>
                      </a:r>
                    </a:p>
                  </a:txBody>
                  <a:tcPr>
                    <a:solidFill>
                      <a:schemeClr val="accent1">
                        <a:lumMod val="20000"/>
                        <a:lumOff val="80000"/>
                      </a:schemeClr>
                    </a:solidFill>
                  </a:tcPr>
                </a:tc>
                <a:tc>
                  <a:txBody>
                    <a:bodyPr/>
                    <a:lstStyle/>
                    <a:p>
                      <a:endParaRPr lang="sv-SE" sz="1400" dirty="0"/>
                    </a:p>
                  </a:txBody>
                  <a:tcPr>
                    <a:solidFill>
                      <a:schemeClr val="accent1">
                        <a:lumMod val="20000"/>
                        <a:lumOff val="80000"/>
                      </a:schemeClr>
                    </a:solidFill>
                  </a:tcPr>
                </a:tc>
                <a:tc>
                  <a:txBody>
                    <a:bodyPr/>
                    <a:lstStyle/>
                    <a:p>
                      <a:endParaRPr lang="sv-SE" sz="1400" dirty="0"/>
                    </a:p>
                  </a:txBody>
                  <a:tcPr>
                    <a:solidFill>
                      <a:schemeClr val="accent1">
                        <a:lumMod val="20000"/>
                        <a:lumOff val="80000"/>
                      </a:schemeClr>
                    </a:solidFill>
                  </a:tcPr>
                </a:tc>
                <a:tc>
                  <a:txBody>
                    <a:bodyPr/>
                    <a:lstStyle/>
                    <a:p>
                      <a:r>
                        <a:rPr lang="sv-SE" sz="1400" dirty="0"/>
                        <a:t>483</a:t>
                      </a:r>
                    </a:p>
                  </a:txBody>
                  <a:tcP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2" name="Rubrik 1"/>
          <p:cNvSpPr>
            <a:spLocks noGrp="1"/>
          </p:cNvSpPr>
          <p:nvPr>
            <p:ph type="title"/>
          </p:nvPr>
        </p:nvSpPr>
        <p:spPr/>
        <p:txBody>
          <a:bodyPr>
            <a:noAutofit/>
          </a:bodyPr>
          <a:lstStyle/>
          <a:p>
            <a:r>
              <a:rPr lang="sv-SE" sz="3600" dirty="0">
                <a:latin typeface="Calibri Light" panose="020F0302020204030204" pitchFamily="34" charset="0"/>
              </a:rPr>
              <a:t>Marine Gas Oil (MGO) vs</a:t>
            </a:r>
            <a:br>
              <a:rPr lang="sv-SE" sz="3600" dirty="0">
                <a:latin typeface="Calibri Light" panose="020F0302020204030204" pitchFamily="34" charset="0"/>
              </a:rPr>
            </a:br>
            <a:r>
              <a:rPr lang="sv-SE" sz="3600" dirty="0">
                <a:latin typeface="Calibri Light" panose="020F0302020204030204" pitchFamily="34" charset="0"/>
              </a:rPr>
              <a:t>Oil </a:t>
            </a:r>
            <a:r>
              <a:rPr lang="sv-SE" sz="3600" dirty="0" err="1">
                <a:latin typeface="Calibri Light" panose="020F0302020204030204" pitchFamily="34" charset="0"/>
              </a:rPr>
              <a:t>Future</a:t>
            </a:r>
            <a:r>
              <a:rPr lang="sv-SE" sz="3600" dirty="0">
                <a:latin typeface="Calibri Light" panose="020F0302020204030204" pitchFamily="34" charset="0"/>
              </a:rPr>
              <a:t> Gas </a:t>
            </a:r>
            <a:r>
              <a:rPr lang="sv-SE" sz="3600" dirty="0" err="1">
                <a:latin typeface="Calibri Light" panose="020F0302020204030204" pitchFamily="34" charset="0"/>
              </a:rPr>
              <a:t>Oil</a:t>
            </a:r>
            <a:endParaRPr lang="sv-SE" sz="3600" dirty="0">
              <a:latin typeface="Calibri Light" panose="020F0302020204030204" pitchFamily="34" charset="0"/>
            </a:endParaRPr>
          </a:p>
        </p:txBody>
      </p:sp>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Rak 64"/>
          <p:cNvCxnSpPr/>
          <p:nvPr/>
        </p:nvCxnSpPr>
        <p:spPr>
          <a:xfrm flipH="1">
            <a:off x="3883654" y="1566672"/>
            <a:ext cx="822" cy="265423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ktangel 62"/>
          <p:cNvSpPr/>
          <p:nvPr/>
        </p:nvSpPr>
        <p:spPr>
          <a:xfrm>
            <a:off x="5277284" y="2132849"/>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6" name="Rektangel 65"/>
          <p:cNvSpPr/>
          <p:nvPr/>
        </p:nvSpPr>
        <p:spPr>
          <a:xfrm>
            <a:off x="2585264" y="2103698"/>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Rektangel 66"/>
          <p:cNvSpPr/>
          <p:nvPr/>
        </p:nvSpPr>
        <p:spPr>
          <a:xfrm>
            <a:off x="3918404" y="2103698"/>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Rektangel 67"/>
          <p:cNvSpPr/>
          <p:nvPr/>
        </p:nvSpPr>
        <p:spPr>
          <a:xfrm>
            <a:off x="6622740" y="2113858"/>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9" name="Rektangel 68"/>
          <p:cNvSpPr/>
          <p:nvPr/>
        </p:nvSpPr>
        <p:spPr>
          <a:xfrm>
            <a:off x="2588216" y="2471420"/>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0" name="Rektangel 69"/>
          <p:cNvSpPr/>
          <p:nvPr/>
        </p:nvSpPr>
        <p:spPr>
          <a:xfrm>
            <a:off x="3913860" y="2447808"/>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1" name="Rektangel 70"/>
          <p:cNvSpPr/>
          <p:nvPr/>
        </p:nvSpPr>
        <p:spPr>
          <a:xfrm>
            <a:off x="5335880" y="2489200"/>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3" name="Rektangel 72"/>
          <p:cNvSpPr/>
          <p:nvPr/>
        </p:nvSpPr>
        <p:spPr>
          <a:xfrm>
            <a:off x="6664395" y="2456192"/>
            <a:ext cx="720047"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 name="Rektangel 73"/>
          <p:cNvSpPr/>
          <p:nvPr/>
        </p:nvSpPr>
        <p:spPr>
          <a:xfrm>
            <a:off x="2642458" y="2829302"/>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Rektangel 74"/>
          <p:cNvSpPr/>
          <p:nvPr/>
        </p:nvSpPr>
        <p:spPr>
          <a:xfrm>
            <a:off x="3959932" y="2829302"/>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6" name="Rektangel 75"/>
          <p:cNvSpPr/>
          <p:nvPr/>
        </p:nvSpPr>
        <p:spPr>
          <a:xfrm>
            <a:off x="5337920" y="2837686"/>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7" name="Rektangel 76"/>
          <p:cNvSpPr/>
          <p:nvPr/>
        </p:nvSpPr>
        <p:spPr>
          <a:xfrm>
            <a:off x="6622740" y="2819892"/>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8" name="Rektangel 77"/>
          <p:cNvSpPr/>
          <p:nvPr/>
        </p:nvSpPr>
        <p:spPr>
          <a:xfrm>
            <a:off x="2642458" y="3177258"/>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9" name="Rektangel 78"/>
          <p:cNvSpPr/>
          <p:nvPr/>
        </p:nvSpPr>
        <p:spPr>
          <a:xfrm>
            <a:off x="3903700" y="3201882"/>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Rektangel 79"/>
          <p:cNvSpPr/>
          <p:nvPr/>
        </p:nvSpPr>
        <p:spPr>
          <a:xfrm>
            <a:off x="5287444" y="3189342"/>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Rektangel 80"/>
          <p:cNvSpPr/>
          <p:nvPr/>
        </p:nvSpPr>
        <p:spPr>
          <a:xfrm>
            <a:off x="6622740" y="3195812"/>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Rektangel 81"/>
          <p:cNvSpPr/>
          <p:nvPr/>
        </p:nvSpPr>
        <p:spPr>
          <a:xfrm>
            <a:off x="2629818" y="3544540"/>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Rektangel 82"/>
          <p:cNvSpPr/>
          <p:nvPr/>
        </p:nvSpPr>
        <p:spPr>
          <a:xfrm>
            <a:off x="3959932" y="3544540"/>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Rektangel 83"/>
          <p:cNvSpPr/>
          <p:nvPr/>
        </p:nvSpPr>
        <p:spPr>
          <a:xfrm>
            <a:off x="5294800" y="3534105"/>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5" name="Rektangel 84"/>
          <p:cNvSpPr/>
          <p:nvPr/>
        </p:nvSpPr>
        <p:spPr>
          <a:xfrm>
            <a:off x="6622740" y="3554901"/>
            <a:ext cx="654588" cy="288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Rektangel 85"/>
          <p:cNvSpPr/>
          <p:nvPr/>
        </p:nvSpPr>
        <p:spPr>
          <a:xfrm>
            <a:off x="2588216" y="3896303"/>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7" name="Rektangel 86"/>
          <p:cNvSpPr/>
          <p:nvPr/>
        </p:nvSpPr>
        <p:spPr>
          <a:xfrm>
            <a:off x="6621148" y="3906463"/>
            <a:ext cx="654588" cy="288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2" name="Connector: Curved 24"/>
          <p:cNvCxnSpPr>
            <a:cxnSpLocks/>
          </p:cNvCxnSpPr>
          <p:nvPr/>
        </p:nvCxnSpPr>
        <p:spPr>
          <a:xfrm>
            <a:off x="5688124" y="2591824"/>
            <a:ext cx="851560" cy="212335"/>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Connector: Curved 24"/>
          <p:cNvCxnSpPr>
            <a:cxnSpLocks/>
          </p:cNvCxnSpPr>
          <p:nvPr/>
        </p:nvCxnSpPr>
        <p:spPr>
          <a:xfrm>
            <a:off x="5688124" y="2276865"/>
            <a:ext cx="851560" cy="212335"/>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or: Curved 24"/>
          <p:cNvCxnSpPr>
            <a:cxnSpLocks/>
          </p:cNvCxnSpPr>
          <p:nvPr/>
        </p:nvCxnSpPr>
        <p:spPr>
          <a:xfrm>
            <a:off x="5688124" y="2973318"/>
            <a:ext cx="851560" cy="212335"/>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or: Curved 24"/>
          <p:cNvCxnSpPr>
            <a:cxnSpLocks/>
          </p:cNvCxnSpPr>
          <p:nvPr/>
        </p:nvCxnSpPr>
        <p:spPr>
          <a:xfrm>
            <a:off x="5688124" y="3313038"/>
            <a:ext cx="851560" cy="212335"/>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onnector: Curved 24"/>
          <p:cNvCxnSpPr>
            <a:cxnSpLocks/>
          </p:cNvCxnSpPr>
          <p:nvPr/>
        </p:nvCxnSpPr>
        <p:spPr>
          <a:xfrm>
            <a:off x="5688124" y="3673078"/>
            <a:ext cx="851560" cy="212335"/>
          </a:xfrm>
          <a:prstGeom prst="straightConnector1">
            <a:avLst/>
          </a:prstGeom>
          <a:ln w="19050">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Båge 56"/>
          <p:cNvSpPr/>
          <p:nvPr/>
        </p:nvSpPr>
        <p:spPr>
          <a:xfrm rot="20448863">
            <a:off x="6862423" y="2167019"/>
            <a:ext cx="551389" cy="396044"/>
          </a:xfrm>
          <a:prstGeom prst="arc">
            <a:avLst>
              <a:gd name="adj1" fmla="val 14428617"/>
              <a:gd name="adj2" fmla="val 7315759"/>
            </a:avLst>
          </a:prstGeom>
          <a:ln w="1905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8" name="Oval 20"/>
          <p:cNvSpPr/>
          <p:nvPr/>
        </p:nvSpPr>
        <p:spPr>
          <a:xfrm>
            <a:off x="5218324" y="1975365"/>
            <a:ext cx="504056" cy="50405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u="sng"/>
          </a:p>
        </p:txBody>
      </p:sp>
      <p:cxnSp>
        <p:nvCxnSpPr>
          <p:cNvPr id="59" name="Connector: Curved 24"/>
          <p:cNvCxnSpPr>
            <a:cxnSpLocks/>
          </p:cNvCxnSpPr>
          <p:nvPr/>
        </p:nvCxnSpPr>
        <p:spPr>
          <a:xfrm>
            <a:off x="5702060" y="2247713"/>
            <a:ext cx="792088" cy="0"/>
          </a:xfrm>
          <a:prstGeom prst="straightConnector1">
            <a:avLst/>
          </a:prstGeom>
          <a:ln w="1905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E658F2D-E815-F945-B2EA-1320DCA3FFB6}"/>
              </a:ext>
            </a:extLst>
          </p:cNvPr>
          <p:cNvSpPr/>
          <p:nvPr/>
        </p:nvSpPr>
        <p:spPr>
          <a:xfrm>
            <a:off x="2595614" y="2126355"/>
            <a:ext cx="628404" cy="2782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475</a:t>
            </a:r>
            <a:endParaRPr lang="en-US" dirty="0">
              <a:solidFill>
                <a:schemeClr val="tx1"/>
              </a:solidFill>
            </a:endParaRPr>
          </a:p>
        </p:txBody>
      </p:sp>
      <p:sp>
        <p:nvSpPr>
          <p:cNvPr id="37" name="Rectangle 36">
            <a:extLst>
              <a:ext uri="{FF2B5EF4-FFF2-40B4-BE49-F238E27FC236}">
                <a16:creationId xmlns:a16="http://schemas.microsoft.com/office/drawing/2014/main" id="{C50A0CA8-D4B3-7942-B03A-D8F84D852E45}"/>
              </a:ext>
            </a:extLst>
          </p:cNvPr>
          <p:cNvSpPr/>
          <p:nvPr/>
        </p:nvSpPr>
        <p:spPr>
          <a:xfrm>
            <a:off x="2610824" y="2845756"/>
            <a:ext cx="628404" cy="2782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492</a:t>
            </a:r>
            <a:endParaRPr lang="en-US" dirty="0">
              <a:solidFill>
                <a:schemeClr val="tx1"/>
              </a:solidFill>
            </a:endParaRPr>
          </a:p>
        </p:txBody>
      </p:sp>
      <p:sp>
        <p:nvSpPr>
          <p:cNvPr id="38" name="Rectangle 37">
            <a:extLst>
              <a:ext uri="{FF2B5EF4-FFF2-40B4-BE49-F238E27FC236}">
                <a16:creationId xmlns:a16="http://schemas.microsoft.com/office/drawing/2014/main" id="{CA0D324F-09CC-8545-9C48-B8AA5E155E8D}"/>
              </a:ext>
            </a:extLst>
          </p:cNvPr>
          <p:cNvSpPr/>
          <p:nvPr/>
        </p:nvSpPr>
        <p:spPr>
          <a:xfrm>
            <a:off x="2603175" y="3562588"/>
            <a:ext cx="628404" cy="27825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502</a:t>
            </a:r>
            <a:endParaRPr lang="en-US" dirty="0">
              <a:solidFill>
                <a:schemeClr val="tx1"/>
              </a:solidFill>
            </a:endParaRPr>
          </a:p>
        </p:txBody>
      </p:sp>
      <p:sp>
        <p:nvSpPr>
          <p:cNvPr id="39" name="Rectangle 38">
            <a:extLst>
              <a:ext uri="{FF2B5EF4-FFF2-40B4-BE49-F238E27FC236}">
                <a16:creationId xmlns:a16="http://schemas.microsoft.com/office/drawing/2014/main" id="{6887AE6F-1547-2E47-B923-2F32E2B81D99}"/>
              </a:ext>
            </a:extLst>
          </p:cNvPr>
          <p:cNvSpPr/>
          <p:nvPr/>
        </p:nvSpPr>
        <p:spPr>
          <a:xfrm>
            <a:off x="2595614" y="2483859"/>
            <a:ext cx="628404" cy="2782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485</a:t>
            </a:r>
            <a:endParaRPr lang="en-US" dirty="0">
              <a:solidFill>
                <a:schemeClr val="tx1"/>
              </a:solidFill>
            </a:endParaRPr>
          </a:p>
        </p:txBody>
      </p:sp>
      <p:sp>
        <p:nvSpPr>
          <p:cNvPr id="40" name="Rectangle 39">
            <a:extLst>
              <a:ext uri="{FF2B5EF4-FFF2-40B4-BE49-F238E27FC236}">
                <a16:creationId xmlns:a16="http://schemas.microsoft.com/office/drawing/2014/main" id="{A2FB3D77-C8B4-DC44-99B8-A875DD6B5F43}"/>
              </a:ext>
            </a:extLst>
          </p:cNvPr>
          <p:cNvSpPr/>
          <p:nvPr/>
        </p:nvSpPr>
        <p:spPr>
          <a:xfrm>
            <a:off x="2603175" y="3223066"/>
            <a:ext cx="628404" cy="2782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490</a:t>
            </a:r>
            <a:endParaRPr lang="en-US" dirty="0">
              <a:solidFill>
                <a:schemeClr val="tx1"/>
              </a:solidFill>
            </a:endParaRPr>
          </a:p>
        </p:txBody>
      </p:sp>
      <p:sp>
        <p:nvSpPr>
          <p:cNvPr id="41" name="Rectangle 40">
            <a:extLst>
              <a:ext uri="{FF2B5EF4-FFF2-40B4-BE49-F238E27FC236}">
                <a16:creationId xmlns:a16="http://schemas.microsoft.com/office/drawing/2014/main" id="{1EC61CB7-673C-5C4B-9ED9-1ED325081521}"/>
              </a:ext>
            </a:extLst>
          </p:cNvPr>
          <p:cNvSpPr/>
          <p:nvPr/>
        </p:nvSpPr>
        <p:spPr>
          <a:xfrm>
            <a:off x="2595614" y="3914351"/>
            <a:ext cx="628404" cy="2782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483</a:t>
            </a:r>
            <a:endParaRPr lang="en-US" dirty="0">
              <a:solidFill>
                <a:schemeClr val="tx1"/>
              </a:solidFill>
            </a:endParaRPr>
          </a:p>
        </p:txBody>
      </p:sp>
    </p:spTree>
    <p:extLst>
      <p:ext uri="{BB962C8B-B14F-4D97-AF65-F5344CB8AC3E}">
        <p14:creationId xmlns:p14="http://schemas.microsoft.com/office/powerpoint/2010/main" val="20343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par>
                                <p:cTn id="27" presetID="10"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childTnLst>
                                </p:cTn>
                              </p:par>
                              <p:par>
                                <p:cTn id="30" presetID="1" presetClass="exit" presetSubtype="0" fill="hold" grpId="0" nodeType="withEffect">
                                  <p:stCondLst>
                                    <p:cond delay="0"/>
                                  </p:stCondLst>
                                  <p:childTnLst>
                                    <p:set>
                                      <p:cBhvr>
                                        <p:cTn id="31" dur="1" fill="hold">
                                          <p:stCondLst>
                                            <p:cond delay="0"/>
                                          </p:stCondLst>
                                        </p:cTn>
                                        <p:tgtEl>
                                          <p:spTgt spid="7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7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7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 presetClass="exit" presetSubtype="0" fill="hold" grpId="0" nodeType="withEffect">
                                  <p:stCondLst>
                                    <p:cond delay="0"/>
                                  </p:stCondLst>
                                  <p:childTnLst>
                                    <p:set>
                                      <p:cBhvr>
                                        <p:cTn id="55" dur="1" fill="hold">
                                          <p:stCondLst>
                                            <p:cond delay="0"/>
                                          </p:stCondLst>
                                        </p:cTn>
                                        <p:tgtEl>
                                          <p:spTgt spid="7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0" nodeType="clickEffect">
                                  <p:stCondLst>
                                    <p:cond delay="0"/>
                                  </p:stCondLst>
                                  <p:childTnLst>
                                    <p:set>
                                      <p:cBhvr>
                                        <p:cTn id="59" dur="1" fill="hold">
                                          <p:stCondLst>
                                            <p:cond delay="0"/>
                                          </p:stCondLst>
                                        </p:cTn>
                                        <p:tgtEl>
                                          <p:spTgt spid="7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7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7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31" presetClass="exit" presetSubtype="0" fill="hold" grpId="0" nodeType="withEffect">
                                  <p:stCondLst>
                                    <p:cond delay="0"/>
                                  </p:stCondLst>
                                  <p:childTnLst>
                                    <p:anim calcmode="lin" valueType="num">
                                      <p:cBhvr>
                                        <p:cTn id="74" dur="1000"/>
                                        <p:tgtEl>
                                          <p:spTgt spid="78"/>
                                        </p:tgtEl>
                                        <p:attrNameLst>
                                          <p:attrName>ppt_w</p:attrName>
                                        </p:attrNameLst>
                                      </p:cBhvr>
                                      <p:tavLst>
                                        <p:tav tm="0">
                                          <p:val>
                                            <p:strVal val="ppt_w"/>
                                          </p:val>
                                        </p:tav>
                                        <p:tav tm="100000">
                                          <p:val>
                                            <p:fltVal val="0"/>
                                          </p:val>
                                        </p:tav>
                                      </p:tavLst>
                                    </p:anim>
                                    <p:anim calcmode="lin" valueType="num">
                                      <p:cBhvr>
                                        <p:cTn id="75" dur="1000"/>
                                        <p:tgtEl>
                                          <p:spTgt spid="78"/>
                                        </p:tgtEl>
                                        <p:attrNameLst>
                                          <p:attrName>ppt_h</p:attrName>
                                        </p:attrNameLst>
                                      </p:cBhvr>
                                      <p:tavLst>
                                        <p:tav tm="0">
                                          <p:val>
                                            <p:strVal val="ppt_h"/>
                                          </p:val>
                                        </p:tav>
                                        <p:tav tm="100000">
                                          <p:val>
                                            <p:fltVal val="0"/>
                                          </p:val>
                                        </p:tav>
                                      </p:tavLst>
                                    </p:anim>
                                    <p:anim calcmode="lin" valueType="num">
                                      <p:cBhvr>
                                        <p:cTn id="76" dur="1000"/>
                                        <p:tgtEl>
                                          <p:spTgt spid="78"/>
                                        </p:tgtEl>
                                        <p:attrNameLst>
                                          <p:attrName>style.rotation</p:attrName>
                                        </p:attrNameLst>
                                      </p:cBhvr>
                                      <p:tavLst>
                                        <p:tav tm="0">
                                          <p:val>
                                            <p:fltVal val="0"/>
                                          </p:val>
                                        </p:tav>
                                        <p:tav tm="100000">
                                          <p:val>
                                            <p:fltVal val="90"/>
                                          </p:val>
                                        </p:tav>
                                      </p:tavLst>
                                    </p:anim>
                                    <p:animEffect transition="out" filter="fade">
                                      <p:cBhvr>
                                        <p:cTn id="77" dur="1000"/>
                                        <p:tgtEl>
                                          <p:spTgt spid="78"/>
                                        </p:tgtEl>
                                      </p:cBhvr>
                                    </p:animEffect>
                                    <p:set>
                                      <p:cBhvr>
                                        <p:cTn id="78" dur="1" fill="hold">
                                          <p:stCondLst>
                                            <p:cond delay="999"/>
                                          </p:stCondLst>
                                        </p:cTn>
                                        <p:tgtEl>
                                          <p:spTgt spid="78"/>
                                        </p:tgtEl>
                                        <p:attrNameLst>
                                          <p:attrName>style.visibility</p:attrName>
                                        </p:attrNameLst>
                                      </p:cBhvr>
                                      <p:to>
                                        <p:strVal val="hidden"/>
                                      </p:to>
                                    </p:set>
                                  </p:childTnLst>
                                </p:cTn>
                              </p:par>
                              <p:par>
                                <p:cTn id="79" presetID="31" presetClass="exit" presetSubtype="0" fill="hold" grpId="0" nodeType="withEffect">
                                  <p:stCondLst>
                                    <p:cond delay="0"/>
                                  </p:stCondLst>
                                  <p:childTnLst>
                                    <p:anim calcmode="lin" valueType="num">
                                      <p:cBhvr>
                                        <p:cTn id="80" dur="1000"/>
                                        <p:tgtEl>
                                          <p:spTgt spid="79"/>
                                        </p:tgtEl>
                                        <p:attrNameLst>
                                          <p:attrName>ppt_w</p:attrName>
                                        </p:attrNameLst>
                                      </p:cBhvr>
                                      <p:tavLst>
                                        <p:tav tm="0">
                                          <p:val>
                                            <p:strVal val="ppt_w"/>
                                          </p:val>
                                        </p:tav>
                                        <p:tav tm="100000">
                                          <p:val>
                                            <p:fltVal val="0"/>
                                          </p:val>
                                        </p:tav>
                                      </p:tavLst>
                                    </p:anim>
                                    <p:anim calcmode="lin" valueType="num">
                                      <p:cBhvr>
                                        <p:cTn id="81" dur="1000"/>
                                        <p:tgtEl>
                                          <p:spTgt spid="79"/>
                                        </p:tgtEl>
                                        <p:attrNameLst>
                                          <p:attrName>ppt_h</p:attrName>
                                        </p:attrNameLst>
                                      </p:cBhvr>
                                      <p:tavLst>
                                        <p:tav tm="0">
                                          <p:val>
                                            <p:strVal val="ppt_h"/>
                                          </p:val>
                                        </p:tav>
                                        <p:tav tm="100000">
                                          <p:val>
                                            <p:fltVal val="0"/>
                                          </p:val>
                                        </p:tav>
                                      </p:tavLst>
                                    </p:anim>
                                    <p:anim calcmode="lin" valueType="num">
                                      <p:cBhvr>
                                        <p:cTn id="82" dur="1000"/>
                                        <p:tgtEl>
                                          <p:spTgt spid="79"/>
                                        </p:tgtEl>
                                        <p:attrNameLst>
                                          <p:attrName>style.rotation</p:attrName>
                                        </p:attrNameLst>
                                      </p:cBhvr>
                                      <p:tavLst>
                                        <p:tav tm="0">
                                          <p:val>
                                            <p:fltVal val="0"/>
                                          </p:val>
                                        </p:tav>
                                        <p:tav tm="100000">
                                          <p:val>
                                            <p:fltVal val="90"/>
                                          </p:val>
                                        </p:tav>
                                      </p:tavLst>
                                    </p:anim>
                                    <p:animEffect transition="out" filter="fade">
                                      <p:cBhvr>
                                        <p:cTn id="83" dur="1000"/>
                                        <p:tgtEl>
                                          <p:spTgt spid="79"/>
                                        </p:tgtEl>
                                      </p:cBhvr>
                                    </p:animEffect>
                                    <p:set>
                                      <p:cBhvr>
                                        <p:cTn id="84" dur="1" fill="hold">
                                          <p:stCondLst>
                                            <p:cond delay="999"/>
                                          </p:stCondLst>
                                        </p:cTn>
                                        <p:tgtEl>
                                          <p:spTgt spid="79"/>
                                        </p:tgtEl>
                                        <p:attrNameLst>
                                          <p:attrName>style.visibility</p:attrName>
                                        </p:attrNameLst>
                                      </p:cBhvr>
                                      <p:to>
                                        <p:strVal val="hidden"/>
                                      </p:to>
                                    </p:set>
                                  </p:childTnLst>
                                </p:cTn>
                              </p:par>
                              <p:par>
                                <p:cTn id="85" presetID="31" presetClass="exit" presetSubtype="0" fill="hold" grpId="0" nodeType="withEffect">
                                  <p:stCondLst>
                                    <p:cond delay="0"/>
                                  </p:stCondLst>
                                  <p:childTnLst>
                                    <p:anim calcmode="lin" valueType="num">
                                      <p:cBhvr>
                                        <p:cTn id="86" dur="1000"/>
                                        <p:tgtEl>
                                          <p:spTgt spid="80"/>
                                        </p:tgtEl>
                                        <p:attrNameLst>
                                          <p:attrName>ppt_w</p:attrName>
                                        </p:attrNameLst>
                                      </p:cBhvr>
                                      <p:tavLst>
                                        <p:tav tm="0">
                                          <p:val>
                                            <p:strVal val="ppt_w"/>
                                          </p:val>
                                        </p:tav>
                                        <p:tav tm="100000">
                                          <p:val>
                                            <p:fltVal val="0"/>
                                          </p:val>
                                        </p:tav>
                                      </p:tavLst>
                                    </p:anim>
                                    <p:anim calcmode="lin" valueType="num">
                                      <p:cBhvr>
                                        <p:cTn id="87" dur="1000"/>
                                        <p:tgtEl>
                                          <p:spTgt spid="80"/>
                                        </p:tgtEl>
                                        <p:attrNameLst>
                                          <p:attrName>ppt_h</p:attrName>
                                        </p:attrNameLst>
                                      </p:cBhvr>
                                      <p:tavLst>
                                        <p:tav tm="0">
                                          <p:val>
                                            <p:strVal val="ppt_h"/>
                                          </p:val>
                                        </p:tav>
                                        <p:tav tm="100000">
                                          <p:val>
                                            <p:fltVal val="0"/>
                                          </p:val>
                                        </p:tav>
                                      </p:tavLst>
                                    </p:anim>
                                    <p:anim calcmode="lin" valueType="num">
                                      <p:cBhvr>
                                        <p:cTn id="88" dur="1000"/>
                                        <p:tgtEl>
                                          <p:spTgt spid="80"/>
                                        </p:tgtEl>
                                        <p:attrNameLst>
                                          <p:attrName>style.rotation</p:attrName>
                                        </p:attrNameLst>
                                      </p:cBhvr>
                                      <p:tavLst>
                                        <p:tav tm="0">
                                          <p:val>
                                            <p:fltVal val="0"/>
                                          </p:val>
                                        </p:tav>
                                        <p:tav tm="100000">
                                          <p:val>
                                            <p:fltVal val="90"/>
                                          </p:val>
                                        </p:tav>
                                      </p:tavLst>
                                    </p:anim>
                                    <p:animEffect transition="out" filter="fade">
                                      <p:cBhvr>
                                        <p:cTn id="89" dur="1000"/>
                                        <p:tgtEl>
                                          <p:spTgt spid="80"/>
                                        </p:tgtEl>
                                      </p:cBhvr>
                                    </p:animEffect>
                                    <p:set>
                                      <p:cBhvr>
                                        <p:cTn id="90" dur="1" fill="hold">
                                          <p:stCondLst>
                                            <p:cond delay="999"/>
                                          </p:stCondLst>
                                        </p:cTn>
                                        <p:tgtEl>
                                          <p:spTgt spid="80"/>
                                        </p:tgtEl>
                                        <p:attrNameLst>
                                          <p:attrName>style.visibility</p:attrName>
                                        </p:attrNameLst>
                                      </p:cBhvr>
                                      <p:to>
                                        <p:strVal val="hidden"/>
                                      </p:to>
                                    </p:set>
                                  </p:childTnLst>
                                </p:cTn>
                              </p:par>
                              <p:par>
                                <p:cTn id="91" presetID="31" presetClass="exit" presetSubtype="0" fill="hold" grpId="0" nodeType="withEffect">
                                  <p:stCondLst>
                                    <p:cond delay="0"/>
                                  </p:stCondLst>
                                  <p:childTnLst>
                                    <p:anim calcmode="lin" valueType="num">
                                      <p:cBhvr>
                                        <p:cTn id="92" dur="1000"/>
                                        <p:tgtEl>
                                          <p:spTgt spid="81"/>
                                        </p:tgtEl>
                                        <p:attrNameLst>
                                          <p:attrName>ppt_w</p:attrName>
                                        </p:attrNameLst>
                                      </p:cBhvr>
                                      <p:tavLst>
                                        <p:tav tm="0">
                                          <p:val>
                                            <p:strVal val="ppt_w"/>
                                          </p:val>
                                        </p:tav>
                                        <p:tav tm="100000">
                                          <p:val>
                                            <p:fltVal val="0"/>
                                          </p:val>
                                        </p:tav>
                                      </p:tavLst>
                                    </p:anim>
                                    <p:anim calcmode="lin" valueType="num">
                                      <p:cBhvr>
                                        <p:cTn id="93" dur="1000"/>
                                        <p:tgtEl>
                                          <p:spTgt spid="81"/>
                                        </p:tgtEl>
                                        <p:attrNameLst>
                                          <p:attrName>ppt_h</p:attrName>
                                        </p:attrNameLst>
                                      </p:cBhvr>
                                      <p:tavLst>
                                        <p:tav tm="0">
                                          <p:val>
                                            <p:strVal val="ppt_h"/>
                                          </p:val>
                                        </p:tav>
                                        <p:tav tm="100000">
                                          <p:val>
                                            <p:fltVal val="0"/>
                                          </p:val>
                                        </p:tav>
                                      </p:tavLst>
                                    </p:anim>
                                    <p:anim calcmode="lin" valueType="num">
                                      <p:cBhvr>
                                        <p:cTn id="94" dur="1000"/>
                                        <p:tgtEl>
                                          <p:spTgt spid="81"/>
                                        </p:tgtEl>
                                        <p:attrNameLst>
                                          <p:attrName>style.rotation</p:attrName>
                                        </p:attrNameLst>
                                      </p:cBhvr>
                                      <p:tavLst>
                                        <p:tav tm="0">
                                          <p:val>
                                            <p:fltVal val="0"/>
                                          </p:val>
                                        </p:tav>
                                        <p:tav tm="100000">
                                          <p:val>
                                            <p:fltVal val="90"/>
                                          </p:val>
                                        </p:tav>
                                      </p:tavLst>
                                    </p:anim>
                                    <p:animEffect transition="out" filter="fade">
                                      <p:cBhvr>
                                        <p:cTn id="95" dur="1000"/>
                                        <p:tgtEl>
                                          <p:spTgt spid="81"/>
                                        </p:tgtEl>
                                      </p:cBhvr>
                                    </p:animEffect>
                                    <p:set>
                                      <p:cBhvr>
                                        <p:cTn id="96" dur="1" fill="hold">
                                          <p:stCondLst>
                                            <p:cond delay="999"/>
                                          </p:stCondLst>
                                        </p:cTn>
                                        <p:tgtEl>
                                          <p:spTgt spid="8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xit" presetSubtype="32" fill="hold" grpId="0" nodeType="clickEffect">
                                  <p:stCondLst>
                                    <p:cond delay="0"/>
                                  </p:stCondLst>
                                  <p:childTnLst>
                                    <p:anim calcmode="lin" valueType="num">
                                      <p:cBhvr>
                                        <p:cTn id="100" dur="500"/>
                                        <p:tgtEl>
                                          <p:spTgt spid="82"/>
                                        </p:tgtEl>
                                        <p:attrNameLst>
                                          <p:attrName>ppt_w</p:attrName>
                                        </p:attrNameLst>
                                      </p:cBhvr>
                                      <p:tavLst>
                                        <p:tav tm="0">
                                          <p:val>
                                            <p:strVal val="ppt_w"/>
                                          </p:val>
                                        </p:tav>
                                        <p:tav tm="100000">
                                          <p:val>
                                            <p:fltVal val="0"/>
                                          </p:val>
                                        </p:tav>
                                      </p:tavLst>
                                    </p:anim>
                                    <p:anim calcmode="lin" valueType="num">
                                      <p:cBhvr>
                                        <p:cTn id="101" dur="500"/>
                                        <p:tgtEl>
                                          <p:spTgt spid="82"/>
                                        </p:tgtEl>
                                        <p:attrNameLst>
                                          <p:attrName>ppt_h</p:attrName>
                                        </p:attrNameLst>
                                      </p:cBhvr>
                                      <p:tavLst>
                                        <p:tav tm="0">
                                          <p:val>
                                            <p:strVal val="ppt_h"/>
                                          </p:val>
                                        </p:tav>
                                        <p:tav tm="100000">
                                          <p:val>
                                            <p:fltVal val="0"/>
                                          </p:val>
                                        </p:tav>
                                      </p:tavLst>
                                    </p:anim>
                                    <p:animEffect transition="out" filter="fade">
                                      <p:cBhvr>
                                        <p:cTn id="102" dur="500"/>
                                        <p:tgtEl>
                                          <p:spTgt spid="82"/>
                                        </p:tgtEl>
                                      </p:cBhvr>
                                    </p:animEffect>
                                    <p:set>
                                      <p:cBhvr>
                                        <p:cTn id="103" dur="1" fill="hold">
                                          <p:stCondLst>
                                            <p:cond delay="499"/>
                                          </p:stCondLst>
                                        </p:cTn>
                                        <p:tgtEl>
                                          <p:spTgt spid="82"/>
                                        </p:tgtEl>
                                        <p:attrNameLst>
                                          <p:attrName>style.visibility</p:attrName>
                                        </p:attrNameLst>
                                      </p:cBhvr>
                                      <p:to>
                                        <p:strVal val="hidden"/>
                                      </p:to>
                                    </p:set>
                                  </p:childTnLst>
                                </p:cTn>
                              </p:par>
                              <p:par>
                                <p:cTn id="104" presetID="53" presetClass="exit" presetSubtype="32" fill="hold" grpId="0" nodeType="withEffect">
                                  <p:stCondLst>
                                    <p:cond delay="0"/>
                                  </p:stCondLst>
                                  <p:childTnLst>
                                    <p:anim calcmode="lin" valueType="num">
                                      <p:cBhvr>
                                        <p:cTn id="105" dur="500"/>
                                        <p:tgtEl>
                                          <p:spTgt spid="83"/>
                                        </p:tgtEl>
                                        <p:attrNameLst>
                                          <p:attrName>ppt_w</p:attrName>
                                        </p:attrNameLst>
                                      </p:cBhvr>
                                      <p:tavLst>
                                        <p:tav tm="0">
                                          <p:val>
                                            <p:strVal val="ppt_w"/>
                                          </p:val>
                                        </p:tav>
                                        <p:tav tm="100000">
                                          <p:val>
                                            <p:fltVal val="0"/>
                                          </p:val>
                                        </p:tav>
                                      </p:tavLst>
                                    </p:anim>
                                    <p:anim calcmode="lin" valueType="num">
                                      <p:cBhvr>
                                        <p:cTn id="106" dur="500"/>
                                        <p:tgtEl>
                                          <p:spTgt spid="83"/>
                                        </p:tgtEl>
                                        <p:attrNameLst>
                                          <p:attrName>ppt_h</p:attrName>
                                        </p:attrNameLst>
                                      </p:cBhvr>
                                      <p:tavLst>
                                        <p:tav tm="0">
                                          <p:val>
                                            <p:strVal val="ppt_h"/>
                                          </p:val>
                                        </p:tav>
                                        <p:tav tm="100000">
                                          <p:val>
                                            <p:fltVal val="0"/>
                                          </p:val>
                                        </p:tav>
                                      </p:tavLst>
                                    </p:anim>
                                    <p:animEffect transition="out" filter="fade">
                                      <p:cBhvr>
                                        <p:cTn id="107" dur="500"/>
                                        <p:tgtEl>
                                          <p:spTgt spid="83"/>
                                        </p:tgtEl>
                                      </p:cBhvr>
                                    </p:animEffect>
                                    <p:set>
                                      <p:cBhvr>
                                        <p:cTn id="108" dur="1" fill="hold">
                                          <p:stCondLst>
                                            <p:cond delay="499"/>
                                          </p:stCondLst>
                                        </p:cTn>
                                        <p:tgtEl>
                                          <p:spTgt spid="83"/>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childTnLst>
                                </p:cTn>
                              </p:par>
                              <p:par>
                                <p:cTn id="112" presetID="10" presetClass="entr" presetSubtype="0" fill="hold" nodeType="with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fade">
                                      <p:cBhvr>
                                        <p:cTn id="114" dur="500"/>
                                        <p:tgtEl>
                                          <p:spTgt spid="25"/>
                                        </p:tgtEl>
                                      </p:cBhvr>
                                    </p:animEffect>
                                  </p:childTnLst>
                                </p:cTn>
                              </p:par>
                              <p:par>
                                <p:cTn id="115" presetID="53" presetClass="exit" presetSubtype="32" fill="hold" grpId="0" nodeType="withEffect">
                                  <p:stCondLst>
                                    <p:cond delay="0"/>
                                  </p:stCondLst>
                                  <p:childTnLst>
                                    <p:anim calcmode="lin" valueType="num">
                                      <p:cBhvr>
                                        <p:cTn id="116" dur="500"/>
                                        <p:tgtEl>
                                          <p:spTgt spid="84"/>
                                        </p:tgtEl>
                                        <p:attrNameLst>
                                          <p:attrName>ppt_w</p:attrName>
                                        </p:attrNameLst>
                                      </p:cBhvr>
                                      <p:tavLst>
                                        <p:tav tm="0">
                                          <p:val>
                                            <p:strVal val="ppt_w"/>
                                          </p:val>
                                        </p:tav>
                                        <p:tav tm="100000">
                                          <p:val>
                                            <p:fltVal val="0"/>
                                          </p:val>
                                        </p:tav>
                                      </p:tavLst>
                                    </p:anim>
                                    <p:anim calcmode="lin" valueType="num">
                                      <p:cBhvr>
                                        <p:cTn id="117" dur="500"/>
                                        <p:tgtEl>
                                          <p:spTgt spid="84"/>
                                        </p:tgtEl>
                                        <p:attrNameLst>
                                          <p:attrName>ppt_h</p:attrName>
                                        </p:attrNameLst>
                                      </p:cBhvr>
                                      <p:tavLst>
                                        <p:tav tm="0">
                                          <p:val>
                                            <p:strVal val="ppt_h"/>
                                          </p:val>
                                        </p:tav>
                                        <p:tav tm="100000">
                                          <p:val>
                                            <p:fltVal val="0"/>
                                          </p:val>
                                        </p:tav>
                                      </p:tavLst>
                                    </p:anim>
                                    <p:animEffect transition="out" filter="fade">
                                      <p:cBhvr>
                                        <p:cTn id="118" dur="500"/>
                                        <p:tgtEl>
                                          <p:spTgt spid="84"/>
                                        </p:tgtEl>
                                      </p:cBhvr>
                                    </p:animEffect>
                                    <p:set>
                                      <p:cBhvr>
                                        <p:cTn id="119" dur="1" fill="hold">
                                          <p:stCondLst>
                                            <p:cond delay="499"/>
                                          </p:stCondLst>
                                        </p:cTn>
                                        <p:tgtEl>
                                          <p:spTgt spid="84"/>
                                        </p:tgtEl>
                                        <p:attrNameLst>
                                          <p:attrName>style.visibility</p:attrName>
                                        </p:attrNameLst>
                                      </p:cBhvr>
                                      <p:to>
                                        <p:strVal val="hidden"/>
                                      </p:to>
                                    </p:set>
                                  </p:childTnLst>
                                </p:cTn>
                              </p:par>
                              <p:par>
                                <p:cTn id="120" presetID="53" presetClass="exit" presetSubtype="32" fill="hold" grpId="0" nodeType="withEffect">
                                  <p:stCondLst>
                                    <p:cond delay="0"/>
                                  </p:stCondLst>
                                  <p:childTnLst>
                                    <p:anim calcmode="lin" valueType="num">
                                      <p:cBhvr>
                                        <p:cTn id="121" dur="500"/>
                                        <p:tgtEl>
                                          <p:spTgt spid="85"/>
                                        </p:tgtEl>
                                        <p:attrNameLst>
                                          <p:attrName>ppt_w</p:attrName>
                                        </p:attrNameLst>
                                      </p:cBhvr>
                                      <p:tavLst>
                                        <p:tav tm="0">
                                          <p:val>
                                            <p:strVal val="ppt_w"/>
                                          </p:val>
                                        </p:tav>
                                        <p:tav tm="100000">
                                          <p:val>
                                            <p:fltVal val="0"/>
                                          </p:val>
                                        </p:tav>
                                      </p:tavLst>
                                    </p:anim>
                                    <p:anim calcmode="lin" valueType="num">
                                      <p:cBhvr>
                                        <p:cTn id="122" dur="500"/>
                                        <p:tgtEl>
                                          <p:spTgt spid="85"/>
                                        </p:tgtEl>
                                        <p:attrNameLst>
                                          <p:attrName>ppt_h</p:attrName>
                                        </p:attrNameLst>
                                      </p:cBhvr>
                                      <p:tavLst>
                                        <p:tav tm="0">
                                          <p:val>
                                            <p:strVal val="ppt_h"/>
                                          </p:val>
                                        </p:tav>
                                        <p:tav tm="100000">
                                          <p:val>
                                            <p:fltVal val="0"/>
                                          </p:val>
                                        </p:tav>
                                      </p:tavLst>
                                    </p:anim>
                                    <p:animEffect transition="out" filter="fade">
                                      <p:cBhvr>
                                        <p:cTn id="123" dur="500"/>
                                        <p:tgtEl>
                                          <p:spTgt spid="85"/>
                                        </p:tgtEl>
                                      </p:cBhvr>
                                    </p:animEffect>
                                    <p:set>
                                      <p:cBhvr>
                                        <p:cTn id="124" dur="1" fill="hold">
                                          <p:stCondLst>
                                            <p:cond delay="499"/>
                                          </p:stCondLst>
                                        </p:cTn>
                                        <p:tgtEl>
                                          <p:spTgt spid="85"/>
                                        </p:tgtEl>
                                        <p:attrNameLst>
                                          <p:attrName>style.visibility</p:attrName>
                                        </p:attrNameLst>
                                      </p:cBhvr>
                                      <p:to>
                                        <p:strVal val="hidden"/>
                                      </p:to>
                                    </p:set>
                                  </p:childTnLst>
                                </p:cTn>
                              </p:par>
                              <p:par>
                                <p:cTn id="125" presetID="31" presetClass="exit" presetSubtype="0" fill="hold" grpId="0" nodeType="withEffect">
                                  <p:stCondLst>
                                    <p:cond delay="0"/>
                                  </p:stCondLst>
                                  <p:childTnLst>
                                    <p:anim calcmode="lin" valueType="num">
                                      <p:cBhvr>
                                        <p:cTn id="126" dur="1000"/>
                                        <p:tgtEl>
                                          <p:spTgt spid="86"/>
                                        </p:tgtEl>
                                        <p:attrNameLst>
                                          <p:attrName>ppt_w</p:attrName>
                                        </p:attrNameLst>
                                      </p:cBhvr>
                                      <p:tavLst>
                                        <p:tav tm="0">
                                          <p:val>
                                            <p:strVal val="ppt_w"/>
                                          </p:val>
                                        </p:tav>
                                        <p:tav tm="100000">
                                          <p:val>
                                            <p:fltVal val="0"/>
                                          </p:val>
                                        </p:tav>
                                      </p:tavLst>
                                    </p:anim>
                                    <p:anim calcmode="lin" valueType="num">
                                      <p:cBhvr>
                                        <p:cTn id="127" dur="1000"/>
                                        <p:tgtEl>
                                          <p:spTgt spid="86"/>
                                        </p:tgtEl>
                                        <p:attrNameLst>
                                          <p:attrName>ppt_h</p:attrName>
                                        </p:attrNameLst>
                                      </p:cBhvr>
                                      <p:tavLst>
                                        <p:tav tm="0">
                                          <p:val>
                                            <p:strVal val="ppt_h"/>
                                          </p:val>
                                        </p:tav>
                                        <p:tav tm="100000">
                                          <p:val>
                                            <p:fltVal val="0"/>
                                          </p:val>
                                        </p:tav>
                                      </p:tavLst>
                                    </p:anim>
                                    <p:anim calcmode="lin" valueType="num">
                                      <p:cBhvr>
                                        <p:cTn id="128" dur="1000"/>
                                        <p:tgtEl>
                                          <p:spTgt spid="86"/>
                                        </p:tgtEl>
                                        <p:attrNameLst>
                                          <p:attrName>style.rotation</p:attrName>
                                        </p:attrNameLst>
                                      </p:cBhvr>
                                      <p:tavLst>
                                        <p:tav tm="0">
                                          <p:val>
                                            <p:fltVal val="0"/>
                                          </p:val>
                                        </p:tav>
                                        <p:tav tm="100000">
                                          <p:val>
                                            <p:fltVal val="90"/>
                                          </p:val>
                                        </p:tav>
                                      </p:tavLst>
                                    </p:anim>
                                    <p:animEffect transition="out" filter="fade">
                                      <p:cBhvr>
                                        <p:cTn id="129" dur="1000"/>
                                        <p:tgtEl>
                                          <p:spTgt spid="86"/>
                                        </p:tgtEl>
                                      </p:cBhvr>
                                    </p:animEffect>
                                    <p:set>
                                      <p:cBhvr>
                                        <p:cTn id="130" dur="1" fill="hold">
                                          <p:stCondLst>
                                            <p:cond delay="999"/>
                                          </p:stCondLst>
                                        </p:cTn>
                                        <p:tgtEl>
                                          <p:spTgt spid="86"/>
                                        </p:tgtEl>
                                        <p:attrNameLst>
                                          <p:attrName>style.visibility</p:attrName>
                                        </p:attrNameLst>
                                      </p:cBhvr>
                                      <p:to>
                                        <p:strVal val="hidden"/>
                                      </p:to>
                                    </p:set>
                                  </p:childTnLst>
                                </p:cTn>
                              </p:par>
                              <p:par>
                                <p:cTn id="131" presetID="31" presetClass="exit" presetSubtype="0" fill="hold" grpId="0" nodeType="withEffect">
                                  <p:stCondLst>
                                    <p:cond delay="0"/>
                                  </p:stCondLst>
                                  <p:childTnLst>
                                    <p:anim calcmode="lin" valueType="num">
                                      <p:cBhvr>
                                        <p:cTn id="132" dur="1000"/>
                                        <p:tgtEl>
                                          <p:spTgt spid="87"/>
                                        </p:tgtEl>
                                        <p:attrNameLst>
                                          <p:attrName>ppt_w</p:attrName>
                                        </p:attrNameLst>
                                      </p:cBhvr>
                                      <p:tavLst>
                                        <p:tav tm="0">
                                          <p:val>
                                            <p:strVal val="ppt_w"/>
                                          </p:val>
                                        </p:tav>
                                        <p:tav tm="100000">
                                          <p:val>
                                            <p:fltVal val="0"/>
                                          </p:val>
                                        </p:tav>
                                      </p:tavLst>
                                    </p:anim>
                                    <p:anim calcmode="lin" valueType="num">
                                      <p:cBhvr>
                                        <p:cTn id="133" dur="1000"/>
                                        <p:tgtEl>
                                          <p:spTgt spid="87"/>
                                        </p:tgtEl>
                                        <p:attrNameLst>
                                          <p:attrName>ppt_h</p:attrName>
                                        </p:attrNameLst>
                                      </p:cBhvr>
                                      <p:tavLst>
                                        <p:tav tm="0">
                                          <p:val>
                                            <p:strVal val="ppt_h"/>
                                          </p:val>
                                        </p:tav>
                                        <p:tav tm="100000">
                                          <p:val>
                                            <p:fltVal val="0"/>
                                          </p:val>
                                        </p:tav>
                                      </p:tavLst>
                                    </p:anim>
                                    <p:anim calcmode="lin" valueType="num">
                                      <p:cBhvr>
                                        <p:cTn id="134" dur="1000"/>
                                        <p:tgtEl>
                                          <p:spTgt spid="87"/>
                                        </p:tgtEl>
                                        <p:attrNameLst>
                                          <p:attrName>style.rotation</p:attrName>
                                        </p:attrNameLst>
                                      </p:cBhvr>
                                      <p:tavLst>
                                        <p:tav tm="0">
                                          <p:val>
                                            <p:fltVal val="0"/>
                                          </p:val>
                                        </p:tav>
                                        <p:tav tm="100000">
                                          <p:val>
                                            <p:fltVal val="90"/>
                                          </p:val>
                                        </p:tav>
                                      </p:tavLst>
                                    </p:anim>
                                    <p:animEffect transition="out" filter="fade">
                                      <p:cBhvr>
                                        <p:cTn id="135" dur="1000"/>
                                        <p:tgtEl>
                                          <p:spTgt spid="87"/>
                                        </p:tgtEl>
                                      </p:cBhvr>
                                    </p:animEffect>
                                    <p:set>
                                      <p:cBhvr>
                                        <p:cTn id="136" dur="1" fill="hold">
                                          <p:stCondLst>
                                            <p:cond delay="999"/>
                                          </p:stCondLst>
                                        </p:cTn>
                                        <p:tgtEl>
                                          <p:spTgt spid="87"/>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36"/>
                                        </p:tgtEl>
                                        <p:attrNameLst>
                                          <p:attrName>style.visibility</p:attrName>
                                        </p:attrNameLst>
                                      </p:cBhvr>
                                      <p:to>
                                        <p:strVal val="visible"/>
                                      </p:to>
                                    </p:set>
                                    <p:animEffect transition="in" filter="blinds(horizontal)">
                                      <p:cBhvr>
                                        <p:cTn id="141" dur="500"/>
                                        <p:tgtEl>
                                          <p:spTgt spid="36"/>
                                        </p:tgtEl>
                                      </p:cBhvr>
                                    </p:animEffect>
                                  </p:childTnLst>
                                </p:cTn>
                              </p:par>
                            </p:childTnLst>
                          </p:cTn>
                        </p:par>
                        <p:par>
                          <p:cTn id="142" fill="hold">
                            <p:stCondLst>
                              <p:cond delay="500"/>
                            </p:stCondLst>
                            <p:childTnLst>
                              <p:par>
                                <p:cTn id="143" presetID="3" presetClass="entr" presetSubtype="10" fill="hold" grpId="0" nodeType="afterEffect">
                                  <p:stCondLst>
                                    <p:cond delay="0"/>
                                  </p:stCondLst>
                                  <p:childTnLst>
                                    <p:set>
                                      <p:cBhvr>
                                        <p:cTn id="144" dur="1" fill="hold">
                                          <p:stCondLst>
                                            <p:cond delay="0"/>
                                          </p:stCondLst>
                                        </p:cTn>
                                        <p:tgtEl>
                                          <p:spTgt spid="39"/>
                                        </p:tgtEl>
                                        <p:attrNameLst>
                                          <p:attrName>style.visibility</p:attrName>
                                        </p:attrNameLst>
                                      </p:cBhvr>
                                      <p:to>
                                        <p:strVal val="visible"/>
                                      </p:to>
                                    </p:set>
                                    <p:animEffect transition="in" filter="blinds(horizontal)">
                                      <p:cBhvr>
                                        <p:cTn id="145" dur="500"/>
                                        <p:tgtEl>
                                          <p:spTgt spid="39"/>
                                        </p:tgtEl>
                                      </p:cBhvr>
                                    </p:animEffect>
                                  </p:childTnLst>
                                </p:cTn>
                              </p:par>
                            </p:childTnLst>
                          </p:cTn>
                        </p:par>
                        <p:par>
                          <p:cTn id="146" fill="hold">
                            <p:stCondLst>
                              <p:cond delay="1000"/>
                            </p:stCondLst>
                            <p:childTnLst>
                              <p:par>
                                <p:cTn id="147" presetID="3" presetClass="entr" presetSubtype="10" fill="hold" grpId="0" nodeType="afterEffect">
                                  <p:stCondLst>
                                    <p:cond delay="0"/>
                                  </p:stCondLst>
                                  <p:childTnLst>
                                    <p:set>
                                      <p:cBhvr>
                                        <p:cTn id="148" dur="1" fill="hold">
                                          <p:stCondLst>
                                            <p:cond delay="0"/>
                                          </p:stCondLst>
                                        </p:cTn>
                                        <p:tgtEl>
                                          <p:spTgt spid="37"/>
                                        </p:tgtEl>
                                        <p:attrNameLst>
                                          <p:attrName>style.visibility</p:attrName>
                                        </p:attrNameLst>
                                      </p:cBhvr>
                                      <p:to>
                                        <p:strVal val="visible"/>
                                      </p:to>
                                    </p:set>
                                    <p:animEffect transition="in" filter="blinds(horizontal)">
                                      <p:cBhvr>
                                        <p:cTn id="149" dur="500"/>
                                        <p:tgtEl>
                                          <p:spTgt spid="37"/>
                                        </p:tgtEl>
                                      </p:cBhvr>
                                    </p:animEffect>
                                  </p:childTnLst>
                                </p:cTn>
                              </p:par>
                            </p:childTnLst>
                          </p:cTn>
                        </p:par>
                        <p:par>
                          <p:cTn id="150" fill="hold">
                            <p:stCondLst>
                              <p:cond delay="1500"/>
                            </p:stCondLst>
                            <p:childTnLst>
                              <p:par>
                                <p:cTn id="151" presetID="3" presetClass="entr" presetSubtype="10" fill="hold" grpId="0"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blinds(horizontal)">
                                      <p:cBhvr>
                                        <p:cTn id="153" dur="500"/>
                                        <p:tgtEl>
                                          <p:spTgt spid="40"/>
                                        </p:tgtEl>
                                      </p:cBhvr>
                                    </p:animEffect>
                                  </p:childTnLst>
                                </p:cTn>
                              </p:par>
                            </p:childTnLst>
                          </p:cTn>
                        </p:par>
                        <p:par>
                          <p:cTn id="154" fill="hold">
                            <p:stCondLst>
                              <p:cond delay="2000"/>
                            </p:stCondLst>
                            <p:childTnLst>
                              <p:par>
                                <p:cTn id="155" presetID="3" presetClass="entr" presetSubtype="10" fill="hold" grpId="0" nodeType="afterEffect">
                                  <p:stCondLst>
                                    <p:cond delay="0"/>
                                  </p:stCondLst>
                                  <p:childTnLst>
                                    <p:set>
                                      <p:cBhvr>
                                        <p:cTn id="156" dur="1" fill="hold">
                                          <p:stCondLst>
                                            <p:cond delay="0"/>
                                          </p:stCondLst>
                                        </p:cTn>
                                        <p:tgtEl>
                                          <p:spTgt spid="38"/>
                                        </p:tgtEl>
                                        <p:attrNameLst>
                                          <p:attrName>style.visibility</p:attrName>
                                        </p:attrNameLst>
                                      </p:cBhvr>
                                      <p:to>
                                        <p:strVal val="visible"/>
                                      </p:to>
                                    </p:set>
                                    <p:animEffect transition="in" filter="blinds(horizontal)">
                                      <p:cBhvr>
                                        <p:cTn id="157" dur="500"/>
                                        <p:tgtEl>
                                          <p:spTgt spid="38"/>
                                        </p:tgtEl>
                                      </p:cBhvr>
                                    </p:animEffect>
                                  </p:childTnLst>
                                </p:cTn>
                              </p:par>
                            </p:childTnLst>
                          </p:cTn>
                        </p:par>
                        <p:par>
                          <p:cTn id="158" fill="hold">
                            <p:stCondLst>
                              <p:cond delay="2500"/>
                            </p:stCondLst>
                            <p:childTnLst>
                              <p:par>
                                <p:cTn id="159" presetID="3" presetClass="entr" presetSubtype="10" fill="hold" grpId="0" nodeType="afterEffect">
                                  <p:stCondLst>
                                    <p:cond delay="0"/>
                                  </p:stCondLst>
                                  <p:childTnLst>
                                    <p:set>
                                      <p:cBhvr>
                                        <p:cTn id="160" dur="1" fill="hold">
                                          <p:stCondLst>
                                            <p:cond delay="0"/>
                                          </p:stCondLst>
                                        </p:cTn>
                                        <p:tgtEl>
                                          <p:spTgt spid="41"/>
                                        </p:tgtEl>
                                        <p:attrNameLst>
                                          <p:attrName>style.visibility</p:attrName>
                                        </p:attrNameLst>
                                      </p:cBhvr>
                                      <p:to>
                                        <p:strVal val="visible"/>
                                      </p:to>
                                    </p:set>
                                    <p:animEffect transition="in" filter="blinds(horizontal)">
                                      <p:cBhvr>
                                        <p:cTn id="16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6" grpId="0" animBg="1"/>
      <p:bldP spid="67" grpId="0" animBg="1"/>
      <p:bldP spid="68" grpId="0" animBg="1"/>
      <p:bldP spid="69" grpId="0" animBg="1"/>
      <p:bldP spid="70" grpId="0" animBg="1"/>
      <p:bldP spid="71"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57" grpId="0" animBg="1"/>
      <p:bldP spid="58" grpId="0" animBg="1"/>
      <p:bldP spid="36" grpId="0" animBg="1"/>
      <p:bldP spid="37" grpId="0" animBg="1"/>
      <p:bldP spid="38" grpId="0" animBg="1"/>
      <p:bldP spid="39" grpId="0" animBg="1"/>
      <p:bldP spid="40"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189120" y="721541"/>
            <a:ext cx="8508024" cy="4392488"/>
          </a:xfrm>
          <a:prstGeom prst="rect">
            <a:avLst/>
          </a:prstGeom>
        </p:spPr>
      </p:pic>
      <p:pic>
        <p:nvPicPr>
          <p:cNvPr id="5" name="Picture 5" descr="MABUX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
        <p:nvSpPr>
          <p:cNvPr id="3" name="Title 2">
            <a:extLst>
              <a:ext uri="{FF2B5EF4-FFF2-40B4-BE49-F238E27FC236}">
                <a16:creationId xmlns:a16="http://schemas.microsoft.com/office/drawing/2014/main" id="{DAC09DE1-ECF5-D24E-BA2C-5C3079A6836B}"/>
              </a:ext>
            </a:extLst>
          </p:cNvPr>
          <p:cNvSpPr>
            <a:spLocks noGrp="1"/>
          </p:cNvSpPr>
          <p:nvPr>
            <p:ph type="title"/>
          </p:nvPr>
        </p:nvSpPr>
        <p:spPr>
          <a:xfrm>
            <a:off x="467544" y="2605"/>
            <a:ext cx="8229600" cy="857250"/>
          </a:xfrm>
        </p:spPr>
        <p:txBody>
          <a:bodyPr>
            <a:normAutofit fontScale="90000"/>
          </a:bodyPr>
          <a:lstStyle/>
          <a:p>
            <a:r>
              <a:rPr lang="en-US" sz="3200" dirty="0"/>
              <a:t>Spot Bunker Market: North Europe</a:t>
            </a:r>
            <a:br>
              <a:rPr lang="en-US" sz="3200" dirty="0"/>
            </a:br>
            <a:endParaRPr lang="en-US" sz="3200" dirty="0">
              <a:solidFill>
                <a:srgbClr val="FF0000"/>
              </a:solidFill>
            </a:endParaRPr>
          </a:p>
        </p:txBody>
      </p:sp>
    </p:spTree>
    <p:extLst>
      <p:ext uri="{BB962C8B-B14F-4D97-AF65-F5344CB8AC3E}">
        <p14:creationId xmlns:p14="http://schemas.microsoft.com/office/powerpoint/2010/main" val="1564869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440160" cy="539183"/>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
        <p:nvSpPr>
          <p:cNvPr id="3" name="Title 2">
            <a:extLst>
              <a:ext uri="{FF2B5EF4-FFF2-40B4-BE49-F238E27FC236}">
                <a16:creationId xmlns:a16="http://schemas.microsoft.com/office/drawing/2014/main" id="{DAC09DE1-ECF5-D24E-BA2C-5C3079A6836B}"/>
              </a:ext>
            </a:extLst>
          </p:cNvPr>
          <p:cNvSpPr>
            <a:spLocks noGrp="1"/>
          </p:cNvSpPr>
          <p:nvPr>
            <p:ph type="title"/>
          </p:nvPr>
        </p:nvSpPr>
        <p:spPr>
          <a:xfrm>
            <a:off x="539552" y="101480"/>
            <a:ext cx="8229600" cy="857250"/>
          </a:xfrm>
        </p:spPr>
        <p:txBody>
          <a:bodyPr>
            <a:normAutofit fontScale="90000"/>
          </a:bodyPr>
          <a:lstStyle/>
          <a:p>
            <a:r>
              <a:rPr lang="en-US" dirty="0"/>
              <a:t>Physical/Parallel (OFC)</a:t>
            </a:r>
            <a:r>
              <a:rPr lang="ru-RU" dirty="0"/>
              <a:t> </a:t>
            </a:r>
            <a:r>
              <a:rPr lang="en-US" dirty="0"/>
              <a:t>Prices</a:t>
            </a:r>
            <a:br>
              <a:rPr lang="en-US" dirty="0"/>
            </a:br>
            <a:endParaRPr lang="en-US" dirty="0">
              <a:solidFill>
                <a:srgbClr val="FF0000"/>
              </a:solidFill>
            </a:endParaRPr>
          </a:p>
        </p:txBody>
      </p:sp>
      <p:pic>
        <p:nvPicPr>
          <p:cNvPr id="7" name="Рисунок 6"/>
          <p:cNvPicPr>
            <a:picLocks noChangeAspect="1"/>
          </p:cNvPicPr>
          <p:nvPr/>
        </p:nvPicPr>
        <p:blipFill>
          <a:blip r:embed="rId4"/>
          <a:stretch>
            <a:fillRect/>
          </a:stretch>
        </p:blipFill>
        <p:spPr>
          <a:xfrm>
            <a:off x="0" y="958730"/>
            <a:ext cx="9144000" cy="3850856"/>
          </a:xfrm>
          <a:prstGeom prst="rect">
            <a:avLst/>
          </a:prstGeom>
        </p:spPr>
      </p:pic>
    </p:spTree>
    <p:extLst>
      <p:ext uri="{BB962C8B-B14F-4D97-AF65-F5344CB8AC3E}">
        <p14:creationId xmlns:p14="http://schemas.microsoft.com/office/powerpoint/2010/main" val="1859533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
        <p:nvSpPr>
          <p:cNvPr id="3" name="Title 2">
            <a:extLst>
              <a:ext uri="{FF2B5EF4-FFF2-40B4-BE49-F238E27FC236}">
                <a16:creationId xmlns:a16="http://schemas.microsoft.com/office/drawing/2014/main" id="{DAC09DE1-ECF5-D24E-BA2C-5C3079A6836B}"/>
              </a:ext>
            </a:extLst>
          </p:cNvPr>
          <p:cNvSpPr>
            <a:spLocks noGrp="1"/>
          </p:cNvSpPr>
          <p:nvPr>
            <p:ph type="title"/>
          </p:nvPr>
        </p:nvSpPr>
        <p:spPr>
          <a:xfrm>
            <a:off x="467544" y="186428"/>
            <a:ext cx="8229600" cy="857250"/>
          </a:xfrm>
        </p:spPr>
        <p:txBody>
          <a:bodyPr>
            <a:normAutofit/>
          </a:bodyPr>
          <a:lstStyle/>
          <a:p>
            <a:r>
              <a:rPr lang="en-US" dirty="0"/>
              <a:t>St. Petersburg Physical/OFC curves</a:t>
            </a:r>
          </a:p>
        </p:txBody>
      </p:sp>
      <p:sp>
        <p:nvSpPr>
          <p:cNvPr id="8" name="Title 2">
            <a:extLst>
              <a:ext uri="{FF2B5EF4-FFF2-40B4-BE49-F238E27FC236}">
                <a16:creationId xmlns:a16="http://schemas.microsoft.com/office/drawing/2014/main" id="{CA658384-B5EB-F34B-914C-881F98717D23}"/>
              </a:ext>
            </a:extLst>
          </p:cNvPr>
          <p:cNvSpPr txBox="1">
            <a:spLocks/>
          </p:cNvSpPr>
          <p:nvPr/>
        </p:nvSpPr>
        <p:spPr>
          <a:xfrm>
            <a:off x="2422104" y="908686"/>
            <a:ext cx="2160240" cy="525221"/>
          </a:xfrm>
          <a:prstGeom prst="rect">
            <a:avLst/>
          </a:prstGeom>
          <a:solidFill>
            <a:schemeClr val="bg1"/>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dirty="0"/>
            </a:br>
            <a:r>
              <a:rPr lang="en-US" sz="16000" dirty="0"/>
              <a:t>1,5 year,</a:t>
            </a:r>
          </a:p>
        </p:txBody>
      </p:sp>
      <p:cxnSp>
        <p:nvCxnSpPr>
          <p:cNvPr id="7" name="Прямая соединительная линия 6"/>
          <p:cNvCxnSpPr/>
          <p:nvPr/>
        </p:nvCxnSpPr>
        <p:spPr>
          <a:xfrm flipV="1">
            <a:off x="6588224" y="2427734"/>
            <a:ext cx="0" cy="2304256"/>
          </a:xfrm>
          <a:prstGeom prst="line">
            <a:avLst/>
          </a:prstGeom>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a:blip r:embed="rId3"/>
          <a:stretch>
            <a:fillRect/>
          </a:stretch>
        </p:blipFill>
        <p:spPr>
          <a:xfrm>
            <a:off x="14401" y="1524984"/>
            <a:ext cx="9144000" cy="3515828"/>
          </a:xfrm>
          <a:prstGeom prst="rect">
            <a:avLst/>
          </a:prstGeom>
        </p:spPr>
      </p:pic>
      <p:sp>
        <p:nvSpPr>
          <p:cNvPr id="11" name="TextBox 10"/>
          <p:cNvSpPr txBox="1"/>
          <p:nvPr/>
        </p:nvSpPr>
        <p:spPr>
          <a:xfrm>
            <a:off x="4375854" y="854046"/>
            <a:ext cx="2204771" cy="984885"/>
          </a:xfrm>
          <a:prstGeom prst="rect">
            <a:avLst/>
          </a:prstGeom>
          <a:noFill/>
        </p:spPr>
        <p:txBody>
          <a:bodyPr wrap="none" rtlCol="0">
            <a:spAutoFit/>
          </a:bodyPr>
          <a:lstStyle/>
          <a:p>
            <a:r>
              <a:rPr lang="en-GB" sz="4000" dirty="0"/>
              <a:t>380 HSFO</a:t>
            </a:r>
          </a:p>
          <a:p>
            <a:endParaRPr lang="ru-RU" dirty="0"/>
          </a:p>
        </p:txBody>
      </p:sp>
      <p:cxnSp>
        <p:nvCxnSpPr>
          <p:cNvPr id="13" name="Прямая соединительная линия 12"/>
          <p:cNvCxnSpPr/>
          <p:nvPr/>
        </p:nvCxnSpPr>
        <p:spPr>
          <a:xfrm flipV="1">
            <a:off x="6012160" y="1935696"/>
            <a:ext cx="0" cy="2694403"/>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7544" y="1676424"/>
            <a:ext cx="2137765" cy="307777"/>
          </a:xfrm>
          <a:prstGeom prst="rect">
            <a:avLst/>
          </a:prstGeom>
          <a:noFill/>
        </p:spPr>
        <p:txBody>
          <a:bodyPr wrap="none" rtlCol="0">
            <a:spAutoFit/>
          </a:bodyPr>
          <a:lstStyle/>
          <a:p>
            <a:r>
              <a:rPr lang="en-US" sz="1400" dirty="0"/>
              <a:t>Starting date : 2018-01-02.</a:t>
            </a:r>
            <a:endParaRPr lang="ru-RU" sz="1400" dirty="0"/>
          </a:p>
        </p:txBody>
      </p:sp>
    </p:spTree>
    <p:extLst>
      <p:ext uri="{BB962C8B-B14F-4D97-AF65-F5344CB8AC3E}">
        <p14:creationId xmlns:p14="http://schemas.microsoft.com/office/powerpoint/2010/main" val="73806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1"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4" grpId="0"/>
      <p:bldP spid="1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
        <p:nvSpPr>
          <p:cNvPr id="3" name="Title 2">
            <a:extLst>
              <a:ext uri="{FF2B5EF4-FFF2-40B4-BE49-F238E27FC236}">
                <a16:creationId xmlns:a16="http://schemas.microsoft.com/office/drawing/2014/main" id="{DAC09DE1-ECF5-D24E-BA2C-5C3079A6836B}"/>
              </a:ext>
            </a:extLst>
          </p:cNvPr>
          <p:cNvSpPr>
            <a:spLocks noGrp="1"/>
          </p:cNvSpPr>
          <p:nvPr>
            <p:ph type="title"/>
          </p:nvPr>
        </p:nvSpPr>
        <p:spPr>
          <a:xfrm>
            <a:off x="453206" y="562372"/>
            <a:ext cx="8229600" cy="857250"/>
          </a:xfrm>
        </p:spPr>
        <p:txBody>
          <a:bodyPr>
            <a:normAutofit fontScale="90000"/>
          </a:bodyPr>
          <a:lstStyle/>
          <a:p>
            <a:r>
              <a:rPr lang="en-US" dirty="0"/>
              <a:t>St. Petersburg Physical/OFC curves</a:t>
            </a:r>
            <a:br>
              <a:rPr lang="en-US" dirty="0"/>
            </a:br>
            <a:r>
              <a:rPr lang="en-US" dirty="0"/>
              <a:t>6 months +, 380 HSFO </a:t>
            </a:r>
          </a:p>
        </p:txBody>
      </p:sp>
      <p:sp>
        <p:nvSpPr>
          <p:cNvPr id="9" name="Rectangle 8">
            <a:extLst>
              <a:ext uri="{FF2B5EF4-FFF2-40B4-BE49-F238E27FC236}">
                <a16:creationId xmlns:a16="http://schemas.microsoft.com/office/drawing/2014/main" id="{CC25EDE4-A36F-444A-B226-E33346AAD390}"/>
              </a:ext>
            </a:extLst>
          </p:cNvPr>
          <p:cNvSpPr/>
          <p:nvPr/>
        </p:nvSpPr>
        <p:spPr>
          <a:xfrm>
            <a:off x="107504" y="1707440"/>
            <a:ext cx="3085396" cy="307777"/>
          </a:xfrm>
          <a:prstGeom prst="rect">
            <a:avLst/>
          </a:prstGeom>
        </p:spPr>
        <p:txBody>
          <a:bodyPr wrap="none">
            <a:spAutoFit/>
          </a:bodyPr>
          <a:lstStyle/>
          <a:p>
            <a:r>
              <a:rPr lang="en-US" sz="1400" dirty="0"/>
              <a:t>Starting date of the last set: 2019-01-02</a:t>
            </a:r>
          </a:p>
        </p:txBody>
      </p:sp>
      <p:pic>
        <p:nvPicPr>
          <p:cNvPr id="2" name="Рисунок 1"/>
          <p:cNvPicPr>
            <a:picLocks noChangeAspect="1"/>
          </p:cNvPicPr>
          <p:nvPr/>
        </p:nvPicPr>
        <p:blipFill>
          <a:blip r:embed="rId3"/>
          <a:stretch>
            <a:fillRect/>
          </a:stretch>
        </p:blipFill>
        <p:spPr>
          <a:xfrm>
            <a:off x="-3994" y="1997722"/>
            <a:ext cx="9147994" cy="3241265"/>
          </a:xfrm>
          <a:prstGeom prst="rect">
            <a:avLst/>
          </a:prstGeom>
        </p:spPr>
      </p:pic>
      <p:pic>
        <p:nvPicPr>
          <p:cNvPr id="7" name="Рисунок 6"/>
          <p:cNvPicPr>
            <a:picLocks noChangeAspect="1"/>
          </p:cNvPicPr>
          <p:nvPr/>
        </p:nvPicPr>
        <p:blipFill>
          <a:blip r:embed="rId4"/>
          <a:stretch>
            <a:fillRect/>
          </a:stretch>
        </p:blipFill>
        <p:spPr>
          <a:xfrm>
            <a:off x="2215331" y="1162496"/>
            <a:ext cx="4705350" cy="3971925"/>
          </a:xfrm>
          <a:prstGeom prst="rect">
            <a:avLst/>
          </a:prstGeom>
        </p:spPr>
      </p:pic>
    </p:spTree>
    <p:extLst>
      <p:ext uri="{BB962C8B-B14F-4D97-AF65-F5344CB8AC3E}">
        <p14:creationId xmlns:p14="http://schemas.microsoft.com/office/powerpoint/2010/main" val="5325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9936" y="980728"/>
            <a:ext cx="7344816" cy="3103190"/>
          </a:xfr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p:spPr>
        <p:txBody>
          <a:bodyPr>
            <a:normAutofit/>
          </a:bodyPr>
          <a:lstStyle/>
          <a:p>
            <a:r>
              <a:rPr lang="sv-SE" b="1" dirty="0">
                <a:solidFill>
                  <a:schemeClr val="bg1"/>
                </a:solidFill>
                <a:latin typeface="Calibri Light" panose="020F0302020204030204" pitchFamily="34" charset="0"/>
              </a:rPr>
              <a:t>Bunker Price Benchmarking:</a:t>
            </a:r>
            <a:br>
              <a:rPr lang="sv-SE" b="1" dirty="0">
                <a:solidFill>
                  <a:schemeClr val="bg1"/>
                </a:solidFill>
                <a:latin typeface="Calibri Light" panose="020F0302020204030204" pitchFamily="34" charset="0"/>
              </a:rPr>
            </a:br>
            <a:r>
              <a:rPr lang="sv-SE" b="1" dirty="0">
                <a:solidFill>
                  <a:schemeClr val="bg1"/>
                </a:solidFill>
                <a:latin typeface="Calibri Light" panose="020F0302020204030204" pitchFamily="34" charset="0"/>
              </a:rPr>
              <a:t>principles, algorithms –</a:t>
            </a:r>
            <a:br>
              <a:rPr lang="sv-SE" b="1" dirty="0">
                <a:solidFill>
                  <a:schemeClr val="bg1"/>
                </a:solidFill>
                <a:latin typeface="Calibri Light" panose="020F0302020204030204" pitchFamily="34" charset="0"/>
              </a:rPr>
            </a:br>
            <a:r>
              <a:rPr lang="sv-SE" b="1" dirty="0">
                <a:solidFill>
                  <a:schemeClr val="bg1"/>
                </a:solidFill>
                <a:latin typeface="Calibri Light" panose="020F0302020204030204" pitchFamily="34" charset="0"/>
              </a:rPr>
              <a:t>their dependence on the </a:t>
            </a:r>
            <a:br>
              <a:rPr lang="sv-SE" b="1" dirty="0">
                <a:solidFill>
                  <a:schemeClr val="bg1"/>
                </a:solidFill>
                <a:latin typeface="Calibri Light" panose="020F0302020204030204" pitchFamily="34" charset="0"/>
              </a:rPr>
            </a:br>
            <a:r>
              <a:rPr lang="sv-SE" b="1" dirty="0">
                <a:solidFill>
                  <a:schemeClr val="bg1"/>
                </a:solidFill>
                <a:latin typeface="Calibri Light" panose="020F0302020204030204" pitchFamily="34" charset="0"/>
              </a:rPr>
              <a:t>world oil market</a:t>
            </a:r>
          </a:p>
        </p:txBody>
      </p:sp>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Tree>
    <p:extLst>
      <p:ext uri="{BB962C8B-B14F-4D97-AF65-F5344CB8AC3E}">
        <p14:creationId xmlns:p14="http://schemas.microsoft.com/office/powerpoint/2010/main" val="355506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
        <p:nvSpPr>
          <p:cNvPr id="3" name="Title 2">
            <a:extLst>
              <a:ext uri="{FF2B5EF4-FFF2-40B4-BE49-F238E27FC236}">
                <a16:creationId xmlns:a16="http://schemas.microsoft.com/office/drawing/2014/main" id="{DAC09DE1-ECF5-D24E-BA2C-5C3079A6836B}"/>
              </a:ext>
            </a:extLst>
          </p:cNvPr>
          <p:cNvSpPr>
            <a:spLocks noGrp="1"/>
          </p:cNvSpPr>
          <p:nvPr>
            <p:ph type="title"/>
          </p:nvPr>
        </p:nvSpPr>
        <p:spPr>
          <a:xfrm>
            <a:off x="457200" y="562372"/>
            <a:ext cx="8229600" cy="857250"/>
          </a:xfrm>
        </p:spPr>
        <p:txBody>
          <a:bodyPr>
            <a:normAutofit fontScale="90000"/>
          </a:bodyPr>
          <a:lstStyle/>
          <a:p>
            <a:r>
              <a:rPr lang="en-US" dirty="0"/>
              <a:t>St. Petersburg Physical/OFC  curves</a:t>
            </a:r>
            <a:br>
              <a:rPr lang="en-US" dirty="0"/>
            </a:br>
            <a:r>
              <a:rPr lang="en-US" dirty="0"/>
              <a:t>1 year +, MGO</a:t>
            </a:r>
          </a:p>
        </p:txBody>
      </p:sp>
      <p:sp>
        <p:nvSpPr>
          <p:cNvPr id="10" name="Rectangle 9">
            <a:extLst>
              <a:ext uri="{FF2B5EF4-FFF2-40B4-BE49-F238E27FC236}">
                <a16:creationId xmlns:a16="http://schemas.microsoft.com/office/drawing/2014/main" id="{A9C43284-A182-634E-B51B-E762C1320616}"/>
              </a:ext>
            </a:extLst>
          </p:cNvPr>
          <p:cNvSpPr/>
          <p:nvPr/>
        </p:nvSpPr>
        <p:spPr>
          <a:xfrm>
            <a:off x="107504" y="1707440"/>
            <a:ext cx="3085396" cy="307777"/>
          </a:xfrm>
          <a:prstGeom prst="rect">
            <a:avLst/>
          </a:prstGeom>
        </p:spPr>
        <p:txBody>
          <a:bodyPr wrap="none">
            <a:spAutoFit/>
          </a:bodyPr>
          <a:lstStyle/>
          <a:p>
            <a:r>
              <a:rPr lang="en-US" sz="1400" dirty="0"/>
              <a:t>Starting date of the last set: 2018-01-02</a:t>
            </a:r>
          </a:p>
        </p:txBody>
      </p:sp>
      <p:cxnSp>
        <p:nvCxnSpPr>
          <p:cNvPr id="7" name="Прямая соединительная линия 6"/>
          <p:cNvCxnSpPr/>
          <p:nvPr/>
        </p:nvCxnSpPr>
        <p:spPr>
          <a:xfrm flipV="1">
            <a:off x="6516216" y="2499742"/>
            <a:ext cx="0" cy="2304256"/>
          </a:xfrm>
          <a:prstGeom prst="line">
            <a:avLst/>
          </a:prstGeom>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a:blip r:embed="rId3"/>
          <a:stretch>
            <a:fillRect/>
          </a:stretch>
        </p:blipFill>
        <p:spPr>
          <a:xfrm>
            <a:off x="10344" y="1995085"/>
            <a:ext cx="9144000" cy="3073439"/>
          </a:xfrm>
          <a:prstGeom prst="rect">
            <a:avLst/>
          </a:prstGeom>
        </p:spPr>
      </p:pic>
    </p:spTree>
    <p:extLst>
      <p:ext uri="{BB962C8B-B14F-4D97-AF65-F5344CB8AC3E}">
        <p14:creationId xmlns:p14="http://schemas.microsoft.com/office/powerpoint/2010/main" val="3881569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
        <p:nvSpPr>
          <p:cNvPr id="3" name="Title 2">
            <a:extLst>
              <a:ext uri="{FF2B5EF4-FFF2-40B4-BE49-F238E27FC236}">
                <a16:creationId xmlns:a16="http://schemas.microsoft.com/office/drawing/2014/main" id="{DAC09DE1-ECF5-D24E-BA2C-5C3079A6836B}"/>
              </a:ext>
            </a:extLst>
          </p:cNvPr>
          <p:cNvSpPr>
            <a:spLocks noGrp="1"/>
          </p:cNvSpPr>
          <p:nvPr>
            <p:ph type="title"/>
          </p:nvPr>
        </p:nvSpPr>
        <p:spPr>
          <a:xfrm>
            <a:off x="453206" y="562372"/>
            <a:ext cx="8229600" cy="857250"/>
          </a:xfrm>
        </p:spPr>
        <p:txBody>
          <a:bodyPr>
            <a:normAutofit fontScale="90000"/>
          </a:bodyPr>
          <a:lstStyle/>
          <a:p>
            <a:r>
              <a:rPr lang="en-US" sz="3600" dirty="0"/>
              <a:t>Rio de Janeiro physical/OFC price curves</a:t>
            </a:r>
            <a:br>
              <a:rPr lang="en-US" dirty="0"/>
            </a:br>
            <a:r>
              <a:rPr lang="en-US" dirty="0"/>
              <a:t>1 year +, 380 HSFO </a:t>
            </a:r>
          </a:p>
        </p:txBody>
      </p:sp>
      <p:sp>
        <p:nvSpPr>
          <p:cNvPr id="9" name="Rectangle 8">
            <a:extLst>
              <a:ext uri="{FF2B5EF4-FFF2-40B4-BE49-F238E27FC236}">
                <a16:creationId xmlns:a16="http://schemas.microsoft.com/office/drawing/2014/main" id="{24D9332B-4852-2F42-94C2-6E9CF591AC29}"/>
              </a:ext>
            </a:extLst>
          </p:cNvPr>
          <p:cNvSpPr/>
          <p:nvPr/>
        </p:nvSpPr>
        <p:spPr>
          <a:xfrm>
            <a:off x="107504" y="1572737"/>
            <a:ext cx="3085396" cy="307777"/>
          </a:xfrm>
          <a:prstGeom prst="rect">
            <a:avLst/>
          </a:prstGeom>
        </p:spPr>
        <p:txBody>
          <a:bodyPr wrap="none">
            <a:spAutoFit/>
          </a:bodyPr>
          <a:lstStyle/>
          <a:p>
            <a:r>
              <a:rPr lang="en-US" sz="1400" dirty="0"/>
              <a:t>Starting date of the last set: 2018-01-02</a:t>
            </a:r>
          </a:p>
        </p:txBody>
      </p:sp>
      <p:sp>
        <p:nvSpPr>
          <p:cNvPr id="10" name="Title 2">
            <a:extLst>
              <a:ext uri="{FF2B5EF4-FFF2-40B4-BE49-F238E27FC236}">
                <a16:creationId xmlns:a16="http://schemas.microsoft.com/office/drawing/2014/main" id="{A9701297-8121-894E-8998-8439E2E75A90}"/>
              </a:ext>
            </a:extLst>
          </p:cNvPr>
          <p:cNvSpPr txBox="1">
            <a:spLocks/>
          </p:cNvSpPr>
          <p:nvPr/>
        </p:nvSpPr>
        <p:spPr>
          <a:xfrm>
            <a:off x="4427984" y="965076"/>
            <a:ext cx="2160240" cy="531103"/>
          </a:xfrm>
          <a:prstGeom prst="rect">
            <a:avLst/>
          </a:prstGeom>
          <a:solidFill>
            <a:schemeClr val="bg1"/>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dirty="0"/>
            </a:br>
            <a:r>
              <a:rPr lang="en-US" sz="16000" dirty="0"/>
              <a:t>MGO</a:t>
            </a:r>
          </a:p>
        </p:txBody>
      </p:sp>
      <p:pic>
        <p:nvPicPr>
          <p:cNvPr id="11" name="Picture 10">
            <a:extLst>
              <a:ext uri="{FF2B5EF4-FFF2-40B4-BE49-F238E27FC236}">
                <a16:creationId xmlns:a16="http://schemas.microsoft.com/office/drawing/2014/main" id="{5D9E0113-EEE8-1B48-8E9D-DEB32CB20F5C}"/>
              </a:ext>
            </a:extLst>
          </p:cNvPr>
          <p:cNvPicPr>
            <a:picLocks noChangeAspect="1"/>
          </p:cNvPicPr>
          <p:nvPr/>
        </p:nvPicPr>
        <p:blipFill>
          <a:blip r:embed="rId4"/>
          <a:stretch>
            <a:fillRect/>
          </a:stretch>
        </p:blipFill>
        <p:spPr>
          <a:xfrm>
            <a:off x="107504" y="1882442"/>
            <a:ext cx="8928992" cy="3137580"/>
          </a:xfrm>
          <a:prstGeom prst="rect">
            <a:avLst/>
          </a:prstGeom>
        </p:spPr>
      </p:pic>
      <p:pic>
        <p:nvPicPr>
          <p:cNvPr id="7" name="Picture 6">
            <a:extLst>
              <a:ext uri="{FF2B5EF4-FFF2-40B4-BE49-F238E27FC236}">
                <a16:creationId xmlns:a16="http://schemas.microsoft.com/office/drawing/2014/main" id="{DC02B478-18BE-E14F-9938-71C1DDBC2D2B}"/>
              </a:ext>
            </a:extLst>
          </p:cNvPr>
          <p:cNvPicPr>
            <a:picLocks noChangeAspect="1"/>
          </p:cNvPicPr>
          <p:nvPr/>
        </p:nvPicPr>
        <p:blipFill>
          <a:blip r:embed="rId5"/>
          <a:stretch>
            <a:fillRect/>
          </a:stretch>
        </p:blipFill>
        <p:spPr>
          <a:xfrm>
            <a:off x="107504" y="1860719"/>
            <a:ext cx="8928992" cy="3159303"/>
          </a:xfrm>
          <a:prstGeom prst="rect">
            <a:avLst/>
          </a:prstGeom>
        </p:spPr>
      </p:pic>
    </p:spTree>
    <p:extLst>
      <p:ext uri="{BB962C8B-B14F-4D97-AF65-F5344CB8AC3E}">
        <p14:creationId xmlns:p14="http://schemas.microsoft.com/office/powerpoint/2010/main" val="27741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86487"/>
            <a:ext cx="9144000" cy="461665"/>
          </a:xfrm>
          <a:prstGeom prst="rect">
            <a:avLst/>
          </a:prstGeom>
          <a:noFill/>
        </p:spPr>
        <p:txBody>
          <a:bodyPr wrap="square" rtlCol="0">
            <a:spAutoFit/>
          </a:bodyPr>
          <a:lstStyle/>
          <a:p>
            <a:pPr algn="ctr"/>
            <a:r>
              <a:rPr lang="en-US" sz="2400" dirty="0">
                <a:ln w="0"/>
                <a:effectLst>
                  <a:outerShdw blurRad="38100" dist="25400" dir="5400000" algn="ctr" rotWithShape="0">
                    <a:srgbClr val="6E747A">
                      <a:alpha val="43000"/>
                    </a:srgbClr>
                  </a:outerShdw>
                </a:effectLst>
                <a:latin typeface="Kozuka Gothic Pr6N H" panose="020B0800000000000000" pitchFamily="34" charset="-128"/>
                <a:ea typeface="Kozuka Gothic Pr6N H" panose="020B0800000000000000" pitchFamily="34" charset="-128"/>
                <a:cs typeface="Levenim MT" panose="02010502060101010101" pitchFamily="2" charset="-79"/>
              </a:rPr>
              <a:t>Rio de </a:t>
            </a:r>
            <a:r>
              <a:rPr lang="en-US" sz="2400" dirty="0" err="1">
                <a:ln w="0"/>
                <a:effectLst>
                  <a:outerShdw blurRad="38100" dist="25400" dir="5400000" algn="ctr" rotWithShape="0">
                    <a:srgbClr val="6E747A">
                      <a:alpha val="43000"/>
                    </a:srgbClr>
                  </a:outerShdw>
                </a:effectLst>
                <a:latin typeface="Kozuka Gothic Pr6N H" panose="020B0800000000000000" pitchFamily="34" charset="-128"/>
                <a:ea typeface="Kozuka Gothic Pr6N H" panose="020B0800000000000000" pitchFamily="34" charset="-128"/>
                <a:cs typeface="Levenim MT" panose="02010502060101010101" pitchFamily="2" charset="-79"/>
              </a:rPr>
              <a:t>Janerio</a:t>
            </a:r>
            <a:r>
              <a:rPr lang="en-US" sz="2400" dirty="0">
                <a:ln w="0"/>
                <a:effectLst>
                  <a:outerShdw blurRad="38100" dist="25400" dir="5400000" algn="ctr" rotWithShape="0">
                    <a:srgbClr val="6E747A">
                      <a:alpha val="43000"/>
                    </a:srgbClr>
                  </a:outerShdw>
                </a:effectLst>
                <a:latin typeface="Kozuka Gothic Pr6N H" panose="020B0800000000000000" pitchFamily="34" charset="-128"/>
                <a:ea typeface="Kozuka Gothic Pr6N H" panose="020B0800000000000000" pitchFamily="34" charset="-128"/>
                <a:cs typeface="Levenim MT" panose="02010502060101010101" pitchFamily="2" charset="-79"/>
              </a:rPr>
              <a:t> Market Indications vs Oil-Future-Based Prices</a:t>
            </a:r>
            <a:endParaRPr lang="ru-RU" sz="2400" dirty="0">
              <a:ln w="0"/>
              <a:effectLst>
                <a:outerShdw blurRad="38100" dist="25400" dir="5400000" algn="ctr" rotWithShape="0">
                  <a:srgbClr val="6E747A">
                    <a:alpha val="43000"/>
                  </a:srgbClr>
                </a:outerShdw>
              </a:effectLst>
              <a:latin typeface="Kozuka Gothic Pr6N H" panose="020B0800000000000000" pitchFamily="34" charset="-128"/>
              <a:ea typeface="Kozuka Gothic Pr6N H" panose="020B0800000000000000" pitchFamily="34" charset="-128"/>
              <a:cs typeface="Levenim MT" panose="02010502060101010101" pitchFamily="2" charset="-79"/>
            </a:endParaRPr>
          </a:p>
        </p:txBody>
      </p:sp>
      <p:sp>
        <p:nvSpPr>
          <p:cNvPr id="11" name="TextBox 10"/>
          <p:cNvSpPr txBox="1"/>
          <p:nvPr/>
        </p:nvSpPr>
        <p:spPr>
          <a:xfrm>
            <a:off x="0" y="543687"/>
            <a:ext cx="9144000" cy="461665"/>
          </a:xfrm>
          <a:prstGeom prst="rect">
            <a:avLst/>
          </a:prstGeom>
          <a:noFill/>
        </p:spPr>
        <p:txBody>
          <a:bodyPr wrap="square" rtlCol="0">
            <a:spAutoFit/>
          </a:bodyPr>
          <a:lstStyle/>
          <a:p>
            <a:pPr algn="ctr"/>
            <a:r>
              <a:rPr lang="en-US" sz="2400" dirty="0">
                <a:ln w="0"/>
                <a:solidFill>
                  <a:schemeClr val="tx1">
                    <a:lumMod val="65000"/>
                    <a:lumOff val="35000"/>
                  </a:schemeClr>
                </a:solidFill>
                <a:effectLst>
                  <a:outerShdw blurRad="38100" dist="25400" dir="5400000" algn="ctr" rotWithShape="0">
                    <a:srgbClr val="6E747A">
                      <a:alpha val="43000"/>
                    </a:srgbClr>
                  </a:outerShdw>
                </a:effectLst>
                <a:latin typeface="Kozuka Gothic Pr6N H" panose="020B0800000000000000" pitchFamily="34" charset="-128"/>
                <a:ea typeface="Kozuka Gothic Pr6N H" panose="020B0800000000000000" pitchFamily="34" charset="-128"/>
                <a:cs typeface="Levenim MT" panose="02010502060101010101" pitchFamily="2" charset="-79"/>
              </a:rPr>
              <a:t>2013-04-25 – 2014-04-25</a:t>
            </a:r>
            <a:endParaRPr lang="ru-RU" sz="2400" dirty="0">
              <a:ln w="0"/>
              <a:solidFill>
                <a:schemeClr val="tx1">
                  <a:lumMod val="65000"/>
                  <a:lumOff val="35000"/>
                </a:schemeClr>
              </a:solidFill>
              <a:effectLst>
                <a:outerShdw blurRad="38100" dist="25400" dir="5400000" algn="ctr" rotWithShape="0">
                  <a:srgbClr val="6E747A">
                    <a:alpha val="43000"/>
                  </a:srgbClr>
                </a:outerShdw>
              </a:effectLst>
              <a:latin typeface="Kozuka Gothic Pr6N H" panose="020B0800000000000000" pitchFamily="34" charset="-128"/>
              <a:ea typeface="Kozuka Gothic Pr6N H" panose="020B0800000000000000" pitchFamily="34" charset="-128"/>
              <a:cs typeface="Levenim MT" panose="02010502060101010101" pitchFamily="2" charset="-79"/>
            </a:endParaRPr>
          </a:p>
        </p:txBody>
      </p:sp>
      <p:sp>
        <p:nvSpPr>
          <p:cNvPr id="12" name="TextBox 11"/>
          <p:cNvSpPr txBox="1"/>
          <p:nvPr/>
        </p:nvSpPr>
        <p:spPr>
          <a:xfrm>
            <a:off x="0" y="1050894"/>
            <a:ext cx="4633663" cy="461665"/>
          </a:xfrm>
          <a:prstGeom prst="rect">
            <a:avLst/>
          </a:prstGeom>
          <a:noFill/>
        </p:spPr>
        <p:txBody>
          <a:bodyPr wrap="square" rtlCol="0">
            <a:spAutoFit/>
          </a:bodyPr>
          <a:lstStyle/>
          <a:p>
            <a:pPr algn="ctr"/>
            <a:r>
              <a:rPr lang="en-US" sz="2400" dirty="0">
                <a:ln w="0"/>
                <a:solidFill>
                  <a:schemeClr val="tx1">
                    <a:lumMod val="65000"/>
                    <a:lumOff val="35000"/>
                  </a:schemeClr>
                </a:solidFill>
                <a:effectLst>
                  <a:outerShdw blurRad="38100" dist="25400" dir="5400000" algn="ctr" rotWithShape="0">
                    <a:srgbClr val="6E747A">
                      <a:alpha val="43000"/>
                    </a:srgbClr>
                  </a:outerShdw>
                </a:effectLst>
                <a:latin typeface="Kozuka Gothic Pr6N H" panose="020B0800000000000000" pitchFamily="34" charset="-128"/>
                <a:ea typeface="Kozuka Gothic Pr6N H" panose="020B0800000000000000" pitchFamily="34" charset="-128"/>
                <a:cs typeface="Levenim MT" panose="02010502060101010101" pitchFamily="2" charset="-79"/>
              </a:rPr>
              <a:t>380 HSFO</a:t>
            </a:r>
            <a:endParaRPr lang="ru-RU" sz="2400" dirty="0">
              <a:ln w="0"/>
              <a:solidFill>
                <a:schemeClr val="tx1">
                  <a:lumMod val="65000"/>
                  <a:lumOff val="35000"/>
                </a:schemeClr>
              </a:solidFill>
              <a:effectLst>
                <a:outerShdw blurRad="38100" dist="25400" dir="5400000" algn="ctr" rotWithShape="0">
                  <a:srgbClr val="6E747A">
                    <a:alpha val="43000"/>
                  </a:srgbClr>
                </a:outerShdw>
              </a:effectLst>
              <a:latin typeface="Kozuka Gothic Pr6N H" panose="020B0800000000000000" pitchFamily="34" charset="-128"/>
              <a:ea typeface="Kozuka Gothic Pr6N H" panose="020B0800000000000000" pitchFamily="34" charset="-128"/>
              <a:cs typeface="Levenim MT" panose="02010502060101010101" pitchFamily="2" charset="-79"/>
            </a:endParaRPr>
          </a:p>
        </p:txBody>
      </p:sp>
      <p:sp>
        <p:nvSpPr>
          <p:cNvPr id="13" name="TextBox 12"/>
          <p:cNvSpPr txBox="1"/>
          <p:nvPr/>
        </p:nvSpPr>
        <p:spPr>
          <a:xfrm>
            <a:off x="4449415" y="1050894"/>
            <a:ext cx="4633663" cy="461665"/>
          </a:xfrm>
          <a:prstGeom prst="rect">
            <a:avLst/>
          </a:prstGeom>
          <a:noFill/>
        </p:spPr>
        <p:txBody>
          <a:bodyPr wrap="square" rtlCol="0">
            <a:spAutoFit/>
          </a:bodyPr>
          <a:lstStyle/>
          <a:p>
            <a:pPr algn="ctr"/>
            <a:r>
              <a:rPr lang="en-US" sz="2400" dirty="0">
                <a:ln w="0"/>
                <a:solidFill>
                  <a:schemeClr val="tx1">
                    <a:lumMod val="65000"/>
                    <a:lumOff val="35000"/>
                  </a:schemeClr>
                </a:solidFill>
                <a:effectLst>
                  <a:outerShdw blurRad="38100" dist="25400" dir="5400000" algn="ctr" rotWithShape="0">
                    <a:srgbClr val="6E747A">
                      <a:alpha val="43000"/>
                    </a:srgbClr>
                  </a:outerShdw>
                </a:effectLst>
                <a:latin typeface="Kozuka Gothic Pr6N H" panose="020B0800000000000000" pitchFamily="34" charset="-128"/>
                <a:ea typeface="Kozuka Gothic Pr6N H" panose="020B0800000000000000" pitchFamily="34" charset="-128"/>
                <a:cs typeface="Levenim MT" panose="02010502060101010101" pitchFamily="2" charset="-79"/>
              </a:rPr>
              <a:t>Gas Oil</a:t>
            </a:r>
            <a:endParaRPr lang="ru-RU" sz="2400" dirty="0">
              <a:ln w="0"/>
              <a:solidFill>
                <a:schemeClr val="tx1">
                  <a:lumMod val="65000"/>
                  <a:lumOff val="35000"/>
                </a:schemeClr>
              </a:solidFill>
              <a:effectLst>
                <a:outerShdw blurRad="38100" dist="25400" dir="5400000" algn="ctr" rotWithShape="0">
                  <a:srgbClr val="6E747A">
                    <a:alpha val="43000"/>
                  </a:srgbClr>
                </a:outerShdw>
              </a:effectLst>
              <a:latin typeface="Kozuka Gothic Pr6N H" panose="020B0800000000000000" pitchFamily="34" charset="-128"/>
              <a:ea typeface="Kozuka Gothic Pr6N H" panose="020B0800000000000000" pitchFamily="34" charset="-128"/>
              <a:cs typeface="Levenim MT" panose="02010502060101010101" pitchFamily="2" charset="-79"/>
            </a:endParaRPr>
          </a:p>
        </p:txBody>
      </p:sp>
      <p:sp>
        <p:nvSpPr>
          <p:cNvPr id="14" name="Прямоугольник 13"/>
          <p:cNvSpPr/>
          <p:nvPr/>
        </p:nvSpPr>
        <p:spPr>
          <a:xfrm>
            <a:off x="71053" y="69510"/>
            <a:ext cx="9001898" cy="5004487"/>
          </a:xfrm>
          <a:prstGeom prst="rect">
            <a:avLst/>
          </a:prstGeom>
          <a:noFill/>
          <a:ln w="15875">
            <a:solidFill>
              <a:schemeClr val="bg2">
                <a:lumMod val="90000"/>
                <a:alpha val="50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ru-RU" sz="1350"/>
          </a:p>
        </p:txBody>
      </p:sp>
      <p:pic>
        <p:nvPicPr>
          <p:cNvPr id="2" name="Picture 1"/>
          <p:cNvPicPr>
            <a:picLocks noChangeAspect="1"/>
          </p:cNvPicPr>
          <p:nvPr/>
        </p:nvPicPr>
        <p:blipFill>
          <a:blip r:embed="rId2"/>
          <a:stretch>
            <a:fillRect/>
          </a:stretch>
        </p:blipFill>
        <p:spPr>
          <a:xfrm>
            <a:off x="187340" y="1489475"/>
            <a:ext cx="4251948" cy="2945113"/>
          </a:xfrm>
          <a:prstGeom prst="rect">
            <a:avLst/>
          </a:prstGeom>
        </p:spPr>
      </p:pic>
      <p:pic>
        <p:nvPicPr>
          <p:cNvPr id="3" name="Picture 2"/>
          <p:cNvPicPr>
            <a:picLocks noChangeAspect="1"/>
          </p:cNvPicPr>
          <p:nvPr/>
        </p:nvPicPr>
        <p:blipFill>
          <a:blip r:embed="rId3"/>
          <a:stretch>
            <a:fillRect/>
          </a:stretch>
        </p:blipFill>
        <p:spPr>
          <a:xfrm>
            <a:off x="4533835" y="1489475"/>
            <a:ext cx="4283816" cy="2966816"/>
          </a:xfrm>
          <a:prstGeom prst="rect">
            <a:avLst/>
          </a:prstGeom>
        </p:spPr>
      </p:pic>
    </p:spTree>
    <p:extLst>
      <p:ext uri="{BB962C8B-B14F-4D97-AF65-F5344CB8AC3E}">
        <p14:creationId xmlns:p14="http://schemas.microsoft.com/office/powerpoint/2010/main" val="218612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4582344" y="878808"/>
            <a:ext cx="2375616" cy="7041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380 HSFO</a:t>
            </a:r>
            <a:endParaRPr lang="ru-RU" sz="4000" dirty="0">
              <a:solidFill>
                <a:schemeClr val="tx1"/>
              </a:solidFill>
            </a:endParaRPr>
          </a:p>
        </p:txBody>
      </p:sp>
      <p:pic>
        <p:nvPicPr>
          <p:cNvPr id="11" name="Рисунок 10"/>
          <p:cNvPicPr>
            <a:picLocks noChangeAspect="1"/>
          </p:cNvPicPr>
          <p:nvPr/>
        </p:nvPicPr>
        <p:blipFill>
          <a:blip r:embed="rId3"/>
          <a:stretch>
            <a:fillRect/>
          </a:stretch>
        </p:blipFill>
        <p:spPr>
          <a:xfrm>
            <a:off x="10344" y="1967926"/>
            <a:ext cx="9144000" cy="3174707"/>
          </a:xfrm>
          <a:prstGeom prst="rect">
            <a:avLst/>
          </a:prstGeom>
        </p:spPr>
      </p:pic>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
        <p:nvSpPr>
          <p:cNvPr id="9" name="Rectangle 8">
            <a:extLst>
              <a:ext uri="{FF2B5EF4-FFF2-40B4-BE49-F238E27FC236}">
                <a16:creationId xmlns:a16="http://schemas.microsoft.com/office/drawing/2014/main" id="{24D9332B-4852-2F42-94C2-6E9CF591AC29}"/>
              </a:ext>
            </a:extLst>
          </p:cNvPr>
          <p:cNvSpPr/>
          <p:nvPr/>
        </p:nvSpPr>
        <p:spPr>
          <a:xfrm>
            <a:off x="107504" y="1572737"/>
            <a:ext cx="3085396" cy="307777"/>
          </a:xfrm>
          <a:prstGeom prst="rect">
            <a:avLst/>
          </a:prstGeom>
        </p:spPr>
        <p:txBody>
          <a:bodyPr wrap="none">
            <a:spAutoFit/>
          </a:bodyPr>
          <a:lstStyle/>
          <a:p>
            <a:r>
              <a:rPr lang="en-US" sz="1400" dirty="0"/>
              <a:t>Starting date of the last set: 2018-01-02</a:t>
            </a:r>
          </a:p>
        </p:txBody>
      </p:sp>
      <p:pic>
        <p:nvPicPr>
          <p:cNvPr id="2" name="Рисунок 1"/>
          <p:cNvPicPr>
            <a:picLocks noChangeAspect="1"/>
          </p:cNvPicPr>
          <p:nvPr/>
        </p:nvPicPr>
        <p:blipFill>
          <a:blip r:embed="rId4"/>
          <a:stretch>
            <a:fillRect/>
          </a:stretch>
        </p:blipFill>
        <p:spPr>
          <a:xfrm>
            <a:off x="-12779" y="2033757"/>
            <a:ext cx="9144000" cy="3083115"/>
          </a:xfrm>
          <a:prstGeom prst="rect">
            <a:avLst/>
          </a:prstGeom>
        </p:spPr>
      </p:pic>
      <p:sp>
        <p:nvSpPr>
          <p:cNvPr id="14" name="Прямоугольник 13"/>
          <p:cNvSpPr/>
          <p:nvPr/>
        </p:nvSpPr>
        <p:spPr>
          <a:xfrm>
            <a:off x="2426098" y="997455"/>
            <a:ext cx="2072184" cy="426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 1,5 year </a:t>
            </a:r>
            <a:endParaRPr lang="ru-RU" sz="4000" dirty="0">
              <a:solidFill>
                <a:schemeClr val="tx1"/>
              </a:solidFill>
            </a:endParaRPr>
          </a:p>
        </p:txBody>
      </p:sp>
      <p:sp>
        <p:nvSpPr>
          <p:cNvPr id="3" name="Title 2">
            <a:extLst>
              <a:ext uri="{FF2B5EF4-FFF2-40B4-BE49-F238E27FC236}">
                <a16:creationId xmlns:a16="http://schemas.microsoft.com/office/drawing/2014/main" id="{DAC09DE1-ECF5-D24E-BA2C-5C3079A6836B}"/>
              </a:ext>
            </a:extLst>
          </p:cNvPr>
          <p:cNvSpPr>
            <a:spLocks noGrp="1"/>
          </p:cNvSpPr>
          <p:nvPr>
            <p:ph type="title"/>
          </p:nvPr>
        </p:nvSpPr>
        <p:spPr>
          <a:xfrm>
            <a:off x="473024" y="302389"/>
            <a:ext cx="8229600" cy="857250"/>
          </a:xfrm>
        </p:spPr>
        <p:txBody>
          <a:bodyPr>
            <a:normAutofit fontScale="90000"/>
          </a:bodyPr>
          <a:lstStyle/>
          <a:p>
            <a:r>
              <a:rPr lang="en-US" sz="3600" dirty="0"/>
              <a:t>Rotterdam Physical/OFC curves</a:t>
            </a:r>
            <a:br>
              <a:rPr lang="en-US" dirty="0"/>
            </a:br>
            <a:r>
              <a:rPr lang="en-US" dirty="0"/>
              <a:t>    </a:t>
            </a:r>
          </a:p>
        </p:txBody>
      </p:sp>
      <p:sp>
        <p:nvSpPr>
          <p:cNvPr id="10" name="Title 2">
            <a:extLst>
              <a:ext uri="{FF2B5EF4-FFF2-40B4-BE49-F238E27FC236}">
                <a16:creationId xmlns:a16="http://schemas.microsoft.com/office/drawing/2014/main" id="{A9701297-8121-894E-8998-8439E2E75A90}"/>
              </a:ext>
            </a:extLst>
          </p:cNvPr>
          <p:cNvSpPr txBox="1">
            <a:spLocks/>
          </p:cNvSpPr>
          <p:nvPr/>
        </p:nvSpPr>
        <p:spPr>
          <a:xfrm>
            <a:off x="4624769" y="945016"/>
            <a:ext cx="2333191" cy="531103"/>
          </a:xfrm>
          <a:prstGeom prst="rect">
            <a:avLst/>
          </a:prstGeom>
          <a:solidFill>
            <a:schemeClr val="bg1"/>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dirty="0"/>
            </a:br>
            <a:r>
              <a:rPr lang="en-US" sz="16000" dirty="0"/>
              <a:t>MGO LS</a:t>
            </a:r>
          </a:p>
        </p:txBody>
      </p:sp>
    </p:spTree>
    <p:extLst>
      <p:ext uri="{BB962C8B-B14F-4D97-AF65-F5344CB8AC3E}">
        <p14:creationId xmlns:p14="http://schemas.microsoft.com/office/powerpoint/2010/main" val="402064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1000"/>
                                        <p:tgtEl>
                                          <p:spTgt spid="13"/>
                                        </p:tgtEl>
                                      </p:cBhvr>
                                    </p:animEffect>
                                  </p:childTnLst>
                                </p:cTn>
                              </p:par>
                            </p:childTnLst>
                          </p:cTn>
                        </p:par>
                        <p:par>
                          <p:cTn id="11" fill="hold">
                            <p:stCondLst>
                              <p:cond delay="1000"/>
                            </p:stCondLst>
                            <p:childTnLst>
                              <p:par>
                                <p:cTn id="12" presetID="5"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heckerboard(across)">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par>
                                <p:cTn id="20" presetID="5"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3"/>
          <a:stretch>
            <a:fillRect/>
          </a:stretch>
        </p:blipFill>
        <p:spPr>
          <a:xfrm>
            <a:off x="10344" y="1940264"/>
            <a:ext cx="9144000" cy="3224141"/>
          </a:xfrm>
          <a:prstGeom prst="rect">
            <a:avLst/>
          </a:prstGeom>
        </p:spPr>
      </p:pic>
      <p:pic>
        <p:nvPicPr>
          <p:cNvPr id="5" name="Picture 5" descr="MABUX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
        <p:nvSpPr>
          <p:cNvPr id="3" name="Title 2">
            <a:extLst>
              <a:ext uri="{FF2B5EF4-FFF2-40B4-BE49-F238E27FC236}">
                <a16:creationId xmlns:a16="http://schemas.microsoft.com/office/drawing/2014/main" id="{DAC09DE1-ECF5-D24E-BA2C-5C3079A6836B}"/>
              </a:ext>
            </a:extLst>
          </p:cNvPr>
          <p:cNvSpPr>
            <a:spLocks noGrp="1"/>
          </p:cNvSpPr>
          <p:nvPr>
            <p:ph type="title"/>
          </p:nvPr>
        </p:nvSpPr>
        <p:spPr>
          <a:xfrm>
            <a:off x="453206" y="562372"/>
            <a:ext cx="8229600" cy="857250"/>
          </a:xfrm>
        </p:spPr>
        <p:txBody>
          <a:bodyPr>
            <a:normAutofit fontScale="90000"/>
          </a:bodyPr>
          <a:lstStyle/>
          <a:p>
            <a:r>
              <a:rPr lang="en-US" sz="3600" dirty="0"/>
              <a:t>Rotterdam physical/OFC price curves</a:t>
            </a:r>
            <a:br>
              <a:rPr lang="en-US" dirty="0"/>
            </a:br>
            <a:r>
              <a:rPr lang="en-US" dirty="0"/>
              <a:t>4 months +, 380 HSFO</a:t>
            </a:r>
          </a:p>
        </p:txBody>
      </p:sp>
      <p:sp>
        <p:nvSpPr>
          <p:cNvPr id="9" name="Rectangle 8">
            <a:extLst>
              <a:ext uri="{FF2B5EF4-FFF2-40B4-BE49-F238E27FC236}">
                <a16:creationId xmlns:a16="http://schemas.microsoft.com/office/drawing/2014/main" id="{CC25EDE4-A36F-444A-B226-E33346AAD390}"/>
              </a:ext>
            </a:extLst>
          </p:cNvPr>
          <p:cNvSpPr/>
          <p:nvPr/>
        </p:nvSpPr>
        <p:spPr>
          <a:xfrm>
            <a:off x="107504" y="1581411"/>
            <a:ext cx="3085396" cy="307777"/>
          </a:xfrm>
          <a:prstGeom prst="rect">
            <a:avLst/>
          </a:prstGeom>
        </p:spPr>
        <p:txBody>
          <a:bodyPr wrap="none">
            <a:spAutoFit/>
          </a:bodyPr>
          <a:lstStyle/>
          <a:p>
            <a:r>
              <a:rPr lang="en-US" sz="1400" dirty="0"/>
              <a:t>Starting date of the last set: 2019-01-02</a:t>
            </a:r>
          </a:p>
        </p:txBody>
      </p:sp>
      <p:sp>
        <p:nvSpPr>
          <p:cNvPr id="7" name="Title 2">
            <a:extLst>
              <a:ext uri="{FF2B5EF4-FFF2-40B4-BE49-F238E27FC236}">
                <a16:creationId xmlns:a16="http://schemas.microsoft.com/office/drawing/2014/main" id="{74713C27-CF81-B64E-8686-7FA1E465DBDF}"/>
              </a:ext>
            </a:extLst>
          </p:cNvPr>
          <p:cNvSpPr txBox="1">
            <a:spLocks/>
          </p:cNvSpPr>
          <p:nvPr/>
        </p:nvSpPr>
        <p:spPr>
          <a:xfrm>
            <a:off x="4788024" y="967574"/>
            <a:ext cx="2304256" cy="531103"/>
          </a:xfrm>
          <a:prstGeom prst="rect">
            <a:avLst/>
          </a:prstGeom>
          <a:solidFill>
            <a:schemeClr val="bg1"/>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dirty="0"/>
            </a:br>
            <a:r>
              <a:rPr lang="en-US" sz="16000" dirty="0"/>
              <a:t>380 HSFO</a:t>
            </a:r>
          </a:p>
        </p:txBody>
      </p:sp>
      <p:pic>
        <p:nvPicPr>
          <p:cNvPr id="16" name="Рисунок 15"/>
          <p:cNvPicPr>
            <a:picLocks noChangeAspect="1"/>
          </p:cNvPicPr>
          <p:nvPr/>
        </p:nvPicPr>
        <p:blipFill>
          <a:blip r:embed="rId5"/>
          <a:stretch>
            <a:fillRect/>
          </a:stretch>
        </p:blipFill>
        <p:spPr>
          <a:xfrm>
            <a:off x="-3994" y="1913179"/>
            <a:ext cx="9144000" cy="3214208"/>
          </a:xfrm>
          <a:prstGeom prst="rect">
            <a:avLst/>
          </a:prstGeom>
        </p:spPr>
      </p:pic>
      <p:sp>
        <p:nvSpPr>
          <p:cNvPr id="18" name="Прямоугольник 17"/>
          <p:cNvSpPr/>
          <p:nvPr/>
        </p:nvSpPr>
        <p:spPr>
          <a:xfrm>
            <a:off x="4859434" y="963213"/>
            <a:ext cx="2232846" cy="587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MGO LS</a:t>
            </a:r>
            <a:endParaRPr lang="ru-RU" sz="4000" dirty="0">
              <a:solidFill>
                <a:schemeClr val="tx1"/>
              </a:solidFill>
            </a:endParaRPr>
          </a:p>
        </p:txBody>
      </p:sp>
    </p:spTree>
    <p:extLst>
      <p:ext uri="{BB962C8B-B14F-4D97-AF65-F5344CB8AC3E}">
        <p14:creationId xmlns:p14="http://schemas.microsoft.com/office/powerpoint/2010/main" val="218287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
        <p:nvSpPr>
          <p:cNvPr id="3" name="Title 2">
            <a:extLst>
              <a:ext uri="{FF2B5EF4-FFF2-40B4-BE49-F238E27FC236}">
                <a16:creationId xmlns:a16="http://schemas.microsoft.com/office/drawing/2014/main" id="{DAC09DE1-ECF5-D24E-BA2C-5C3079A6836B}"/>
              </a:ext>
            </a:extLst>
          </p:cNvPr>
          <p:cNvSpPr>
            <a:spLocks noGrp="1"/>
          </p:cNvSpPr>
          <p:nvPr>
            <p:ph type="title"/>
          </p:nvPr>
        </p:nvSpPr>
        <p:spPr>
          <a:xfrm>
            <a:off x="453206" y="562372"/>
            <a:ext cx="8229600" cy="857250"/>
          </a:xfrm>
        </p:spPr>
        <p:txBody>
          <a:bodyPr>
            <a:normAutofit fontScale="90000"/>
          </a:bodyPr>
          <a:lstStyle/>
          <a:p>
            <a:r>
              <a:rPr lang="en-US" sz="3600" dirty="0"/>
              <a:t>Valparaiso physical/OFC price curves</a:t>
            </a:r>
            <a:br>
              <a:rPr lang="en-US" dirty="0"/>
            </a:br>
            <a:r>
              <a:rPr lang="en-US" dirty="0"/>
              <a:t>1 year +, 380 HSFO </a:t>
            </a:r>
          </a:p>
        </p:txBody>
      </p:sp>
      <p:sp>
        <p:nvSpPr>
          <p:cNvPr id="9" name="Rectangle 8">
            <a:extLst>
              <a:ext uri="{FF2B5EF4-FFF2-40B4-BE49-F238E27FC236}">
                <a16:creationId xmlns:a16="http://schemas.microsoft.com/office/drawing/2014/main" id="{24D9332B-4852-2F42-94C2-6E9CF591AC29}"/>
              </a:ext>
            </a:extLst>
          </p:cNvPr>
          <p:cNvSpPr/>
          <p:nvPr/>
        </p:nvSpPr>
        <p:spPr>
          <a:xfrm>
            <a:off x="107504" y="1572737"/>
            <a:ext cx="3085396" cy="307777"/>
          </a:xfrm>
          <a:prstGeom prst="rect">
            <a:avLst/>
          </a:prstGeom>
        </p:spPr>
        <p:txBody>
          <a:bodyPr wrap="none">
            <a:spAutoFit/>
          </a:bodyPr>
          <a:lstStyle/>
          <a:p>
            <a:r>
              <a:rPr lang="en-US" sz="1400" dirty="0"/>
              <a:t>Starting date of the last set: 2018-01-02</a:t>
            </a:r>
          </a:p>
        </p:txBody>
      </p:sp>
      <p:sp>
        <p:nvSpPr>
          <p:cNvPr id="10" name="Title 2">
            <a:extLst>
              <a:ext uri="{FF2B5EF4-FFF2-40B4-BE49-F238E27FC236}">
                <a16:creationId xmlns:a16="http://schemas.microsoft.com/office/drawing/2014/main" id="{A9701297-8121-894E-8998-8439E2E75A90}"/>
              </a:ext>
            </a:extLst>
          </p:cNvPr>
          <p:cNvSpPr txBox="1">
            <a:spLocks/>
          </p:cNvSpPr>
          <p:nvPr/>
        </p:nvSpPr>
        <p:spPr>
          <a:xfrm>
            <a:off x="4355976" y="965076"/>
            <a:ext cx="2160240" cy="531103"/>
          </a:xfrm>
          <a:prstGeom prst="rect">
            <a:avLst/>
          </a:prstGeom>
          <a:solidFill>
            <a:schemeClr val="bg1"/>
          </a:solid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dirty="0"/>
            </a:br>
            <a:r>
              <a:rPr lang="en-US" sz="16000" dirty="0"/>
              <a:t>MGO</a:t>
            </a:r>
          </a:p>
        </p:txBody>
      </p:sp>
      <p:pic>
        <p:nvPicPr>
          <p:cNvPr id="7" name="Picture 6">
            <a:extLst>
              <a:ext uri="{FF2B5EF4-FFF2-40B4-BE49-F238E27FC236}">
                <a16:creationId xmlns:a16="http://schemas.microsoft.com/office/drawing/2014/main" id="{BA78EFA4-CFD8-2A42-B6E9-15F3F02B4916}"/>
              </a:ext>
            </a:extLst>
          </p:cNvPr>
          <p:cNvPicPr>
            <a:picLocks noChangeAspect="1"/>
          </p:cNvPicPr>
          <p:nvPr/>
        </p:nvPicPr>
        <p:blipFill>
          <a:blip r:embed="rId4"/>
          <a:stretch>
            <a:fillRect/>
          </a:stretch>
        </p:blipFill>
        <p:spPr>
          <a:xfrm>
            <a:off x="107504" y="1950725"/>
            <a:ext cx="8928992" cy="3069297"/>
          </a:xfrm>
          <a:prstGeom prst="rect">
            <a:avLst/>
          </a:prstGeom>
        </p:spPr>
      </p:pic>
      <p:pic>
        <p:nvPicPr>
          <p:cNvPr id="8" name="Picture 7">
            <a:extLst>
              <a:ext uri="{FF2B5EF4-FFF2-40B4-BE49-F238E27FC236}">
                <a16:creationId xmlns:a16="http://schemas.microsoft.com/office/drawing/2014/main" id="{36F741C4-AF89-3440-9BCD-85495C4568B0}"/>
              </a:ext>
            </a:extLst>
          </p:cNvPr>
          <p:cNvPicPr>
            <a:picLocks noChangeAspect="1"/>
          </p:cNvPicPr>
          <p:nvPr/>
        </p:nvPicPr>
        <p:blipFill>
          <a:blip r:embed="rId5"/>
          <a:stretch>
            <a:fillRect/>
          </a:stretch>
        </p:blipFill>
        <p:spPr>
          <a:xfrm>
            <a:off x="107504" y="1898923"/>
            <a:ext cx="8928992" cy="3121099"/>
          </a:xfrm>
          <a:prstGeom prst="rect">
            <a:avLst/>
          </a:prstGeom>
        </p:spPr>
      </p:pic>
    </p:spTree>
    <p:extLst>
      <p:ext uri="{BB962C8B-B14F-4D97-AF65-F5344CB8AC3E}">
        <p14:creationId xmlns:p14="http://schemas.microsoft.com/office/powerpoint/2010/main" val="250550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
        <p:nvSpPr>
          <p:cNvPr id="3" name="Title 2">
            <a:extLst>
              <a:ext uri="{FF2B5EF4-FFF2-40B4-BE49-F238E27FC236}">
                <a16:creationId xmlns:a16="http://schemas.microsoft.com/office/drawing/2014/main" id="{DAC09DE1-ECF5-D24E-BA2C-5C3079A6836B}"/>
              </a:ext>
            </a:extLst>
          </p:cNvPr>
          <p:cNvSpPr>
            <a:spLocks noGrp="1"/>
          </p:cNvSpPr>
          <p:nvPr>
            <p:ph type="title"/>
          </p:nvPr>
        </p:nvSpPr>
        <p:spPr>
          <a:xfrm>
            <a:off x="457200" y="562372"/>
            <a:ext cx="8229600" cy="857250"/>
          </a:xfrm>
        </p:spPr>
        <p:txBody>
          <a:bodyPr>
            <a:normAutofit fontScale="90000"/>
          </a:bodyPr>
          <a:lstStyle/>
          <a:p>
            <a:r>
              <a:rPr lang="en-US" dirty="0"/>
              <a:t>Rotterdam physical/OFC curves</a:t>
            </a:r>
            <a:br>
              <a:rPr lang="en-US" dirty="0"/>
            </a:br>
            <a:r>
              <a:rPr lang="en-US" dirty="0"/>
              <a:t>2 months, 380 HSFO </a:t>
            </a:r>
          </a:p>
        </p:txBody>
      </p:sp>
      <p:pic>
        <p:nvPicPr>
          <p:cNvPr id="4" name="Picture 3">
            <a:extLst>
              <a:ext uri="{FF2B5EF4-FFF2-40B4-BE49-F238E27FC236}">
                <a16:creationId xmlns:a16="http://schemas.microsoft.com/office/drawing/2014/main" id="{24675B92-D653-5445-97C9-1A96FA37660B}"/>
              </a:ext>
            </a:extLst>
          </p:cNvPr>
          <p:cNvPicPr>
            <a:picLocks noChangeAspect="1"/>
          </p:cNvPicPr>
          <p:nvPr/>
        </p:nvPicPr>
        <p:blipFill>
          <a:blip r:embed="rId4"/>
          <a:stretch>
            <a:fillRect/>
          </a:stretch>
        </p:blipFill>
        <p:spPr>
          <a:xfrm>
            <a:off x="107504" y="1602623"/>
            <a:ext cx="8928992" cy="3165231"/>
          </a:xfrm>
          <a:prstGeom prst="rect">
            <a:avLst/>
          </a:prstGeom>
        </p:spPr>
      </p:pic>
      <p:sp>
        <p:nvSpPr>
          <p:cNvPr id="10" name="Up Arrow 9">
            <a:extLst>
              <a:ext uri="{FF2B5EF4-FFF2-40B4-BE49-F238E27FC236}">
                <a16:creationId xmlns:a16="http://schemas.microsoft.com/office/drawing/2014/main" id="{938001B0-2AD0-FA4C-9409-79E23A5D9CC5}"/>
              </a:ext>
            </a:extLst>
          </p:cNvPr>
          <p:cNvSpPr/>
          <p:nvPr/>
        </p:nvSpPr>
        <p:spPr>
          <a:xfrm>
            <a:off x="2425612" y="3291830"/>
            <a:ext cx="360040" cy="7953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307D18E-8D2B-4C4E-82E0-1A1B4B98E958}"/>
              </a:ext>
            </a:extLst>
          </p:cNvPr>
          <p:cNvSpPr txBox="1"/>
          <p:nvPr/>
        </p:nvSpPr>
        <p:spPr>
          <a:xfrm>
            <a:off x="1907704" y="3148828"/>
            <a:ext cx="4536504" cy="461665"/>
          </a:xfrm>
          <a:prstGeom prst="rect">
            <a:avLst/>
          </a:prstGeom>
          <a:noFill/>
        </p:spPr>
        <p:txBody>
          <a:bodyPr wrap="square" rtlCol="0">
            <a:spAutoFit/>
          </a:bodyPr>
          <a:lstStyle/>
          <a:p>
            <a:pPr algn="ctr"/>
            <a:r>
              <a:rPr lang="en-US" sz="2400" b="1" dirty="0">
                <a:solidFill>
                  <a:srgbClr val="1A10BD"/>
                </a:solidFill>
              </a:rPr>
              <a:t>OVERCHARGED</a:t>
            </a:r>
          </a:p>
        </p:txBody>
      </p:sp>
      <p:sp>
        <p:nvSpPr>
          <p:cNvPr id="12" name="Down Arrow 11">
            <a:extLst>
              <a:ext uri="{FF2B5EF4-FFF2-40B4-BE49-F238E27FC236}">
                <a16:creationId xmlns:a16="http://schemas.microsoft.com/office/drawing/2014/main" id="{AA0B87E4-0E0D-B34D-8430-9AB2C66B6114}"/>
              </a:ext>
            </a:extLst>
          </p:cNvPr>
          <p:cNvSpPr/>
          <p:nvPr/>
        </p:nvSpPr>
        <p:spPr>
          <a:xfrm>
            <a:off x="5479026" y="3036361"/>
            <a:ext cx="432048" cy="4714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910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
        <p:nvSpPr>
          <p:cNvPr id="3" name="Title 2">
            <a:extLst>
              <a:ext uri="{FF2B5EF4-FFF2-40B4-BE49-F238E27FC236}">
                <a16:creationId xmlns:a16="http://schemas.microsoft.com/office/drawing/2014/main" id="{DAC09DE1-ECF5-D24E-BA2C-5C3079A6836B}"/>
              </a:ext>
            </a:extLst>
          </p:cNvPr>
          <p:cNvSpPr>
            <a:spLocks noGrp="1"/>
          </p:cNvSpPr>
          <p:nvPr>
            <p:ph type="title"/>
          </p:nvPr>
        </p:nvSpPr>
        <p:spPr>
          <a:xfrm>
            <a:off x="457200" y="562372"/>
            <a:ext cx="8229600" cy="857250"/>
          </a:xfrm>
        </p:spPr>
        <p:txBody>
          <a:bodyPr>
            <a:normAutofit fontScale="90000"/>
          </a:bodyPr>
          <a:lstStyle/>
          <a:p>
            <a:r>
              <a:rPr lang="en-US" dirty="0"/>
              <a:t>Rotterdam physical/OFC curves</a:t>
            </a:r>
            <a:br>
              <a:rPr lang="en-US" dirty="0"/>
            </a:br>
            <a:r>
              <a:rPr lang="en-US" dirty="0"/>
              <a:t>2 months, MGO</a:t>
            </a:r>
          </a:p>
        </p:txBody>
      </p:sp>
      <p:pic>
        <p:nvPicPr>
          <p:cNvPr id="9" name="Picture 8">
            <a:extLst>
              <a:ext uri="{FF2B5EF4-FFF2-40B4-BE49-F238E27FC236}">
                <a16:creationId xmlns:a16="http://schemas.microsoft.com/office/drawing/2014/main" id="{18AEA923-4338-FD4F-9269-EC65B96B2947}"/>
              </a:ext>
            </a:extLst>
          </p:cNvPr>
          <p:cNvPicPr>
            <a:picLocks noChangeAspect="1"/>
          </p:cNvPicPr>
          <p:nvPr/>
        </p:nvPicPr>
        <p:blipFill>
          <a:blip r:embed="rId4"/>
          <a:stretch>
            <a:fillRect/>
          </a:stretch>
        </p:blipFill>
        <p:spPr>
          <a:xfrm>
            <a:off x="0" y="1567538"/>
            <a:ext cx="9144000" cy="3335652"/>
          </a:xfrm>
          <a:prstGeom prst="rect">
            <a:avLst/>
          </a:prstGeom>
        </p:spPr>
      </p:pic>
      <p:sp>
        <p:nvSpPr>
          <p:cNvPr id="10" name="Up Arrow 9">
            <a:extLst>
              <a:ext uri="{FF2B5EF4-FFF2-40B4-BE49-F238E27FC236}">
                <a16:creationId xmlns:a16="http://schemas.microsoft.com/office/drawing/2014/main" id="{2A48F0D7-021C-9D4D-A566-CFFB779CBCB0}"/>
              </a:ext>
            </a:extLst>
          </p:cNvPr>
          <p:cNvSpPr/>
          <p:nvPr/>
        </p:nvSpPr>
        <p:spPr>
          <a:xfrm>
            <a:off x="3189080" y="2750953"/>
            <a:ext cx="360040" cy="601999"/>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6318025-E270-CE43-AE1F-A28E0D8DB69D}"/>
              </a:ext>
            </a:extLst>
          </p:cNvPr>
          <p:cNvSpPr txBox="1"/>
          <p:nvPr/>
        </p:nvSpPr>
        <p:spPr>
          <a:xfrm>
            <a:off x="2483768" y="2809529"/>
            <a:ext cx="4536504" cy="461665"/>
          </a:xfrm>
          <a:prstGeom prst="rect">
            <a:avLst/>
          </a:prstGeom>
          <a:noFill/>
        </p:spPr>
        <p:txBody>
          <a:bodyPr wrap="square" rtlCol="0">
            <a:spAutoFit/>
          </a:bodyPr>
          <a:lstStyle/>
          <a:p>
            <a:pPr algn="ctr"/>
            <a:r>
              <a:rPr lang="en-US" sz="2400" b="1" dirty="0">
                <a:solidFill>
                  <a:srgbClr val="1A10BD"/>
                </a:solidFill>
              </a:rPr>
              <a:t>UNDERCHARGED</a:t>
            </a:r>
          </a:p>
        </p:txBody>
      </p:sp>
      <p:sp>
        <p:nvSpPr>
          <p:cNvPr id="15" name="Down Arrow 14">
            <a:extLst>
              <a:ext uri="{FF2B5EF4-FFF2-40B4-BE49-F238E27FC236}">
                <a16:creationId xmlns:a16="http://schemas.microsoft.com/office/drawing/2014/main" id="{11A71940-757D-684D-8964-5F92F791CDBB}"/>
              </a:ext>
            </a:extLst>
          </p:cNvPr>
          <p:cNvSpPr/>
          <p:nvPr/>
        </p:nvSpPr>
        <p:spPr>
          <a:xfrm>
            <a:off x="6032888" y="2750953"/>
            <a:ext cx="360040" cy="601999"/>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216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
        <p:nvSpPr>
          <p:cNvPr id="3" name="Title 2">
            <a:extLst>
              <a:ext uri="{FF2B5EF4-FFF2-40B4-BE49-F238E27FC236}">
                <a16:creationId xmlns:a16="http://schemas.microsoft.com/office/drawing/2014/main" id="{DAC09DE1-ECF5-D24E-BA2C-5C3079A6836B}"/>
              </a:ext>
            </a:extLst>
          </p:cNvPr>
          <p:cNvSpPr>
            <a:spLocks noGrp="1"/>
          </p:cNvSpPr>
          <p:nvPr>
            <p:ph type="title"/>
          </p:nvPr>
        </p:nvSpPr>
        <p:spPr>
          <a:xfrm>
            <a:off x="457200" y="562372"/>
            <a:ext cx="8229600" cy="857250"/>
          </a:xfrm>
        </p:spPr>
        <p:txBody>
          <a:bodyPr>
            <a:normAutofit fontScale="90000"/>
          </a:bodyPr>
          <a:lstStyle/>
          <a:p>
            <a:r>
              <a:rPr lang="en-US" sz="3600" dirty="0"/>
              <a:t>Rotterdam physical/OFC (Benchmark) prices</a:t>
            </a:r>
            <a:br>
              <a:rPr lang="en-US" dirty="0"/>
            </a:br>
            <a:r>
              <a:rPr lang="en-US" dirty="0"/>
              <a:t>comparison table</a:t>
            </a:r>
          </a:p>
        </p:txBody>
      </p:sp>
      <p:sp>
        <p:nvSpPr>
          <p:cNvPr id="7" name="Rectangle 6">
            <a:extLst>
              <a:ext uri="{FF2B5EF4-FFF2-40B4-BE49-F238E27FC236}">
                <a16:creationId xmlns:a16="http://schemas.microsoft.com/office/drawing/2014/main" id="{77967E68-E21C-6243-8D6D-352920350CEF}"/>
              </a:ext>
            </a:extLst>
          </p:cNvPr>
          <p:cNvSpPr/>
          <p:nvPr/>
        </p:nvSpPr>
        <p:spPr>
          <a:xfrm>
            <a:off x="3737241" y="-956642"/>
            <a:ext cx="845103" cy="261610"/>
          </a:xfrm>
          <a:prstGeom prst="rect">
            <a:avLst/>
          </a:prstGeom>
          <a:noFill/>
        </p:spPr>
        <p:txBody>
          <a:bodyPr wrap="none">
            <a:spAutoFit/>
          </a:bodyPr>
          <a:lstStyle/>
          <a:p>
            <a:r>
              <a:rPr lang="en-US" sz="1100" b="1" dirty="0">
                <a:solidFill>
                  <a:srgbClr val="FF0000"/>
                </a:solidFill>
              </a:rPr>
              <a:t>Benchmark</a:t>
            </a:r>
          </a:p>
        </p:txBody>
      </p:sp>
      <p:pic>
        <p:nvPicPr>
          <p:cNvPr id="2" name="Picture 1">
            <a:extLst>
              <a:ext uri="{FF2B5EF4-FFF2-40B4-BE49-F238E27FC236}">
                <a16:creationId xmlns:a16="http://schemas.microsoft.com/office/drawing/2014/main" id="{CBF914E7-4A0D-A34B-8E57-ACA6BA04157B}"/>
              </a:ext>
            </a:extLst>
          </p:cNvPr>
          <p:cNvPicPr>
            <a:picLocks noChangeAspect="1"/>
          </p:cNvPicPr>
          <p:nvPr/>
        </p:nvPicPr>
        <p:blipFill>
          <a:blip r:embed="rId4"/>
          <a:stretch>
            <a:fillRect/>
          </a:stretch>
        </p:blipFill>
        <p:spPr>
          <a:xfrm>
            <a:off x="68301" y="1563638"/>
            <a:ext cx="9007398" cy="3579861"/>
          </a:xfrm>
          <a:prstGeom prst="rect">
            <a:avLst/>
          </a:prstGeom>
        </p:spPr>
      </p:pic>
      <p:sp>
        <p:nvSpPr>
          <p:cNvPr id="9" name="Rectangle 8">
            <a:extLst>
              <a:ext uri="{FF2B5EF4-FFF2-40B4-BE49-F238E27FC236}">
                <a16:creationId xmlns:a16="http://schemas.microsoft.com/office/drawing/2014/main" id="{FF18269E-3729-D04A-8400-8AD7F3364E5B}"/>
              </a:ext>
            </a:extLst>
          </p:cNvPr>
          <p:cNvSpPr/>
          <p:nvPr/>
        </p:nvSpPr>
        <p:spPr>
          <a:xfrm>
            <a:off x="3995936" y="1717442"/>
            <a:ext cx="845103" cy="261610"/>
          </a:xfrm>
          <a:prstGeom prst="rect">
            <a:avLst/>
          </a:prstGeom>
          <a:noFill/>
        </p:spPr>
        <p:txBody>
          <a:bodyPr wrap="none">
            <a:spAutoFit/>
          </a:bodyPr>
          <a:lstStyle/>
          <a:p>
            <a:r>
              <a:rPr lang="en-US" sz="1100" b="1" dirty="0">
                <a:solidFill>
                  <a:srgbClr val="FF0000"/>
                </a:solidFill>
              </a:rPr>
              <a:t>Benchmark</a:t>
            </a:r>
          </a:p>
        </p:txBody>
      </p:sp>
      <p:sp>
        <p:nvSpPr>
          <p:cNvPr id="10" name="Rectangle 9">
            <a:extLst>
              <a:ext uri="{FF2B5EF4-FFF2-40B4-BE49-F238E27FC236}">
                <a16:creationId xmlns:a16="http://schemas.microsoft.com/office/drawing/2014/main" id="{4FFD2C86-3008-7E4E-8B45-B3DBAC03B613}"/>
              </a:ext>
            </a:extLst>
          </p:cNvPr>
          <p:cNvSpPr/>
          <p:nvPr/>
        </p:nvSpPr>
        <p:spPr>
          <a:xfrm>
            <a:off x="7693256" y="1717515"/>
            <a:ext cx="845103" cy="261610"/>
          </a:xfrm>
          <a:prstGeom prst="rect">
            <a:avLst/>
          </a:prstGeom>
          <a:noFill/>
        </p:spPr>
        <p:txBody>
          <a:bodyPr wrap="none">
            <a:spAutoFit/>
          </a:bodyPr>
          <a:lstStyle/>
          <a:p>
            <a:r>
              <a:rPr lang="en-US" sz="1100" b="1" dirty="0">
                <a:solidFill>
                  <a:srgbClr val="FF0000"/>
                </a:solidFill>
              </a:rPr>
              <a:t>Benchmark</a:t>
            </a:r>
          </a:p>
        </p:txBody>
      </p:sp>
    </p:spTree>
    <p:extLst>
      <p:ext uri="{BB962C8B-B14F-4D97-AF65-F5344CB8AC3E}">
        <p14:creationId xmlns:p14="http://schemas.microsoft.com/office/powerpoint/2010/main" val="629151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09936" y="980728"/>
            <a:ext cx="7344816" cy="2592288"/>
          </a:xfr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txBody>
          <a:bodyPr>
            <a:normAutofit/>
          </a:bodyPr>
          <a:lstStyle/>
          <a:p>
            <a:r>
              <a:rPr lang="sv-SE" b="1" dirty="0">
                <a:solidFill>
                  <a:schemeClr val="bg1"/>
                </a:solidFill>
                <a:latin typeface="Calibri Light" panose="020F0302020204030204" pitchFamily="34" charset="0"/>
              </a:rPr>
              <a:t>OUR ADVICE IS TO USE</a:t>
            </a:r>
            <a:br>
              <a:rPr lang="sv-SE" b="1" dirty="0">
                <a:solidFill>
                  <a:schemeClr val="bg1"/>
                </a:solidFill>
                <a:latin typeface="Calibri Light" panose="020F0302020204030204" pitchFamily="34" charset="0"/>
              </a:rPr>
            </a:br>
            <a:r>
              <a:rPr lang="sv-SE" sz="4800" b="1" u="sng" dirty="0">
                <a:solidFill>
                  <a:schemeClr val="bg1"/>
                </a:solidFill>
                <a:latin typeface="Calibri Light" panose="020F0302020204030204" pitchFamily="34" charset="0"/>
              </a:rPr>
              <a:t>OFCP</a:t>
            </a:r>
            <a:r>
              <a:rPr lang="sv-SE" b="1" dirty="0">
                <a:solidFill>
                  <a:schemeClr val="bg1"/>
                </a:solidFill>
                <a:latin typeface="Calibri Light" panose="020F0302020204030204" pitchFamily="34" charset="0"/>
              </a:rPr>
              <a:t> AS A NEW BENCHMARK</a:t>
            </a:r>
          </a:p>
        </p:txBody>
      </p:sp>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1"/>
          <p:cNvSpPr txBox="1">
            <a:spLocks/>
          </p:cNvSpPr>
          <p:nvPr/>
        </p:nvSpPr>
        <p:spPr>
          <a:xfrm>
            <a:off x="467544" y="1419622"/>
            <a:ext cx="82296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v-SE" sz="2000" b="1" dirty="0">
              <a:latin typeface="Calibri Light" panose="020F0302020204030204" pitchFamily="34" charset="0"/>
            </a:endParaRPr>
          </a:p>
        </p:txBody>
      </p:sp>
    </p:spTree>
    <p:extLst>
      <p:ext uri="{BB962C8B-B14F-4D97-AF65-F5344CB8AC3E}">
        <p14:creationId xmlns:p14="http://schemas.microsoft.com/office/powerpoint/2010/main" val="1188417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10845"/>
            <a:ext cx="8229600" cy="857250"/>
          </a:xfrm>
        </p:spPr>
        <p:txBody>
          <a:bodyPr>
            <a:normAutofit/>
          </a:bodyPr>
          <a:lstStyle/>
          <a:p>
            <a:r>
              <a:rPr lang="sv-SE" dirty="0">
                <a:latin typeface="Calibri Light" panose="020F0302020204030204" pitchFamily="34" charset="0"/>
              </a:rPr>
              <a:t>Bunker Price Benchmarking</a:t>
            </a:r>
          </a:p>
        </p:txBody>
      </p:sp>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6" name="Ellips 5"/>
          <p:cNvSpPr/>
          <p:nvPr/>
        </p:nvSpPr>
        <p:spPr>
          <a:xfrm>
            <a:off x="719572" y="1609513"/>
            <a:ext cx="2016224" cy="20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err="1">
                <a:solidFill>
                  <a:schemeClr val="bg1"/>
                </a:solidFill>
              </a:rPr>
              <a:t>Where</a:t>
            </a:r>
            <a:r>
              <a:rPr lang="sv-SE" sz="1600" dirty="0">
                <a:solidFill>
                  <a:schemeClr val="bg1"/>
                </a:solidFill>
              </a:rPr>
              <a:t> is the oil market?</a:t>
            </a:r>
          </a:p>
        </p:txBody>
      </p:sp>
      <p:sp>
        <p:nvSpPr>
          <p:cNvPr id="9" name="Ellips 8"/>
          <p:cNvSpPr/>
          <p:nvPr/>
        </p:nvSpPr>
        <p:spPr>
          <a:xfrm>
            <a:off x="3563888" y="1609513"/>
            <a:ext cx="2016224" cy="20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err="1">
                <a:solidFill>
                  <a:schemeClr val="bg1"/>
                </a:solidFill>
              </a:rPr>
              <a:t>What</a:t>
            </a:r>
            <a:r>
              <a:rPr lang="sv-SE" sz="1600" dirty="0">
                <a:solidFill>
                  <a:schemeClr val="bg1"/>
                </a:solidFill>
              </a:rPr>
              <a:t> is it </a:t>
            </a:r>
            <a:r>
              <a:rPr lang="sv-SE" sz="1600" dirty="0" err="1">
                <a:solidFill>
                  <a:schemeClr val="bg1"/>
                </a:solidFill>
              </a:rPr>
              <a:t>made</a:t>
            </a:r>
            <a:r>
              <a:rPr lang="sv-SE" sz="1600" dirty="0">
                <a:solidFill>
                  <a:schemeClr val="bg1"/>
                </a:solidFill>
              </a:rPr>
              <a:t> </a:t>
            </a:r>
            <a:r>
              <a:rPr lang="sv-SE" sz="1600" dirty="0" err="1">
                <a:solidFill>
                  <a:schemeClr val="bg1"/>
                </a:solidFill>
              </a:rPr>
              <a:t>of</a:t>
            </a:r>
            <a:r>
              <a:rPr lang="sv-SE" sz="1600" dirty="0">
                <a:solidFill>
                  <a:schemeClr val="bg1"/>
                </a:solidFill>
              </a:rPr>
              <a:t>?</a:t>
            </a:r>
          </a:p>
        </p:txBody>
      </p:sp>
      <p:sp>
        <p:nvSpPr>
          <p:cNvPr id="10" name="Ellips 9"/>
          <p:cNvSpPr/>
          <p:nvPr/>
        </p:nvSpPr>
        <p:spPr>
          <a:xfrm>
            <a:off x="6408204" y="1563638"/>
            <a:ext cx="2016224" cy="20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err="1">
                <a:solidFill>
                  <a:schemeClr val="bg1"/>
                </a:solidFill>
              </a:rPr>
              <a:t>Where</a:t>
            </a:r>
            <a:r>
              <a:rPr lang="sv-SE" sz="1600" dirty="0">
                <a:solidFill>
                  <a:schemeClr val="bg1"/>
                </a:solidFill>
              </a:rPr>
              <a:t> </a:t>
            </a:r>
            <a:r>
              <a:rPr lang="sv-SE" sz="1600" dirty="0" err="1">
                <a:solidFill>
                  <a:schemeClr val="bg1"/>
                </a:solidFill>
              </a:rPr>
              <a:t>are</a:t>
            </a:r>
            <a:r>
              <a:rPr lang="sv-SE" sz="1600" dirty="0">
                <a:solidFill>
                  <a:schemeClr val="bg1"/>
                </a:solidFill>
              </a:rPr>
              <a:t> all the </a:t>
            </a:r>
            <a:r>
              <a:rPr lang="sv-SE" sz="1600" dirty="0" err="1">
                <a:solidFill>
                  <a:schemeClr val="bg1"/>
                </a:solidFill>
              </a:rPr>
              <a:t>prices</a:t>
            </a:r>
            <a:r>
              <a:rPr lang="sv-SE" sz="1600" dirty="0">
                <a:solidFill>
                  <a:schemeClr val="bg1"/>
                </a:solidFill>
              </a:rPr>
              <a:t> coming from?</a:t>
            </a:r>
          </a:p>
        </p:txBody>
      </p:sp>
      <p:sp>
        <p:nvSpPr>
          <p:cNvPr id="8" name="Rektangel 7"/>
          <p:cNvSpPr/>
          <p:nvPr/>
        </p:nvSpPr>
        <p:spPr>
          <a:xfrm>
            <a:off x="809582" y="3350435"/>
            <a:ext cx="1836204" cy="4584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t>Oil Exchanges</a:t>
            </a:r>
          </a:p>
        </p:txBody>
      </p:sp>
      <p:sp>
        <p:nvSpPr>
          <p:cNvPr id="13" name="Rektangel 12"/>
          <p:cNvSpPr/>
          <p:nvPr/>
        </p:nvSpPr>
        <p:spPr>
          <a:xfrm>
            <a:off x="3653898" y="3350434"/>
            <a:ext cx="1836204" cy="4584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t>Oil Future </a:t>
            </a:r>
            <a:r>
              <a:rPr lang="sv-SE" sz="1600" dirty="0" err="1"/>
              <a:t>contracts</a:t>
            </a:r>
            <a:endParaRPr lang="sv-SE" sz="1600" dirty="0"/>
          </a:p>
        </p:txBody>
      </p:sp>
      <p:sp>
        <p:nvSpPr>
          <p:cNvPr id="14" name="Rektangel 13"/>
          <p:cNvSpPr/>
          <p:nvPr/>
        </p:nvSpPr>
        <p:spPr>
          <a:xfrm>
            <a:off x="6498214" y="3350433"/>
            <a:ext cx="1836204" cy="4584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t>Oil Future </a:t>
            </a:r>
            <a:r>
              <a:rPr lang="sv-SE" sz="1600" dirty="0" err="1"/>
              <a:t>price</a:t>
            </a:r>
            <a:r>
              <a:rPr lang="sv-SE" sz="1600" dirty="0"/>
              <a:t> differentials</a:t>
            </a:r>
          </a:p>
        </p:txBody>
      </p:sp>
    </p:spTree>
    <p:extLst>
      <p:ext uri="{BB962C8B-B14F-4D97-AF65-F5344CB8AC3E}">
        <p14:creationId xmlns:p14="http://schemas.microsoft.com/office/powerpoint/2010/main" val="90232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8"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44" r="9918" b="-2617"/>
          <a:stretch/>
        </p:blipFill>
        <p:spPr bwMode="auto">
          <a:xfrm>
            <a:off x="0" y="-5967"/>
            <a:ext cx="9231467"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2231740" y="915566"/>
            <a:ext cx="4680520" cy="954107"/>
          </a:xfrm>
          <a:prstGeom prst="rect">
            <a:avLst/>
          </a:prstGeom>
          <a:noFill/>
        </p:spPr>
        <p:txBody>
          <a:bodyPr wrap="square" rtlCol="0">
            <a:spAutoFit/>
          </a:bodyPr>
          <a:lstStyle/>
          <a:p>
            <a:pPr algn="ctr"/>
            <a:r>
              <a:rPr lang="sv-SE" sz="2800" b="1" dirty="0">
                <a:solidFill>
                  <a:schemeClr val="accent5">
                    <a:lumMod val="50000"/>
                  </a:schemeClr>
                </a:solidFill>
                <a:latin typeface="Calibri Light" panose="020F0302020204030204" pitchFamily="34" charset="0"/>
              </a:rPr>
              <a:t>CARL-JOHAN GARSTEN</a:t>
            </a:r>
          </a:p>
          <a:p>
            <a:pPr algn="ctr"/>
            <a:r>
              <a:rPr lang="sv-SE" sz="2800" b="1" dirty="0">
                <a:solidFill>
                  <a:schemeClr val="accent5">
                    <a:lumMod val="50000"/>
                  </a:schemeClr>
                </a:solidFill>
                <a:latin typeface="Calibri Light" panose="020F0302020204030204" pitchFamily="34" charset="0"/>
              </a:rPr>
              <a:t>MANAGING DIRECTOR</a:t>
            </a:r>
          </a:p>
        </p:txBody>
      </p:sp>
      <p:pic>
        <p:nvPicPr>
          <p:cNvPr id="1029" name="Picture 5" descr="MABUX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F80357-34FE-7149-8F18-E17E09A3F357}"/>
              </a:ext>
            </a:extLst>
          </p:cNvPr>
          <p:cNvSpPr txBox="1"/>
          <p:nvPr/>
        </p:nvSpPr>
        <p:spPr>
          <a:xfrm>
            <a:off x="539552" y="2499742"/>
            <a:ext cx="3744416" cy="2304256"/>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79163F54-FAFF-B34E-9C17-B67063E26BCB}"/>
              </a:ext>
            </a:extLst>
          </p:cNvPr>
          <p:cNvSpPr txBox="1"/>
          <p:nvPr/>
        </p:nvSpPr>
        <p:spPr>
          <a:xfrm>
            <a:off x="757635" y="2658329"/>
            <a:ext cx="3528393" cy="1212165"/>
          </a:xfrm>
          <a:prstGeom prst="rect">
            <a:avLst/>
          </a:prstGeom>
          <a:noFill/>
        </p:spPr>
        <p:txBody>
          <a:bodyPr wrap="square" lIns="103163" tIns="51581" rIns="103163" bIns="51581" rtlCol="0">
            <a:spAutoFit/>
          </a:bodyPr>
          <a:lstStyle/>
          <a:p>
            <a:pPr algn="ctr"/>
            <a:r>
              <a:rPr lang="en-US" sz="2400" b="1" dirty="0" err="1">
                <a:solidFill>
                  <a:schemeClr val="bg1"/>
                </a:solidFill>
                <a:effectLst>
                  <a:outerShdw blurRad="50800" dist="38100" dir="2700000" algn="tl" rotWithShape="0">
                    <a:prstClr val="black">
                      <a:alpha val="40000"/>
                    </a:prstClr>
                  </a:outerShdw>
                </a:effectLst>
                <a:latin typeface="+mj-lt"/>
              </a:rPr>
              <a:t>Kullagatan</a:t>
            </a:r>
            <a:r>
              <a:rPr lang="en-US" sz="2400" b="1" dirty="0">
                <a:solidFill>
                  <a:schemeClr val="bg1"/>
                </a:solidFill>
                <a:effectLst>
                  <a:outerShdw blurRad="50800" dist="38100" dir="2700000" algn="tl" rotWithShape="0">
                    <a:prstClr val="black">
                      <a:alpha val="40000"/>
                    </a:prstClr>
                  </a:outerShdw>
                </a:effectLst>
                <a:latin typeface="+mj-lt"/>
              </a:rPr>
              <a:t> 6, SE-25220,</a:t>
            </a:r>
          </a:p>
          <a:p>
            <a:pPr algn="ctr"/>
            <a:r>
              <a:rPr lang="en-US" sz="2400" b="1" dirty="0">
                <a:solidFill>
                  <a:schemeClr val="bg1"/>
                </a:solidFill>
                <a:effectLst>
                  <a:outerShdw blurRad="50800" dist="38100" dir="2700000" algn="tl" rotWithShape="0">
                    <a:prstClr val="black">
                      <a:alpha val="40000"/>
                    </a:prstClr>
                  </a:outerShdw>
                </a:effectLst>
                <a:latin typeface="+mj-lt"/>
              </a:rPr>
              <a:t>Helsingborg, </a:t>
            </a:r>
          </a:p>
          <a:p>
            <a:pPr algn="ctr"/>
            <a:r>
              <a:rPr lang="en-US" sz="2400" b="1" dirty="0">
                <a:solidFill>
                  <a:schemeClr val="bg1"/>
                </a:solidFill>
                <a:effectLst>
                  <a:outerShdw blurRad="50800" dist="38100" dir="2700000" algn="tl" rotWithShape="0">
                    <a:prstClr val="black">
                      <a:alpha val="40000"/>
                    </a:prstClr>
                  </a:outerShdw>
                </a:effectLst>
                <a:latin typeface="+mj-lt"/>
              </a:rPr>
              <a:t>Sweden</a:t>
            </a:r>
            <a:endParaRPr lang="ru-RU" sz="2400" b="1" dirty="0">
              <a:solidFill>
                <a:schemeClr val="bg1"/>
              </a:solidFill>
              <a:effectLst>
                <a:outerShdw blurRad="50800" dist="38100" dir="2700000" algn="tl" rotWithShape="0">
                  <a:prstClr val="black">
                    <a:alpha val="40000"/>
                  </a:prstClr>
                </a:outerShdw>
              </a:effectLst>
              <a:latin typeface="+mj-lt"/>
            </a:endParaRPr>
          </a:p>
        </p:txBody>
      </p:sp>
      <p:sp>
        <p:nvSpPr>
          <p:cNvPr id="7" name="TextBox 6">
            <a:extLst>
              <a:ext uri="{FF2B5EF4-FFF2-40B4-BE49-F238E27FC236}">
                <a16:creationId xmlns:a16="http://schemas.microsoft.com/office/drawing/2014/main" id="{A33C6FBB-3453-4C40-96A0-7D54BAEE05CE}"/>
              </a:ext>
            </a:extLst>
          </p:cNvPr>
          <p:cNvSpPr txBox="1"/>
          <p:nvPr/>
        </p:nvSpPr>
        <p:spPr>
          <a:xfrm>
            <a:off x="683568" y="1792618"/>
            <a:ext cx="7776864" cy="658167"/>
          </a:xfrm>
          <a:prstGeom prst="rect">
            <a:avLst/>
          </a:prstGeom>
          <a:noFill/>
        </p:spPr>
        <p:txBody>
          <a:bodyPr wrap="square" lIns="103163" tIns="51581" rIns="103163" bIns="51581" rtlCol="0">
            <a:spAutoFit/>
          </a:bodyPr>
          <a:lstStyle/>
          <a:p>
            <a:pPr algn="ctr"/>
            <a:r>
              <a:rPr lang="en-US" sz="3600" b="1" dirty="0">
                <a:solidFill>
                  <a:srgbClr val="005699"/>
                </a:solidFill>
                <a:effectLst>
                  <a:outerShdw blurRad="50800" dist="38100" dir="2700000" algn="tl" rotWithShape="0">
                    <a:prstClr val="black">
                      <a:alpha val="40000"/>
                    </a:prstClr>
                  </a:outerShdw>
                </a:effectLst>
                <a:latin typeface="+mj-lt"/>
              </a:rPr>
              <a:t>Marine Bunker Exchange (MABUX) AB</a:t>
            </a:r>
          </a:p>
        </p:txBody>
      </p:sp>
      <p:sp>
        <p:nvSpPr>
          <p:cNvPr id="8" name="TextBox 7">
            <a:extLst>
              <a:ext uri="{FF2B5EF4-FFF2-40B4-BE49-F238E27FC236}">
                <a16:creationId xmlns:a16="http://schemas.microsoft.com/office/drawing/2014/main" id="{4143C005-9E66-8E42-91EB-A6DF9D8AFCD6}"/>
              </a:ext>
            </a:extLst>
          </p:cNvPr>
          <p:cNvSpPr txBox="1"/>
          <p:nvPr/>
        </p:nvSpPr>
        <p:spPr>
          <a:xfrm>
            <a:off x="5148064" y="2658329"/>
            <a:ext cx="3744416" cy="1950829"/>
          </a:xfrm>
          <a:prstGeom prst="rect">
            <a:avLst/>
          </a:prstGeom>
          <a:noFill/>
        </p:spPr>
        <p:txBody>
          <a:bodyPr wrap="square" lIns="103163" tIns="51581" rIns="103163" bIns="51581" rtlCol="0">
            <a:spAutoFit/>
          </a:bodyPr>
          <a:lstStyle/>
          <a:p>
            <a:r>
              <a:rPr lang="en-US" sz="2400" b="1" dirty="0">
                <a:solidFill>
                  <a:schemeClr val="bg1"/>
                </a:solidFill>
                <a:effectLst>
                  <a:outerShdw blurRad="50800" dist="38100" dir="2700000" algn="tl" rotWithShape="0">
                    <a:prstClr val="black">
                      <a:alpha val="40000"/>
                    </a:prstClr>
                  </a:outerShdw>
                </a:effectLst>
                <a:latin typeface="+mj-lt"/>
              </a:rPr>
              <a:t>Tel:    +46 42 140430</a:t>
            </a:r>
          </a:p>
          <a:p>
            <a:r>
              <a:rPr lang="en-US" sz="2400" b="1" dirty="0">
                <a:solidFill>
                  <a:schemeClr val="bg1"/>
                </a:solidFill>
                <a:effectLst>
                  <a:outerShdw blurRad="50800" dist="38100" dir="2700000" algn="tl" rotWithShape="0">
                    <a:prstClr val="black">
                      <a:alpha val="40000"/>
                    </a:prstClr>
                  </a:outerShdw>
                </a:effectLst>
                <a:latin typeface="+mj-lt"/>
              </a:rPr>
              <a:t>Mob. +46 709409454</a:t>
            </a:r>
          </a:p>
          <a:p>
            <a:r>
              <a:rPr lang="en-US" sz="2400" b="1" dirty="0">
                <a:solidFill>
                  <a:schemeClr val="bg1"/>
                </a:solidFill>
                <a:effectLst>
                  <a:outerShdw blurRad="50800" dist="38100" dir="2700000" algn="tl" rotWithShape="0">
                    <a:prstClr val="black">
                      <a:alpha val="40000"/>
                    </a:prstClr>
                  </a:outerShdw>
                </a:effectLst>
                <a:latin typeface="+mj-lt"/>
              </a:rPr>
              <a:t>E-mail: </a:t>
            </a:r>
            <a:r>
              <a:rPr lang="en-US" sz="2400" b="1" dirty="0" err="1">
                <a:solidFill>
                  <a:schemeClr val="bg1"/>
                </a:solidFill>
                <a:effectLst>
                  <a:outerShdw blurRad="50800" dist="38100" dir="2700000" algn="tl" rotWithShape="0">
                    <a:prstClr val="black">
                      <a:alpha val="40000"/>
                    </a:prstClr>
                  </a:outerShdw>
                </a:effectLst>
                <a:latin typeface="+mj-lt"/>
              </a:rPr>
              <a:t>info@mabux.com</a:t>
            </a:r>
            <a:endParaRPr lang="en-US" sz="2400" b="1" dirty="0">
              <a:solidFill>
                <a:schemeClr val="bg1"/>
              </a:solidFill>
              <a:effectLst>
                <a:outerShdw blurRad="50800" dist="38100" dir="2700000" algn="tl" rotWithShape="0">
                  <a:prstClr val="black">
                    <a:alpha val="40000"/>
                  </a:prstClr>
                </a:outerShdw>
              </a:effectLst>
              <a:latin typeface="+mj-lt"/>
            </a:endParaRPr>
          </a:p>
          <a:p>
            <a:r>
              <a:rPr lang="en-US" sz="2400" b="1" dirty="0">
                <a:solidFill>
                  <a:schemeClr val="bg1"/>
                </a:solidFill>
                <a:effectLst>
                  <a:outerShdw blurRad="50800" dist="38100" dir="2700000" algn="tl" rotWithShape="0">
                    <a:prstClr val="black">
                      <a:alpha val="40000"/>
                    </a:prstClr>
                  </a:outerShdw>
                </a:effectLst>
                <a:latin typeface="+mj-lt"/>
              </a:rPr>
              <a:t>Website: </a:t>
            </a:r>
            <a:r>
              <a:rPr lang="en-US" sz="2400" b="1" dirty="0" err="1">
                <a:solidFill>
                  <a:schemeClr val="bg1"/>
                </a:solidFill>
                <a:effectLst>
                  <a:outerShdw blurRad="50800" dist="38100" dir="2700000" algn="tl" rotWithShape="0">
                    <a:prstClr val="black">
                      <a:alpha val="40000"/>
                    </a:prstClr>
                  </a:outerShdw>
                </a:effectLst>
                <a:latin typeface="+mj-lt"/>
              </a:rPr>
              <a:t>www.mabux.com</a:t>
            </a:r>
            <a:endParaRPr lang="en-US" sz="2400" b="1" dirty="0">
              <a:solidFill>
                <a:schemeClr val="bg1"/>
              </a:solidFill>
              <a:effectLst>
                <a:outerShdw blurRad="50800" dist="38100" dir="2700000" algn="tl" rotWithShape="0">
                  <a:prstClr val="black">
                    <a:alpha val="40000"/>
                  </a:prstClr>
                </a:outerShdw>
              </a:effectLst>
              <a:latin typeface="+mj-lt"/>
            </a:endParaRPr>
          </a:p>
          <a:p>
            <a:r>
              <a:rPr lang="en-US" sz="2400" b="1" dirty="0">
                <a:solidFill>
                  <a:schemeClr val="bg1"/>
                </a:solidFill>
                <a:effectLst>
                  <a:outerShdw blurRad="50800" dist="38100" dir="2700000" algn="tl" rotWithShape="0">
                    <a:prstClr val="black">
                      <a:alpha val="40000"/>
                    </a:prstClr>
                  </a:outerShdw>
                </a:effectLst>
              </a:rPr>
              <a:t>Website: </a:t>
            </a:r>
            <a:r>
              <a:rPr lang="en-US" sz="2400" b="1" dirty="0" err="1">
                <a:solidFill>
                  <a:schemeClr val="bg1"/>
                </a:solidFill>
                <a:effectLst>
                  <a:outerShdw blurRad="50800" dist="38100" dir="2700000" algn="tl" rotWithShape="0">
                    <a:prstClr val="black">
                      <a:alpha val="40000"/>
                    </a:prstClr>
                  </a:outerShdw>
                </a:effectLst>
                <a:latin typeface="+mj-lt"/>
              </a:rPr>
              <a:t>www.mabux.ru</a:t>
            </a:r>
            <a:endParaRPr lang="en-US" sz="2400" b="1"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738972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9000" b="-9000"/>
          </a:stretch>
        </a:blipFill>
        <a:effectLst/>
      </p:bgPr>
    </p:bg>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innehåll 2"/>
          <p:cNvSpPr>
            <a:spLocks noGrp="1"/>
          </p:cNvSpPr>
          <p:nvPr>
            <p:ph idx="1"/>
          </p:nvPr>
        </p:nvSpPr>
        <p:spPr>
          <a:xfrm>
            <a:off x="624390" y="1167729"/>
            <a:ext cx="7895220" cy="1332014"/>
          </a:xfrm>
        </p:spPr>
        <p:txBody>
          <a:bodyPr>
            <a:noAutofit/>
          </a:bodyPr>
          <a:lstStyle/>
          <a:p>
            <a:pPr marL="0" indent="0">
              <a:buNone/>
            </a:pPr>
            <a:r>
              <a:rPr lang="en-US" sz="24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The physical market consists of  a number of Suppliers’ estimate.</a:t>
            </a:r>
          </a:p>
          <a:p>
            <a:pPr marL="0" indent="0">
              <a:buNone/>
            </a:pPr>
            <a:r>
              <a:rPr lang="en-US" sz="24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The estimation is mainly based on local environment.</a:t>
            </a:r>
          </a:p>
          <a:p>
            <a:pPr marL="0" indent="0">
              <a:buNone/>
            </a:pPr>
            <a:r>
              <a:rPr lang="en-US" sz="2400" b="1" dirty="0">
                <a:latin typeface="Calibri Light" panose="020F0302020204030204" pitchFamily="34" charset="0"/>
              </a:rPr>
              <a:t>Such as </a:t>
            </a:r>
            <a:r>
              <a:rPr lang="en-US" sz="2400" dirty="0">
                <a:latin typeface="Calibri Light" panose="020F0302020204030204" pitchFamily="34" charset="0"/>
              </a:rPr>
              <a:t>: </a:t>
            </a:r>
          </a:p>
          <a:p>
            <a:pPr>
              <a:buFont typeface="Wingdings" pitchFamily="2" charset="2"/>
              <a:buChar char="Ø"/>
            </a:pPr>
            <a:r>
              <a:rPr lang="en-US" sz="2400" b="1" dirty="0">
                <a:latin typeface="Calibri Light" panose="020F0302020204030204" pitchFamily="34" charset="0"/>
              </a:rPr>
              <a:t>avails </a:t>
            </a:r>
          </a:p>
          <a:p>
            <a:pPr>
              <a:buFont typeface="Wingdings" pitchFamily="2" charset="2"/>
              <a:buChar char="Ø"/>
            </a:pPr>
            <a:r>
              <a:rPr lang="en-US" sz="2400" b="1" dirty="0">
                <a:latin typeface="Calibri Light" panose="020F0302020204030204" pitchFamily="34" charset="0"/>
              </a:rPr>
              <a:t>barge allocations </a:t>
            </a:r>
          </a:p>
          <a:p>
            <a:pPr>
              <a:buFont typeface="Wingdings" pitchFamily="2" charset="2"/>
              <a:buChar char="Ø"/>
            </a:pPr>
            <a:r>
              <a:rPr lang="en-US" sz="2400" b="1" dirty="0">
                <a:latin typeface="Calibri Light" panose="020F0302020204030204" pitchFamily="34" charset="0"/>
              </a:rPr>
              <a:t>local competition</a:t>
            </a:r>
          </a:p>
          <a:p>
            <a:pPr>
              <a:buFont typeface="Wingdings" pitchFamily="2" charset="2"/>
              <a:buChar char="Ø"/>
            </a:pPr>
            <a:r>
              <a:rPr lang="en-US" sz="2400" b="1" dirty="0">
                <a:latin typeface="Calibri Light" panose="020F0302020204030204" pitchFamily="34" charset="0"/>
              </a:rPr>
              <a:t>weather conditions</a:t>
            </a:r>
          </a:p>
          <a:p>
            <a:pPr>
              <a:buFont typeface="Wingdings" pitchFamily="2" charset="2"/>
              <a:buChar char="Ø"/>
            </a:pPr>
            <a:r>
              <a:rPr lang="en-US" sz="2400" b="1" dirty="0">
                <a:latin typeface="Calibri Light" panose="020F0302020204030204" pitchFamily="34" charset="0"/>
              </a:rPr>
              <a:t>oil future variations, to some extent</a:t>
            </a:r>
          </a:p>
          <a:p>
            <a:pPr>
              <a:buFont typeface="Wingdings" pitchFamily="2" charset="2"/>
              <a:buChar char="Ø"/>
            </a:pPr>
            <a:endParaRPr lang="en-US" sz="2400" b="1" dirty="0">
              <a:latin typeface="Calibri Light" panose="020F0302020204030204" pitchFamily="34" charset="0"/>
            </a:endParaRPr>
          </a:p>
        </p:txBody>
      </p:sp>
      <p:sp>
        <p:nvSpPr>
          <p:cNvPr id="3" name="Title 2">
            <a:extLst>
              <a:ext uri="{FF2B5EF4-FFF2-40B4-BE49-F238E27FC236}">
                <a16:creationId xmlns:a16="http://schemas.microsoft.com/office/drawing/2014/main" id="{0E77F3C2-2CF8-1F40-ABAA-956B887E62D4}"/>
              </a:ext>
            </a:extLst>
          </p:cNvPr>
          <p:cNvSpPr>
            <a:spLocks noGrp="1"/>
          </p:cNvSpPr>
          <p:nvPr>
            <p:ph type="title"/>
          </p:nvPr>
        </p:nvSpPr>
        <p:spPr/>
        <p:txBody>
          <a:bodyPr/>
          <a:lstStyle/>
          <a:p>
            <a:r>
              <a:rPr lang="en-US" dirty="0"/>
              <a:t>Physical Market</a:t>
            </a:r>
          </a:p>
        </p:txBody>
      </p:sp>
    </p:spTree>
    <p:extLst>
      <p:ext uri="{BB962C8B-B14F-4D97-AF65-F5344CB8AC3E}">
        <p14:creationId xmlns:p14="http://schemas.microsoft.com/office/powerpoint/2010/main" val="49899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 calcmode="lin" valueType="num">
                                      <p:cBhvr additive="base">
                                        <p:cTn id="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 calcmode="lin" valueType="num">
                                      <p:cBhvr additive="base">
                                        <p:cTn id="12"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 calcmode="lin" valueType="num">
                                      <p:cBhvr additive="base">
                                        <p:cTn id="1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 calcmode="lin" valueType="num">
                                      <p:cBhvr additive="base">
                                        <p:cTn id="22"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 calcmode="lin" valueType="num">
                                      <p:cBhvr additive="base">
                                        <p:cTn id="2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innehåll 2"/>
          <p:cNvSpPr>
            <a:spLocks noGrp="1"/>
          </p:cNvSpPr>
          <p:nvPr>
            <p:ph idx="1"/>
          </p:nvPr>
        </p:nvSpPr>
        <p:spPr>
          <a:xfrm>
            <a:off x="755576" y="159482"/>
            <a:ext cx="7895220" cy="504056"/>
          </a:xfrm>
        </p:spPr>
        <p:txBody>
          <a:bodyPr>
            <a:noAutofit/>
          </a:bodyPr>
          <a:lstStyle/>
          <a:p>
            <a:pPr marL="0" indent="0" algn="ctr">
              <a:buNone/>
            </a:pPr>
            <a:r>
              <a:rPr lang="en-US" sz="36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OIL FUTURE TABLE</a:t>
            </a:r>
            <a:endParaRPr lang="en-US" b="1" dirty="0">
              <a:latin typeface="Calibri Light" panose="020F0302020204030204" pitchFamily="34" charset="0"/>
            </a:endParaRPr>
          </a:p>
        </p:txBody>
      </p:sp>
      <p:pic>
        <p:nvPicPr>
          <p:cNvPr id="3" name="Bildobjekt 2">
            <a:extLst>
              <a:ext uri="{FF2B5EF4-FFF2-40B4-BE49-F238E27FC236}">
                <a16:creationId xmlns:a16="http://schemas.microsoft.com/office/drawing/2014/main" id="{B5CCC478-7929-4AB0-9B5F-F213706C4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79543"/>
            <a:ext cx="9144000" cy="3930262"/>
          </a:xfrm>
          <a:prstGeom prst="rect">
            <a:avLst/>
          </a:prstGeom>
        </p:spPr>
      </p:pic>
    </p:spTree>
    <p:extLst>
      <p:ext uri="{BB962C8B-B14F-4D97-AF65-F5344CB8AC3E}">
        <p14:creationId xmlns:p14="http://schemas.microsoft.com/office/powerpoint/2010/main" val="1834410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innehåll 2"/>
          <p:cNvSpPr>
            <a:spLocks noGrp="1"/>
          </p:cNvSpPr>
          <p:nvPr>
            <p:ph idx="1"/>
          </p:nvPr>
        </p:nvSpPr>
        <p:spPr>
          <a:xfrm>
            <a:off x="755576" y="159482"/>
            <a:ext cx="7895220" cy="504056"/>
          </a:xfrm>
        </p:spPr>
        <p:txBody>
          <a:bodyPr>
            <a:noAutofit/>
          </a:bodyPr>
          <a:lstStyle/>
          <a:p>
            <a:pPr marL="0" indent="0" algn="ctr">
              <a:buNone/>
            </a:pPr>
            <a:r>
              <a:rPr lang="en-US" sz="36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OIL FUTURE SETTLEMENT</a:t>
            </a:r>
            <a:endParaRPr lang="en-US" b="1" dirty="0">
              <a:latin typeface="Calibri Light" panose="020F0302020204030204" pitchFamily="34" charset="0"/>
            </a:endParaRPr>
          </a:p>
        </p:txBody>
      </p:sp>
      <p:pic>
        <p:nvPicPr>
          <p:cNvPr id="4" name="Bildobjekt 3">
            <a:extLst>
              <a:ext uri="{FF2B5EF4-FFF2-40B4-BE49-F238E27FC236}">
                <a16:creationId xmlns:a16="http://schemas.microsoft.com/office/drawing/2014/main" id="{B15E27EE-3389-40A3-8A7B-C80AE9E35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67" y="1203598"/>
            <a:ext cx="8055038" cy="3436918"/>
          </a:xfrm>
          <a:prstGeom prst="rect">
            <a:avLst/>
          </a:prstGeom>
        </p:spPr>
      </p:pic>
    </p:spTree>
    <p:extLst>
      <p:ext uri="{BB962C8B-B14F-4D97-AF65-F5344CB8AC3E}">
        <p14:creationId xmlns:p14="http://schemas.microsoft.com/office/powerpoint/2010/main" val="2226911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innehåll 2"/>
          <p:cNvSpPr>
            <a:spLocks noGrp="1"/>
          </p:cNvSpPr>
          <p:nvPr>
            <p:ph idx="1"/>
          </p:nvPr>
        </p:nvSpPr>
        <p:spPr>
          <a:xfrm>
            <a:off x="225860" y="915566"/>
            <a:ext cx="8712968" cy="2238897"/>
          </a:xfrm>
        </p:spPr>
        <p:txBody>
          <a:bodyPr>
            <a:noAutofit/>
          </a:bodyPr>
          <a:lstStyle/>
          <a:p>
            <a:pPr marL="0" indent="0" algn="ctr">
              <a:buNone/>
            </a:pPr>
            <a:r>
              <a:rPr lang="en-US" sz="36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There is a parallel bunker market which we call:</a:t>
            </a:r>
          </a:p>
          <a:p>
            <a:pPr marL="0" indent="0" algn="ctr">
              <a:buNone/>
            </a:pPr>
            <a:r>
              <a:rPr lang="en-US" sz="3600" b="1" u="sng" dirty="0">
                <a:solidFill>
                  <a:srgbClr val="1A10BD"/>
                </a:solidFill>
                <a:effectLst>
                  <a:outerShdw blurRad="50800" dist="38100" dir="2700000" algn="tl" rotWithShape="0">
                    <a:prstClr val="black">
                      <a:alpha val="40000"/>
                    </a:prstClr>
                  </a:outerShdw>
                </a:effectLst>
                <a:latin typeface="Calibri Light" panose="020F0302020204030204" pitchFamily="34" charset="0"/>
              </a:rPr>
              <a:t>OIL-FUTURE-CONNECT MARKET</a:t>
            </a:r>
          </a:p>
          <a:p>
            <a:pPr marL="0" indent="0" algn="ctr">
              <a:buNone/>
            </a:pPr>
            <a:endParaRPr lang="en-US" sz="2400" b="1" dirty="0">
              <a:solidFill>
                <a:srgbClr val="1A10BD"/>
              </a:solidFill>
              <a:effectLst>
                <a:outerShdw blurRad="50800" dist="38100" dir="2700000" algn="tl" rotWithShape="0">
                  <a:prstClr val="black">
                    <a:alpha val="40000"/>
                  </a:prstClr>
                </a:outerShdw>
              </a:effectLst>
              <a:latin typeface="Calibri Light" panose="020F0302020204030204" pitchFamily="34" charset="0"/>
            </a:endParaRPr>
          </a:p>
          <a:p>
            <a:pPr marL="0" indent="0" algn="ctr">
              <a:buNone/>
            </a:pPr>
            <a:r>
              <a:rPr lang="en-US" sz="36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OIL-FUTURE-CONNECT MARKET relates entirely to Oil Future differentials - giving </a:t>
            </a:r>
          </a:p>
          <a:p>
            <a:pPr marL="0" indent="0" algn="ctr">
              <a:buNone/>
            </a:pPr>
            <a:r>
              <a:rPr lang="en-US" sz="36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Oil-Future-Connect Prices (OFC).</a:t>
            </a:r>
          </a:p>
          <a:p>
            <a:pPr marL="0" indent="0">
              <a:buNone/>
            </a:pPr>
            <a:endParaRPr lang="en-US" sz="3600" b="1" dirty="0">
              <a:latin typeface="Calibri Light" panose="020F0302020204030204" pitchFamily="34" charset="0"/>
            </a:endParaRPr>
          </a:p>
        </p:txBody>
      </p:sp>
      <p:sp>
        <p:nvSpPr>
          <p:cNvPr id="3" name="Title 2">
            <a:extLst>
              <a:ext uri="{FF2B5EF4-FFF2-40B4-BE49-F238E27FC236}">
                <a16:creationId xmlns:a16="http://schemas.microsoft.com/office/drawing/2014/main" id="{0E77F3C2-2CF8-1F40-ABAA-956B887E62D4}"/>
              </a:ext>
            </a:extLst>
          </p:cNvPr>
          <p:cNvSpPr>
            <a:spLocks noGrp="1"/>
          </p:cNvSpPr>
          <p:nvPr>
            <p:ph type="title"/>
          </p:nvPr>
        </p:nvSpPr>
        <p:spPr>
          <a:xfrm>
            <a:off x="467544" y="195486"/>
            <a:ext cx="8229600" cy="857250"/>
          </a:xfrm>
        </p:spPr>
        <p:txBody>
          <a:bodyPr/>
          <a:lstStyle/>
          <a:p>
            <a:r>
              <a:rPr lang="en-US" dirty="0"/>
              <a:t>Parallel Market</a:t>
            </a:r>
          </a:p>
        </p:txBody>
      </p:sp>
    </p:spTree>
    <p:extLst>
      <p:ext uri="{BB962C8B-B14F-4D97-AF65-F5344CB8AC3E}">
        <p14:creationId xmlns:p14="http://schemas.microsoft.com/office/powerpoint/2010/main" val="412137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innehåll 2"/>
          <p:cNvSpPr>
            <a:spLocks noGrp="1"/>
          </p:cNvSpPr>
          <p:nvPr>
            <p:ph idx="1"/>
          </p:nvPr>
        </p:nvSpPr>
        <p:spPr>
          <a:xfrm>
            <a:off x="683568" y="987574"/>
            <a:ext cx="7895220" cy="2772174"/>
          </a:xfrm>
        </p:spPr>
        <p:txBody>
          <a:bodyPr>
            <a:noAutofit/>
          </a:bodyPr>
          <a:lstStyle/>
          <a:p>
            <a:pPr marL="0" indent="0" algn="ctr">
              <a:buNone/>
            </a:pPr>
            <a:r>
              <a:rPr lang="en-US" sz="3600"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Two markets of bunker prices competing with each other:</a:t>
            </a:r>
          </a:p>
          <a:p>
            <a:pPr marL="0" indent="0">
              <a:buNone/>
            </a:pPr>
            <a:endParaRPr lang="en-US" sz="2400" b="1" dirty="0">
              <a:solidFill>
                <a:srgbClr val="1A10BD"/>
              </a:solidFill>
              <a:effectLst>
                <a:outerShdw blurRad="50800" dist="38100" dir="2700000" algn="tl" rotWithShape="0">
                  <a:prstClr val="black">
                    <a:alpha val="40000"/>
                  </a:prstClr>
                </a:outerShdw>
              </a:effectLst>
              <a:latin typeface="Calibri Light" panose="020F0302020204030204" pitchFamily="34" charset="0"/>
            </a:endParaRPr>
          </a:p>
          <a:p>
            <a:pPr marL="457200" indent="-457200">
              <a:buAutoNum type="alphaUcPeriod"/>
            </a:pPr>
            <a:r>
              <a:rPr lang="en-US"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Physical Market Prices</a:t>
            </a:r>
          </a:p>
          <a:p>
            <a:pPr marL="457200" indent="-457200">
              <a:buAutoNum type="alphaUcPeriod"/>
            </a:pPr>
            <a:r>
              <a:rPr lang="en-US" b="1" dirty="0">
                <a:solidFill>
                  <a:srgbClr val="1A10BD"/>
                </a:solidFill>
                <a:effectLst>
                  <a:outerShdw blurRad="50800" dist="38100" dir="2700000" algn="tl" rotWithShape="0">
                    <a:prstClr val="black">
                      <a:alpha val="40000"/>
                    </a:prstClr>
                  </a:outerShdw>
                </a:effectLst>
                <a:latin typeface="Calibri Light" panose="020F0302020204030204" pitchFamily="34" charset="0"/>
              </a:rPr>
              <a:t>Oil-Future-Connect prices (OFC).</a:t>
            </a:r>
            <a:endParaRPr lang="en-US" b="1" dirty="0">
              <a:latin typeface="Calibri Light" panose="020F0302020204030204" pitchFamily="34" charset="0"/>
            </a:endParaRPr>
          </a:p>
        </p:txBody>
      </p:sp>
    </p:spTree>
    <p:extLst>
      <p:ext uri="{BB962C8B-B14F-4D97-AF65-F5344CB8AC3E}">
        <p14:creationId xmlns:p14="http://schemas.microsoft.com/office/powerpoint/2010/main" val="1502594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BUX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1480"/>
            <a:ext cx="1656184" cy="6200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6F349C-E73F-D541-9E24-141E7F6BC3DE}"/>
              </a:ext>
            </a:extLst>
          </p:cNvPr>
          <p:cNvSpPr txBox="1"/>
          <p:nvPr/>
        </p:nvSpPr>
        <p:spPr>
          <a:xfrm>
            <a:off x="611560" y="987574"/>
            <a:ext cx="8229600" cy="378565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p:spPr>
        <p:txBody>
          <a:bodyPr wrap="square" rtlCol="0">
            <a:spAutoFit/>
          </a:bodyPr>
          <a:lstStyle/>
          <a:p>
            <a:pPr algn="ctr"/>
            <a:r>
              <a:rPr lang="en-US" sz="4800" dirty="0"/>
              <a:t>Today priority is given to the </a:t>
            </a:r>
            <a:r>
              <a:rPr lang="en-US" sz="4800" dirty="0">
                <a:solidFill>
                  <a:srgbClr val="FF0000"/>
                </a:solidFill>
              </a:rPr>
              <a:t>physical local prices</a:t>
            </a:r>
            <a:r>
              <a:rPr lang="en-US" sz="4800" dirty="0"/>
              <a:t>, </a:t>
            </a:r>
          </a:p>
          <a:p>
            <a:pPr algn="ctr"/>
            <a:r>
              <a:rPr lang="en-US" sz="4800" dirty="0"/>
              <a:t>but</a:t>
            </a:r>
          </a:p>
          <a:p>
            <a:pPr algn="ctr"/>
            <a:r>
              <a:rPr lang="en-US" sz="4800" dirty="0"/>
              <a:t> perhaps glancing at</a:t>
            </a:r>
          </a:p>
          <a:p>
            <a:pPr algn="ctr"/>
            <a:r>
              <a:rPr lang="en-US" sz="4800" dirty="0"/>
              <a:t>the Oil Future Market.</a:t>
            </a:r>
          </a:p>
        </p:txBody>
      </p:sp>
    </p:spTree>
    <p:extLst>
      <p:ext uri="{BB962C8B-B14F-4D97-AF65-F5344CB8AC3E}">
        <p14:creationId xmlns:p14="http://schemas.microsoft.com/office/powerpoint/2010/main" val="338512770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1832</TotalTime>
  <Words>748</Words>
  <Application>Microsoft Office PowerPoint</Application>
  <PresentationFormat>Bildspel på skärmen (16:9)</PresentationFormat>
  <Paragraphs>229</Paragraphs>
  <Slides>30</Slides>
  <Notes>29</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30</vt:i4>
      </vt:variant>
    </vt:vector>
  </HeadingPairs>
  <TitlesOfParts>
    <vt:vector size="36" baseType="lpstr">
      <vt:lpstr>Arial</vt:lpstr>
      <vt:lpstr>Calibri</vt:lpstr>
      <vt:lpstr>Calibri Light</vt:lpstr>
      <vt:lpstr>Kozuka Gothic Pr6N H</vt:lpstr>
      <vt:lpstr>Wingdings</vt:lpstr>
      <vt:lpstr>Office-tema</vt:lpstr>
      <vt:lpstr>PowerPoint-presentation</vt:lpstr>
      <vt:lpstr>Bunker Price Benchmarking: principles, algorithms – their dependence on the  world oil market</vt:lpstr>
      <vt:lpstr>Bunker Price Benchmarking</vt:lpstr>
      <vt:lpstr>Physical Market</vt:lpstr>
      <vt:lpstr>PowerPoint-presentation</vt:lpstr>
      <vt:lpstr>PowerPoint-presentation</vt:lpstr>
      <vt:lpstr>Parallel Market</vt:lpstr>
      <vt:lpstr>PowerPoint-presentation</vt:lpstr>
      <vt:lpstr>PowerPoint-presentation</vt:lpstr>
      <vt:lpstr>PowerPoint-presentation</vt:lpstr>
      <vt:lpstr>PowerPoint-presentation</vt:lpstr>
      <vt:lpstr>PowerPoint-presentation</vt:lpstr>
      <vt:lpstr>How does it work?</vt:lpstr>
      <vt:lpstr>Crude Oil conversion  to Fuel Oil 380HS</vt:lpstr>
      <vt:lpstr>Marine Gas Oil (MGO) vs Oil Future Gas Oil</vt:lpstr>
      <vt:lpstr>Spot Bunker Market: North Europe </vt:lpstr>
      <vt:lpstr>Physical/Parallel (OFC) Prices </vt:lpstr>
      <vt:lpstr>St. Petersburg Physical/OFC curves</vt:lpstr>
      <vt:lpstr>St. Petersburg Physical/OFC curves 6 months +, 380 HSFO </vt:lpstr>
      <vt:lpstr>St. Petersburg Physical/OFC  curves 1 year +, MGO</vt:lpstr>
      <vt:lpstr>Rio de Janeiro physical/OFC price curves 1 year +, 380 HSFO </vt:lpstr>
      <vt:lpstr>PowerPoint-presentation</vt:lpstr>
      <vt:lpstr>Rotterdam Physical/OFC curves     </vt:lpstr>
      <vt:lpstr>Rotterdam physical/OFC price curves 4 months +, 380 HSFO</vt:lpstr>
      <vt:lpstr>Valparaiso physical/OFC price curves 1 year +, 380 HSFO </vt:lpstr>
      <vt:lpstr>Rotterdam physical/OFC curves 2 months, 380 HSFO </vt:lpstr>
      <vt:lpstr>Rotterdam physical/OFC curves 2 months, MGO</vt:lpstr>
      <vt:lpstr>Rotterdam physical/OFC (Benchmark) prices comparison table</vt:lpstr>
      <vt:lpstr>OUR ADVICE IS TO USE OFCP AS A NEW BENCHMARK</vt:lpstr>
      <vt:lpstr>PowerPoint-presentation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Ägaren</dc:creator>
  <cp:lastModifiedBy>Carl-Johan Garsten</cp:lastModifiedBy>
  <cp:revision>185</cp:revision>
  <cp:lastPrinted>2016-10-16T13:36:11Z</cp:lastPrinted>
  <dcterms:created xsi:type="dcterms:W3CDTF">2016-10-16T11:56:05Z</dcterms:created>
  <dcterms:modified xsi:type="dcterms:W3CDTF">2019-06-27T05:53:22Z</dcterms:modified>
</cp:coreProperties>
</file>