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84" r:id="rId3"/>
    <p:sldId id="378" r:id="rId4"/>
    <p:sldId id="379" r:id="rId5"/>
    <p:sldId id="346" r:id="rId6"/>
    <p:sldId id="347" r:id="rId7"/>
    <p:sldId id="348" r:id="rId8"/>
    <p:sldId id="376" r:id="rId9"/>
    <p:sldId id="352" r:id="rId10"/>
    <p:sldId id="368" r:id="rId11"/>
    <p:sldId id="371" r:id="rId12"/>
    <p:sldId id="372" r:id="rId13"/>
    <p:sldId id="373" r:id="rId14"/>
    <p:sldId id="363" r:id="rId15"/>
    <p:sldId id="380" r:id="rId16"/>
    <p:sldId id="381" r:id="rId17"/>
    <p:sldId id="382" r:id="rId18"/>
    <p:sldId id="383" r:id="rId19"/>
    <p:sldId id="313" r:id="rId20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C"/>
    <a:srgbClr val="006699"/>
    <a:srgbClr val="3BA0BB"/>
    <a:srgbClr val="0099CC"/>
    <a:srgbClr val="3399FF"/>
    <a:srgbClr val="66CCFF"/>
    <a:srgbClr val="999999"/>
    <a:srgbClr val="CF0A2C"/>
    <a:srgbClr val="00538A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4" autoAdjust="0"/>
  </p:normalViewPr>
  <p:slideViewPr>
    <p:cSldViewPr>
      <p:cViewPr>
        <p:scale>
          <a:sx n="80" d="100"/>
          <a:sy n="80" d="100"/>
        </p:scale>
        <p:origin x="-2514" y="-11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44;&#1083;&#1103;%20&#1089;&#1083;&#1072;&#1081;&#1076;&#1086;&#1074;%20&#1086;&#1090;%2031.04.2017.xlsx" TargetMode="External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0%20-%20&#1054;&#1090;&#1095;&#1077;&#1090;&#1099;%20%20&#1041;&#1059;&#1071;&#1053;&#1054;&#1042;%20&#1057;&#1048;\2019%20-&#1044;&#1086;&#1082;&#1083;&#1072;&#1076;%20&#1057;&#1091;&#1076;&#1086;&#1089;&#1090;&#1088;&#1086;&#1077;&#1085;&#1080;&#1077;\2019%20-&#1044;&#1086;&#1082;&#1083;&#1072;&#1076;%20&#1057;&#1091;&#1076;&#1086;&#1089;&#1090;&#1088;&#1086;&#1077;&#1085;&#1080;&#1077;\&#1044;&#1086;&#1082;&#1083;&#1072;&#1076;%20&#1057;&#1091;&#1076;&#1086;&#1089;&#1090;&#1088;&#1086;&#1077;&#1085;&#1080;&#1077;%202019\&#1043;&#1088;&#1072;&#1092;&#1080;&#1082;&#1080;%20&#1076;&#1083;&#1103;%20&#1087;&#1088;&#1077;&#1079;&#1077;&#1085;&#1090;&#1072;&#1094;&#1080;&#1080;%202019\&#1050;&#1086;&#1087;&#1080;&#1103;%20&#1053;&#1086;&#1074;&#1086;&#1077;%2010,11,12.xls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0%20-%20&#1054;&#1090;&#1095;&#1077;&#1090;&#1099;%20%20&#1041;&#1059;&#1071;&#1053;&#1054;&#1042;%20&#1057;&#1048;\2019%20-&#1044;&#1086;&#1082;&#1083;&#1072;&#1076;%20&#1057;&#1091;&#1076;&#1086;&#1089;&#1090;&#1088;&#1086;&#1077;&#1085;&#1080;&#1077;\2019%20-&#1044;&#1086;&#1082;&#1083;&#1072;&#1076;%20&#1057;&#1091;&#1076;&#1086;&#1089;&#1090;&#1088;&#1086;&#1077;&#1085;&#1080;&#1077;\&#1044;&#1086;&#1082;&#1083;&#1072;&#1076;%20&#1057;&#1091;&#1076;&#1086;&#1089;&#1090;&#1088;&#1086;&#1077;&#1085;&#1080;&#1077;%202019\&#1043;&#1088;&#1072;&#1092;&#1080;&#1082;&#1080;%20&#1076;&#1083;&#1103;%20&#1087;&#1088;&#1077;&#1079;&#1077;&#1085;&#1090;&#1072;&#1094;&#1080;&#1080;%202019\&#1050;&#1086;&#1087;&#1080;&#1103;%20&#1053;&#1086;&#1074;&#1086;&#1077;%2010,11,12.xls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44;&#1083;&#1103;%20&#1089;&#1083;&#1072;&#1081;&#1076;&#1086;&#1074;%20&#1086;&#1090;%2031.04.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53;&#1086;&#1074;&#1086;&#1077;%2010,11,12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53;&#1086;&#1074;&#1086;&#1077;%2010,11,12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enas23\&#1044;&#1086;&#1082;&#1091;&#1084;&#1077;&#1085;&#1090;&#1099;$\0%20-%20&#1054;&#1090;&#1095;&#1077;&#1090;&#1099;%20%20&#1041;&#1059;&#1071;&#1053;&#1054;&#1042;%20&#1057;&#1048;\2019%20-&#1044;&#1086;&#1082;&#1083;&#1072;&#1076;%20&#1057;&#1091;&#1076;&#1086;&#1089;&#1090;&#1088;&#1086;&#1077;&#1085;&#1080;&#1077;\2019%20-&#1044;&#1086;&#1082;&#1083;&#1072;&#1076;%20&#1057;&#1091;&#1076;&#1086;&#1089;&#1090;&#1088;&#1086;&#1077;&#1085;&#1080;&#1077;\&#1044;&#1086;&#1082;&#1083;&#1072;&#1076;%20&#1057;&#1091;&#1076;&#1086;&#1089;&#1090;&#1088;&#1086;&#1077;&#1085;&#1080;&#1077;%202019\&#1043;&#1088;&#1072;&#1092;&#1080;&#1082;&#1080;%20&#1076;&#1083;&#1103;%20&#1087;&#1088;&#1077;&#1079;&#1077;&#1085;&#1090;&#1072;&#1094;&#1080;&#1080;%202019\&#1044;&#1080;&#1072;&#1075;&#1088;&#1072;&#1084;&#1084;&#1072;%20&#1088;&#1080;&#1089;%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44;&#1083;&#1103;%20&#1089;&#1083;&#1072;&#1081;&#1076;&#1086;&#1074;%20&#1086;&#1090;%2031.04.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reenas23\&#1044;&#1086;&#1082;&#1091;&#1084;&#1077;&#1085;&#1090;&#1099;$\4%20-%20&#1044;&#1054;&#1050;&#1051;&#1040;&#1044;&#1067;\2018%20-%20&#1050;&#1086;&#1085;&#1092;&#1077;&#1088;&#1077;&#1085;&#1094;&#1080;&#1103;%20&#1057;&#1091;&#1076;&#1086;&#1089;&#1090;&#1088;&#1086;&#1077;&#1085;&#1080;&#1077;\&#1043;&#1088;&#1072;&#1092;&#1080;&#1082;&#1080;%20&#1076;&#1083;&#1103;%20&#1087;&#1088;&#1077;&#1079;&#1077;&#1085;&#1090;&#1072;&#1094;&#1080;&#1080;%202018\&#1044;&#1083;&#1103;%20&#1089;&#1083;&#1072;&#1081;&#1076;&#1086;&#1074;%20&#1086;&#1090;%2031.04.2017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9471420239136776E-2"/>
          <c:y val="2.2450888681010289E-2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млн т дедвейта </c:v>
                </c:pt>
              </c:strCache>
            </c:strRef>
          </c:tx>
          <c:invertIfNegative val="0"/>
          <c:cat>
            <c:numRef>
              <c:f>Лист1!$B$1:$K$1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1157.7</c:v>
                </c:pt>
                <c:pt idx="1">
                  <c:v>1231</c:v>
                </c:pt>
                <c:pt idx="2">
                  <c:v>1348.8</c:v>
                </c:pt>
                <c:pt idx="3">
                  <c:v>1442.5</c:v>
                </c:pt>
                <c:pt idx="4">
                  <c:v>1539.3</c:v>
                </c:pt>
                <c:pt idx="5">
                  <c:v>1604.4</c:v>
                </c:pt>
                <c:pt idx="6">
                  <c:v>1661</c:v>
                </c:pt>
                <c:pt idx="7">
                  <c:v>1716.1</c:v>
                </c:pt>
                <c:pt idx="8">
                  <c:v>1772.4</c:v>
                </c:pt>
                <c:pt idx="9">
                  <c:v>1833.5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55008"/>
        <c:axId val="43483520"/>
      </c:barChart>
      <c:catAx>
        <c:axId val="421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483520"/>
        <c:crosses val="autoZero"/>
        <c:auto val="1"/>
        <c:lblAlgn val="ctr"/>
        <c:lblOffset val="100"/>
        <c:noMultiLvlLbl val="0"/>
      </c:catAx>
      <c:valAx>
        <c:axId val="4348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55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14115725991809E-2"/>
          <c:y val="3.4755125634679099E-2"/>
          <c:w val="0.6735746940586429"/>
          <c:h val="0.86944163664051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PowerPoint]строит речн судов'!$A$2</c:f>
              <c:strCache>
                <c:ptCount val="1"/>
                <c:pt idx="0">
                  <c:v>Речные транспортные суда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PowerPoint]строит речн судов'!$B$1:$H$1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'[Диаграмма в Microsoft PowerPoint]строит речн судов'!$B$2:$H$2</c:f>
              <c:numCache>
                <c:formatCode>0</c:formatCode>
                <c:ptCount val="7"/>
                <c:pt idx="0">
                  <c:v>8</c:v>
                </c:pt>
                <c:pt idx="1">
                  <c:v>9</c:v>
                </c:pt>
                <c:pt idx="2">
                  <c:v>22</c:v>
                </c:pt>
                <c:pt idx="3">
                  <c:v>15</c:v>
                </c:pt>
                <c:pt idx="4">
                  <c:v>14</c:v>
                </c:pt>
                <c:pt idx="5">
                  <c:v>21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PowerPoint]строит речн судов'!$A$3</c:f>
              <c:strCache>
                <c:ptCount val="1"/>
                <c:pt idx="0">
                  <c:v>Речные суда обеспечивающего флота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PowerPoint]строит речн судов'!$B$1:$H$1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'[Диаграмма в Microsoft PowerPoint]строит речн судов'!$B$3:$H$3</c:f>
              <c:numCache>
                <c:formatCode>0</c:formatCode>
                <c:ptCount val="7"/>
                <c:pt idx="0">
                  <c:v>10</c:v>
                </c:pt>
                <c:pt idx="1">
                  <c:v>40</c:v>
                </c:pt>
                <c:pt idx="2">
                  <c:v>23</c:v>
                </c:pt>
                <c:pt idx="3">
                  <c:v>17</c:v>
                </c:pt>
                <c:pt idx="4">
                  <c:v>7</c:v>
                </c:pt>
                <c:pt idx="5">
                  <c:v>12</c:v>
                </c:pt>
                <c:pt idx="6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65696"/>
        <c:axId val="88379776"/>
      </c:barChart>
      <c:catAx>
        <c:axId val="883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379776"/>
        <c:crosses val="autoZero"/>
        <c:auto val="1"/>
        <c:lblAlgn val="ctr"/>
        <c:lblOffset val="100"/>
        <c:noMultiLvlLbl val="0"/>
      </c:catAx>
      <c:valAx>
        <c:axId val="883797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8365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746823289085347"/>
          <c:y val="4.8847215801068732E-2"/>
          <c:w val="0.4724657334752978"/>
          <c:h val="0.2014281068609026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37645823851877E-2"/>
          <c:y val="3.4755125634679099E-2"/>
          <c:w val="0.96006353243058429"/>
          <c:h val="0.86944163664051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PowerPoint]рис 24'!$A$2</c:f>
              <c:strCache>
                <c:ptCount val="1"/>
                <c:pt idx="0">
                  <c:v>Верфи России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PowerPoint]рис 24'!$B$1:$H$1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'[Диаграмма в Microsoft PowerPoint]рис 24'!$B$2:$H$2</c:f>
              <c:numCache>
                <c:formatCode>0</c:formatCode>
                <c:ptCount val="7"/>
                <c:pt idx="0">
                  <c:v>47</c:v>
                </c:pt>
                <c:pt idx="1">
                  <c:v>85</c:v>
                </c:pt>
                <c:pt idx="2">
                  <c:v>60</c:v>
                </c:pt>
                <c:pt idx="3">
                  <c:v>42</c:v>
                </c:pt>
                <c:pt idx="4">
                  <c:v>47</c:v>
                </c:pt>
                <c:pt idx="5">
                  <c:v>55</c:v>
                </c:pt>
                <c:pt idx="6">
                  <c:v>76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PowerPoint]рис 24'!$A$3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PowerPoint]рис 24'!$B$1:$H$1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'[Диаграмма в Microsoft PowerPoint]рис 24'!$B$3:$H$3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10752"/>
        <c:axId val="88428928"/>
      </c:barChart>
      <c:catAx>
        <c:axId val="884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28928"/>
        <c:crosses val="autoZero"/>
        <c:auto val="1"/>
        <c:lblAlgn val="ctr"/>
        <c:lblOffset val="100"/>
        <c:noMultiLvlLbl val="0"/>
      </c:catAx>
      <c:valAx>
        <c:axId val="884289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8410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65127215392512E-2"/>
          <c:y val="9.0136775092829927E-2"/>
          <c:w val="0.89945852375299917"/>
          <c:h val="0.852354895285935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'Прогноз_Нов рис 25'!$B$1</c:f>
              <c:strCache>
                <c:ptCount val="1"/>
                <c:pt idx="0">
                  <c:v>число судов, ед.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'Прогноз_Нов рис 25'!$A$2:$A$7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'Прогноз_Нов рис 25'!$B$2:$B$7</c:f>
              <c:numCache>
                <c:formatCode>General</c:formatCode>
                <c:ptCount val="6"/>
                <c:pt idx="0">
                  <c:v>25</c:v>
                </c:pt>
                <c:pt idx="1">
                  <c:v>24</c:v>
                </c:pt>
                <c:pt idx="2">
                  <c:v>30</c:v>
                </c:pt>
                <c:pt idx="3">
                  <c:v>25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70656"/>
        <c:axId val="88472192"/>
      </c:barChart>
      <c:catAx>
        <c:axId val="884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72192"/>
        <c:crosses val="autoZero"/>
        <c:auto val="1"/>
        <c:lblAlgn val="ctr"/>
        <c:lblOffset val="100"/>
        <c:noMultiLvlLbl val="0"/>
      </c:catAx>
      <c:valAx>
        <c:axId val="8847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470656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20" b="1" i="0" u="none" strike="noStrike" baseline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Морские</a:t>
            </a:r>
            <a:r>
              <a:rPr lang="ru-RU" baseline="0"/>
              <a:t> суда </a:t>
            </a:r>
            <a:endParaRPr lang="ru-RU"/>
          </a:p>
        </c:rich>
      </c:tx>
      <c:layout>
        <c:manualLayout>
          <c:xMode val="edge"/>
          <c:yMode val="edge"/>
          <c:x val="0.18759667620196285"/>
          <c:y val="2.7158673480571122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14"/>
          </c:dPt>
          <c:dPt>
            <c:idx val="2"/>
            <c:bubble3D val="0"/>
            <c:explosion val="12"/>
          </c:dPt>
          <c:dPt>
            <c:idx val="3"/>
            <c:bubble3D val="0"/>
            <c:explosion val="12"/>
          </c:dPt>
          <c:dPt>
            <c:idx val="4"/>
            <c:bubble3D val="0"/>
            <c:explosion val="10"/>
          </c:dPt>
          <c:dLbls>
            <c:dLbl>
              <c:idx val="0"/>
              <c:layout>
                <c:manualLayout>
                  <c:x val="-9.0886637323521216E-2"/>
                  <c:y val="-8.91036723467425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114667251336883E-3"/>
                  <c:y val="-1.78028312382483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433043652853217E-3"/>
                  <c:y val="8.7873634470273106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150803876299753E-2"/>
                  <c:y val="-0.12613884309461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0952465594218369E-2"/>
                  <c:y val="-5.44117964161599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333399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'Данные Стр об пер-сухие гр'!$A$1:$A$5</c:f>
              <c:strCache>
                <c:ptCount val="4"/>
                <c:pt idx="0">
                  <c:v>Танкеры и газовозы</c:v>
                </c:pt>
                <c:pt idx="1">
                  <c:v>Паромы</c:v>
                </c:pt>
                <c:pt idx="2">
                  <c:v>Пассажирские суда</c:v>
                </c:pt>
                <c:pt idx="3">
                  <c:v>Пассажирские суда типа СПК</c:v>
                </c:pt>
              </c:strCache>
            </c:strRef>
          </c:cat>
          <c:val>
            <c:numRef>
              <c:f>'Данные Стр об пер-сухие гр'!$B$1:$B$5</c:f>
              <c:numCache>
                <c:formatCode>0.0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7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333399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20" b="1" i="0" u="none" strike="noStrike" baseline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Суда река-море плавания</a:t>
            </a:r>
          </a:p>
        </c:rich>
      </c:tx>
      <c:layout>
        <c:manualLayout>
          <c:xMode val="edge"/>
          <c:yMode val="edge"/>
          <c:x val="0.44738653586199928"/>
          <c:y val="3.148106597009101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197405837365707E-2"/>
          <c:y val="0.13523415534654307"/>
          <c:w val="0.8446438083934581"/>
          <c:h val="0.76366108898083163"/>
        </c:manualLayout>
      </c:layout>
      <c:pie3DChart>
        <c:varyColors val="1"/>
        <c:ser>
          <c:idx val="1"/>
          <c:order val="0"/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14"/>
          </c:dPt>
          <c:dPt>
            <c:idx val="2"/>
            <c:bubble3D val="0"/>
            <c:explosion val="12"/>
          </c:dPt>
          <c:dPt>
            <c:idx val="3"/>
            <c:bubble3D val="0"/>
            <c:explosion val="12"/>
          </c:dPt>
          <c:dLbls>
            <c:dLbl>
              <c:idx val="0"/>
              <c:layout>
                <c:manualLayout>
                  <c:x val="1.6571715969192765E-2"/>
                  <c:y val="-0.5600863467009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147577228943839E-2"/>
                  <c:y val="7.6260900220193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9294519264103644E-2"/>
                  <c:y val="5.491116950248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874105515952816"/>
                  <c:y val="1.86475301378409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0952465594218369E-2"/>
                  <c:y val="-5.44117964161599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333399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'Данные Стр об пер-наливные гр'!$A$1:$A$4</c:f>
              <c:strCache>
                <c:ptCount val="3"/>
                <c:pt idx="0">
                  <c:v>Сухогрузные суда</c:v>
                </c:pt>
                <c:pt idx="1">
                  <c:v>Танкеры</c:v>
                </c:pt>
                <c:pt idx="2">
                  <c:v>Комбинированные суда</c:v>
                </c:pt>
              </c:strCache>
            </c:strRef>
          </c:cat>
          <c:val>
            <c:numRef>
              <c:f>'Данные Стр об пер-наливные гр'!$B$1:$B$4</c:f>
              <c:numCache>
                <c:formatCode>0.0</c:formatCode>
                <c:ptCount val="4"/>
                <c:pt idx="0">
                  <c:v>63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333399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'Рис 3 исх дан'!$B$1</c:f>
              <c:strCache>
                <c:ptCount val="1"/>
                <c:pt idx="0">
                  <c:v>Ед.</c:v>
                </c:pt>
              </c:strCache>
            </c:strRef>
          </c:tx>
          <c:invertIfNegative val="0"/>
          <c:cat>
            <c:numRef>
              <c:f>'Рис 3 исх дан'!$A$2:$A$11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'Рис 3 исх дан'!$B$2:$B$11</c:f>
              <c:numCache>
                <c:formatCode>0</c:formatCode>
                <c:ptCount val="10"/>
                <c:pt idx="0">
                  <c:v>46155</c:v>
                </c:pt>
                <c:pt idx="1">
                  <c:v>46948</c:v>
                </c:pt>
                <c:pt idx="2">
                  <c:v>47833</c:v>
                </c:pt>
                <c:pt idx="3">
                  <c:v>48427</c:v>
                </c:pt>
                <c:pt idx="4">
                  <c:v>48742</c:v>
                </c:pt>
                <c:pt idx="5">
                  <c:v>49576</c:v>
                </c:pt>
                <c:pt idx="6">
                  <c:v>50422</c:v>
                </c:pt>
                <c:pt idx="7">
                  <c:v>51405</c:v>
                </c:pt>
                <c:pt idx="8">
                  <c:v>52183</c:v>
                </c:pt>
                <c:pt idx="9">
                  <c:v>53045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44774912"/>
        <c:axId val="44776448"/>
      </c:barChart>
      <c:catAx>
        <c:axId val="447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76448"/>
        <c:crosses val="autoZero"/>
        <c:auto val="1"/>
        <c:lblAlgn val="ctr"/>
        <c:lblOffset val="100"/>
        <c:noMultiLvlLbl val="0"/>
      </c:catAx>
      <c:valAx>
        <c:axId val="447764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44774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Мировой флот</a:t>
            </a:r>
          </a:p>
        </c:rich>
      </c:tx>
      <c:layout>
        <c:manualLayout>
          <c:xMode val="edge"/>
          <c:yMode val="edge"/>
          <c:x val="0.18759669669303833"/>
          <c:y val="2.715863774389117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78095803270925E-2"/>
          <c:y val="0.14881349208682862"/>
          <c:w val="0.8446438083934581"/>
          <c:h val="0.76366108898083163"/>
        </c:manualLayout>
      </c:layout>
      <c:pie3DChart>
        <c:varyColors val="1"/>
        <c:ser>
          <c:idx val="1"/>
          <c:order val="0"/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14"/>
          </c:dPt>
          <c:dPt>
            <c:idx val="2"/>
            <c:bubble3D val="0"/>
            <c:explosion val="12"/>
          </c:dPt>
          <c:dPt>
            <c:idx val="3"/>
            <c:bubble3D val="0"/>
            <c:explosion val="12"/>
          </c:dPt>
          <c:dPt>
            <c:idx val="4"/>
            <c:bubble3D val="0"/>
            <c:explosion val="10"/>
          </c:dPt>
          <c:dLbls>
            <c:dLbl>
              <c:idx val="0"/>
              <c:layout>
                <c:manualLayout>
                  <c:x val="-4.7004856232295153E-2"/>
                  <c:y val="-0.1012744082786194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114667251336883E-3"/>
                  <c:y val="-1.78026530317294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302989043191751E-2"/>
                  <c:y val="5.40518192479791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6048321776644171E-2"/>
                  <c:y val="-3.615097442433502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0952465594218369E-2"/>
                  <c:y val="-5.44117964161599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'Данные Мир флот'!$A$1:$A$5</c:f>
              <c:strCache>
                <c:ptCount val="4"/>
                <c:pt idx="0">
                  <c:v>Балкеры</c:v>
                </c:pt>
                <c:pt idx="1">
                  <c:v>Танкеры</c:v>
                </c:pt>
                <c:pt idx="2">
                  <c:v>Контейнеровозы</c:v>
                </c:pt>
                <c:pt idx="3">
                  <c:v>Прочие</c:v>
                </c:pt>
              </c:strCache>
            </c:strRef>
          </c:cat>
          <c:val>
            <c:numRef>
              <c:f>'Данные Мир флот'!$B$1:$B$5</c:f>
              <c:numCache>
                <c:formatCode>0.0</c:formatCode>
                <c:ptCount val="5"/>
                <c:pt idx="0">
                  <c:v>791.7</c:v>
                </c:pt>
                <c:pt idx="1">
                  <c:v>604.4</c:v>
                </c:pt>
                <c:pt idx="2">
                  <c:v>252.7</c:v>
                </c:pt>
                <c:pt idx="3">
                  <c:v>184.7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>
          <a:solidFill>
            <a:schemeClr val="accent1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Российский флот</a:t>
            </a:r>
          </a:p>
        </c:rich>
      </c:tx>
      <c:layout>
        <c:manualLayout>
          <c:xMode val="edge"/>
          <c:yMode val="edge"/>
          <c:x val="0.56963286850774386"/>
          <c:y val="5.492423289378881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05792331179462E-2"/>
          <c:y val="0.13070770976644788"/>
          <c:w val="0.8446438083934581"/>
          <c:h val="0.76366108898083163"/>
        </c:manualLayout>
      </c:layout>
      <c:pie3DChart>
        <c:varyColors val="1"/>
        <c:ser>
          <c:idx val="1"/>
          <c:order val="0"/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14"/>
          </c:dPt>
          <c:dPt>
            <c:idx val="2"/>
            <c:bubble3D val="0"/>
            <c:explosion val="12"/>
          </c:dPt>
          <c:dPt>
            <c:idx val="3"/>
            <c:bubble3D val="0"/>
            <c:explosion val="12"/>
          </c:dPt>
          <c:dLbls>
            <c:dLbl>
              <c:idx val="0"/>
              <c:layout>
                <c:manualLayout>
                  <c:x val="-3.8725891181152994E-2"/>
                  <c:y val="7.02636226854760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587670817484783E-3"/>
                  <c:y val="7.092619452275136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1481091636952391E-2"/>
                  <c:y val="-1.27006003955828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369852224819805E-2"/>
                  <c:y val="1.09176441739744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0952465594218369E-2"/>
                  <c:y val="-5.44117964161599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'Данные рос флот'!$A$1:$A$4</c:f>
              <c:strCache>
                <c:ptCount val="4"/>
                <c:pt idx="0">
                  <c:v>Танкеры</c:v>
                </c:pt>
                <c:pt idx="1">
                  <c:v>Балкеры</c:v>
                </c:pt>
                <c:pt idx="2">
                  <c:v>Суда для генгрузов</c:v>
                </c:pt>
                <c:pt idx="3">
                  <c:v>Прочие</c:v>
                </c:pt>
              </c:strCache>
            </c:strRef>
          </c:cat>
          <c:val>
            <c:numRef>
              <c:f>'Данные рос флот'!$B$1:$B$4</c:f>
              <c:numCache>
                <c:formatCode>0.0</c:formatCode>
                <c:ptCount val="4"/>
                <c:pt idx="0">
                  <c:v>14.8</c:v>
                </c:pt>
                <c:pt idx="1">
                  <c:v>2</c:v>
                </c:pt>
                <c:pt idx="2">
                  <c:v>3.5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>
          <a:solidFill>
            <a:schemeClr val="accent1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0859622074531E-2"/>
          <c:y val="2.0933978517452344E-2"/>
          <c:w val="0.96995009069286331"/>
          <c:h val="0.9206183534618207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'рис5 '!$B$1</c:f>
              <c:strCache>
                <c:ptCount val="1"/>
                <c:pt idx="0">
                  <c:v>Флот под флагом России</c:v>
                </c:pt>
              </c:strCache>
            </c:strRef>
          </c:tx>
          <c:invertIfNegative val="0"/>
          <c:cat>
            <c:numRef>
              <c:f>'рис5 '!$A$2:$A$14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'рис5 '!$B$2:$B$13</c:f>
              <c:numCache>
                <c:formatCode>0.00</c:formatCode>
                <c:ptCount val="12"/>
                <c:pt idx="0">
                  <c:v>5.9</c:v>
                </c:pt>
                <c:pt idx="1">
                  <c:v>5.6</c:v>
                </c:pt>
                <c:pt idx="2">
                  <c:v>5.4</c:v>
                </c:pt>
                <c:pt idx="3">
                  <c:v>5.26</c:v>
                </c:pt>
                <c:pt idx="4">
                  <c:v>5.17</c:v>
                </c:pt>
                <c:pt idx="5">
                  <c:v>5.3</c:v>
                </c:pt>
                <c:pt idx="6">
                  <c:v>5.4</c:v>
                </c:pt>
                <c:pt idx="7">
                  <c:v>6</c:v>
                </c:pt>
                <c:pt idx="8">
                  <c:v>6.6</c:v>
                </c:pt>
                <c:pt idx="9">
                  <c:v>6.43</c:v>
                </c:pt>
                <c:pt idx="10">
                  <c:v>7.02</c:v>
                </c:pt>
                <c:pt idx="11">
                  <c:v>7.11</c:v>
                </c:pt>
              </c:numCache>
            </c:numRef>
          </c:val>
        </c:ser>
        <c:ser>
          <c:idx val="0"/>
          <c:order val="1"/>
          <c:tx>
            <c:strRef>
              <c:f>'рис5 '!$C$1</c:f>
              <c:strCache>
                <c:ptCount val="1"/>
                <c:pt idx="0">
                  <c:v>Флот под иностранным флагом </c:v>
                </c:pt>
              </c:strCache>
            </c:strRef>
          </c:tx>
          <c:invertIfNegative val="0"/>
          <c:cat>
            <c:numRef>
              <c:f>'рис5 '!$A$2:$A$14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'рис5 '!$C$2:$C$13</c:f>
              <c:numCache>
                <c:formatCode>0.00</c:formatCode>
                <c:ptCount val="12"/>
                <c:pt idx="0">
                  <c:v>10.3</c:v>
                </c:pt>
                <c:pt idx="1">
                  <c:v>11.1</c:v>
                </c:pt>
                <c:pt idx="2">
                  <c:v>12.3</c:v>
                </c:pt>
                <c:pt idx="3">
                  <c:v>13.94</c:v>
                </c:pt>
                <c:pt idx="4">
                  <c:v>14.43</c:v>
                </c:pt>
                <c:pt idx="5">
                  <c:v>15</c:v>
                </c:pt>
                <c:pt idx="6">
                  <c:v>15.2</c:v>
                </c:pt>
                <c:pt idx="7">
                  <c:v>14.3</c:v>
                </c:pt>
                <c:pt idx="8">
                  <c:v>14</c:v>
                </c:pt>
                <c:pt idx="9">
                  <c:v>13.87</c:v>
                </c:pt>
                <c:pt idx="10">
                  <c:v>14.09</c:v>
                </c:pt>
                <c:pt idx="11">
                  <c:v>14.66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7136512"/>
        <c:axId val="87146496"/>
      </c:barChart>
      <c:catAx>
        <c:axId val="871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146496"/>
        <c:crosses val="autoZero"/>
        <c:auto val="1"/>
        <c:lblAlgn val="ctr"/>
        <c:lblOffset val="100"/>
        <c:noMultiLvlLbl val="0"/>
      </c:catAx>
      <c:valAx>
        <c:axId val="871464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871365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'Возраст рис 19'!$B$1</c:f>
              <c:strCache>
                <c:ptCount val="1"/>
                <c:pt idx="0">
                  <c:v>флот под флагом России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833060556464887E-3"/>
                  <c:y val="2.0859407592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'Возраст рис 19'!$A$2:$A$4</c:f>
              <c:strCache>
                <c:ptCount val="3"/>
                <c:pt idx="0">
                  <c:v>всего</c:v>
                </c:pt>
                <c:pt idx="1">
                  <c:v>наливной флот</c:v>
                </c:pt>
                <c:pt idx="2">
                  <c:v>сухогрузный флот</c:v>
                </c:pt>
              </c:strCache>
            </c:strRef>
          </c:cat>
          <c:val>
            <c:numRef>
              <c:f>'Возраст рис 19'!$B$2:$B$4</c:f>
              <c:numCache>
                <c:formatCode>General</c:formatCode>
                <c:ptCount val="3"/>
                <c:pt idx="0">
                  <c:v>20.7</c:v>
                </c:pt>
                <c:pt idx="1">
                  <c:v>15.7</c:v>
                </c:pt>
                <c:pt idx="2">
                  <c:v>25.3</c:v>
                </c:pt>
              </c:numCache>
            </c:numRef>
          </c:val>
        </c:ser>
        <c:ser>
          <c:idx val="1"/>
          <c:order val="1"/>
          <c:tx>
            <c:strRef>
              <c:f>'Возраст рис 19'!$C$1</c:f>
              <c:strCache>
                <c:ptCount val="1"/>
                <c:pt idx="0">
                  <c:v>флот под иностранным флагом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2.45499181669394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41571194762683E-2"/>
                  <c:y val="2.085940759282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277686852154957E-2"/>
                  <c:y val="7.648361096182245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5499181669394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499181669394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'Возраст рис 19'!$A$2:$A$4</c:f>
              <c:strCache>
                <c:ptCount val="3"/>
                <c:pt idx="0">
                  <c:v>всего</c:v>
                </c:pt>
                <c:pt idx="1">
                  <c:v>наливной флот</c:v>
                </c:pt>
                <c:pt idx="2">
                  <c:v>сухогрузный флот</c:v>
                </c:pt>
              </c:strCache>
            </c:strRef>
          </c:cat>
          <c:val>
            <c:numRef>
              <c:f>'Возраст рис 19'!$C$2:$C$4</c:f>
              <c:numCache>
                <c:formatCode>General</c:formatCode>
                <c:ptCount val="3"/>
                <c:pt idx="0">
                  <c:v>12.2</c:v>
                </c:pt>
                <c:pt idx="1">
                  <c:v>11.2</c:v>
                </c:pt>
                <c:pt idx="2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7218432"/>
        <c:axId val="87220224"/>
      </c:barChart>
      <c:catAx>
        <c:axId val="87218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7220224"/>
        <c:crosses val="autoZero"/>
        <c:auto val="1"/>
        <c:lblAlgn val="ctr"/>
        <c:lblOffset val="100"/>
        <c:noMultiLvlLbl val="0"/>
      </c:catAx>
      <c:valAx>
        <c:axId val="8722022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721843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8949113704842374"/>
          <c:y val="9.6243457397113652E-2"/>
          <c:w val="0.62101761827448643"/>
          <c:h val="4.4669352982682271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506546933086254E-2"/>
          <c:y val="7.9669777203128164E-2"/>
          <c:w val="0.89945852375299917"/>
          <c:h val="0.852354895285935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суда_РМРС!$B$1</c:f>
              <c:strCache>
                <c:ptCount val="1"/>
                <c:pt idx="0">
                  <c:v>число судов, ед.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rgbClr val="9BBB59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суда_РМРС!$B$2:$B$11</c:f>
              <c:numCache>
                <c:formatCode>General</c:formatCode>
                <c:ptCount val="10"/>
                <c:pt idx="0">
                  <c:v>301</c:v>
                </c:pt>
                <c:pt idx="1">
                  <c:v>301</c:v>
                </c:pt>
                <c:pt idx="2">
                  <c:v>328</c:v>
                </c:pt>
                <c:pt idx="3">
                  <c:v>402</c:v>
                </c:pt>
                <c:pt idx="4">
                  <c:v>478</c:v>
                </c:pt>
                <c:pt idx="5">
                  <c:v>495</c:v>
                </c:pt>
                <c:pt idx="6">
                  <c:v>514</c:v>
                </c:pt>
                <c:pt idx="7">
                  <c:v>558</c:v>
                </c:pt>
                <c:pt idx="8">
                  <c:v>609</c:v>
                </c:pt>
                <c:pt idx="9">
                  <c:v>697</c:v>
                </c:pt>
              </c:numCache>
            </c:numRef>
          </c:cat>
          <c:val>
            <c:numRef>
              <c:f>суда_РМРС!$B$2:$B$11</c:f>
              <c:numCache>
                <c:formatCode>General</c:formatCode>
                <c:ptCount val="10"/>
                <c:pt idx="0">
                  <c:v>301</c:v>
                </c:pt>
                <c:pt idx="1">
                  <c:v>301</c:v>
                </c:pt>
                <c:pt idx="2">
                  <c:v>328</c:v>
                </c:pt>
                <c:pt idx="3">
                  <c:v>402</c:v>
                </c:pt>
                <c:pt idx="4">
                  <c:v>478</c:v>
                </c:pt>
                <c:pt idx="5">
                  <c:v>495</c:v>
                </c:pt>
                <c:pt idx="6">
                  <c:v>514</c:v>
                </c:pt>
                <c:pt idx="7">
                  <c:v>558</c:v>
                </c:pt>
                <c:pt idx="8">
                  <c:v>609</c:v>
                </c:pt>
                <c:pt idx="9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33"/>
        <c:axId val="87290240"/>
        <c:axId val="87280256"/>
      </c:barChart>
      <c:lineChart>
        <c:grouping val="standard"/>
        <c:varyColors val="0"/>
        <c:ser>
          <c:idx val="2"/>
          <c:order val="1"/>
          <c:tx>
            <c:strRef>
              <c:f>суда_РМРС!$C$1</c:f>
              <c:strCache>
                <c:ptCount val="1"/>
                <c:pt idx="0">
                  <c:v>дедвейт, тыс. тонн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суда_РМРС!$A$2:$A$11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суда_РМРС!$C$2:$C$11</c:f>
              <c:numCache>
                <c:formatCode>0</c:formatCode>
                <c:ptCount val="10"/>
                <c:pt idx="0">
                  <c:v>1619.6</c:v>
                </c:pt>
                <c:pt idx="1">
                  <c:v>1612.9</c:v>
                </c:pt>
                <c:pt idx="2">
                  <c:v>1840.5</c:v>
                </c:pt>
                <c:pt idx="3">
                  <c:v>2416.6999999999998</c:v>
                </c:pt>
                <c:pt idx="4">
                  <c:v>2807.7</c:v>
                </c:pt>
                <c:pt idx="5">
                  <c:v>3324</c:v>
                </c:pt>
                <c:pt idx="6">
                  <c:v>3900</c:v>
                </c:pt>
                <c:pt idx="7">
                  <c:v>4444</c:v>
                </c:pt>
                <c:pt idx="8">
                  <c:v>5041</c:v>
                </c:pt>
                <c:pt idx="9">
                  <c:v>5349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72832"/>
        <c:axId val="87278720"/>
      </c:lineChart>
      <c:catAx>
        <c:axId val="872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278720"/>
        <c:crosses val="autoZero"/>
        <c:auto val="1"/>
        <c:lblAlgn val="ctr"/>
        <c:lblOffset val="100"/>
        <c:noMultiLvlLbl val="0"/>
      </c:catAx>
      <c:valAx>
        <c:axId val="872787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7272832"/>
        <c:crosses val="autoZero"/>
        <c:crossBetween val="between"/>
      </c:valAx>
      <c:valAx>
        <c:axId val="87280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7290240"/>
        <c:crosses val="max"/>
        <c:crossBetween val="between"/>
      </c:valAx>
      <c:catAx>
        <c:axId val="8729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28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597720082179152E-2"/>
          <c:y val="4.5173805773087883E-2"/>
          <c:w val="0.76184813624946068"/>
          <c:h val="0.88333375572620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'данные рис23дин стр река-море'!$A$2</c:f>
              <c:strCache>
                <c:ptCount val="1"/>
                <c:pt idx="0">
                  <c:v>Верфи России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'данные рис23дин стр река-море'!$B$1:$H$1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'данные рис23дин стр река-море'!$B$2:$H$2</c:f>
              <c:numCache>
                <c:formatCode>0</c:formatCode>
                <c:ptCount val="7"/>
                <c:pt idx="0">
                  <c:v>19</c:v>
                </c:pt>
                <c:pt idx="1">
                  <c:v>20</c:v>
                </c:pt>
                <c:pt idx="2">
                  <c:v>9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'данные рис23дин стр река-море'!$A$3</c:f>
              <c:strCache>
                <c:ptCount val="1"/>
                <c:pt idx="0">
                  <c:v>Иностранные Верфи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'данные рис23дин стр река-море'!$B$1:$H$1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'данные рис23дин стр река-море'!$B$3:$H$3</c:f>
              <c:numCache>
                <c:formatCode>0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10</c:v>
                </c:pt>
                <c:pt idx="3">
                  <c:v>3</c:v>
                </c:pt>
                <c:pt idx="4">
                  <c:v>6</c:v>
                </c:pt>
                <c:pt idx="5">
                  <c:v>11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0720"/>
        <c:axId val="5872256"/>
      </c:barChart>
      <c:catAx>
        <c:axId val="58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2256"/>
        <c:crosses val="autoZero"/>
        <c:auto val="1"/>
        <c:lblAlgn val="ctr"/>
        <c:lblOffset val="100"/>
        <c:noMultiLvlLbl val="0"/>
      </c:catAx>
      <c:valAx>
        <c:axId val="58722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870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978981975000657"/>
          <c:y val="0.23926866454047435"/>
          <c:w val="0.27559707448937354"/>
          <c:h val="0.1349125810320605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414115725991809E-2"/>
          <c:y val="3.4755125634679099E-2"/>
          <c:w val="0.6735746940586429"/>
          <c:h val="0.86944163664051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'данные рис24дин стр об фл'!$A$2</c:f>
              <c:strCache>
                <c:ptCount val="1"/>
                <c:pt idx="0">
                  <c:v>Верфи России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'данные рис24дин стр об фл'!$B$1:$H$1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'данные рис24дин стр об фл'!$B$2:$H$2</c:f>
              <c:numCache>
                <c:formatCode>0</c:formatCode>
                <c:ptCount val="7"/>
                <c:pt idx="0">
                  <c:v>12</c:v>
                </c:pt>
                <c:pt idx="1">
                  <c:v>16</c:v>
                </c:pt>
                <c:pt idx="2">
                  <c:v>6</c:v>
                </c:pt>
                <c:pt idx="3">
                  <c:v>6</c:v>
                </c:pt>
                <c:pt idx="4">
                  <c:v>17</c:v>
                </c:pt>
                <c:pt idx="5">
                  <c:v>13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'данные рис24дин стр об фл'!$A$3</c:f>
              <c:strCache>
                <c:ptCount val="1"/>
                <c:pt idx="0">
                  <c:v>Иностранные Верфи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'данные рис24дин стр об фл'!$B$1:$H$1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'данные рис24дин стр об фл'!$B$3:$H$3</c:f>
              <c:numCache>
                <c:formatCode>0</c:formatCode>
                <c:ptCount val="7"/>
                <c:pt idx="0">
                  <c:v>9</c:v>
                </c:pt>
                <c:pt idx="1">
                  <c:v>5</c:v>
                </c:pt>
                <c:pt idx="2">
                  <c:v>0</c:v>
                </c:pt>
                <c:pt idx="3">
                  <c:v>13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59840"/>
        <c:axId val="106661376"/>
      </c:barChart>
      <c:catAx>
        <c:axId val="1066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661376"/>
        <c:crosses val="autoZero"/>
        <c:auto val="1"/>
        <c:lblAlgn val="ctr"/>
        <c:lblOffset val="100"/>
        <c:noMultiLvlLbl val="0"/>
      </c:catAx>
      <c:valAx>
        <c:axId val="1066613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6659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733212626724461"/>
          <c:y val="0.12272881749392413"/>
          <c:w val="0.27559707448937354"/>
          <c:h val="0.1349125810320605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0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7" y="0"/>
            <a:ext cx="29455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539A3A-4C24-4AAC-85E7-2105241CEE03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4716464"/>
            <a:ext cx="543845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550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7" y="9429750"/>
            <a:ext cx="29455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3BF640F-BE7B-4818-9560-BBE6FBD3F4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30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0847-7911-4DA1-B22F-F5134982DFF7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B2D7-8FC4-4C4F-A390-3A151B1D95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33904"/>
      </p:ext>
    </p:extLst>
  </p:cSld>
  <p:clrMapOvr>
    <a:masterClrMapping/>
  </p:clrMapOvr>
  <p:transition spd="slow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6988-3EA2-4A10-9A1E-81D2F09BAD57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274-443C-4D82-8585-CA812A014F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06684"/>
      </p:ext>
    </p:extLst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2C95-DB78-4455-8065-F189F8610BA0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C095B-4B36-40EB-85A9-952FD102CF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58930"/>
      </p:ext>
    </p:extLst>
  </p:cSld>
  <p:clrMapOvr>
    <a:masterClrMapping/>
  </p:clrMapOvr>
  <p:transition spd="slow" advClick="0" advTm="1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B91A-86C4-43A2-82E3-3DBB527C4349}" type="datetime1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D8FDF-20E7-4FF4-A556-8F89D32E69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87078"/>
      </p:ext>
    </p:extLst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4700-899F-4843-837B-FA79E3E83536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6B1A7-7B0C-4DDA-A6EB-E9C4E51E0C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62705"/>
      </p:ext>
    </p:extLst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3782-0A13-40EB-9B10-76DA87165939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01FB-23F7-4F65-B35F-D552402B4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3550"/>
      </p:ext>
    </p:extLst>
  </p:cSld>
  <p:clrMapOvr>
    <a:masterClrMapping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2DDF-CBE4-4EA5-A4E7-97D7C94D9A45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D5C3A-7FCF-458E-A4B2-83BD36C080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70582"/>
      </p:ext>
    </p:extLst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FF44-F6E3-4764-92E1-F8466319D67F}" type="datetime1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11385-74C1-43BC-917E-295E8005F3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4319"/>
      </p:ext>
    </p:extLst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1BCA-88E4-43D7-A68A-837F8EB44A47}" type="datetime1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422A-4335-489E-B984-D295C65611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54255"/>
      </p:ext>
    </p:extLst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873A-56DE-48E2-9A51-4CC1010BAC67}" type="datetime1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AEF34-A510-4D8E-A83F-43C0A2D3B8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43785"/>
      </p:ext>
    </p:extLst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BA0A-23FC-4FD5-A454-639CF8292DD1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FC5F-3CA4-448D-B4F8-965E1B249F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33446"/>
      </p:ext>
    </p:extLst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2012-4CB7-40DB-AD43-DCBCD69D73AD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64F95-E72D-47BB-8098-908419BF46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8470"/>
      </p:ext>
    </p:extLst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50B298-AAA8-41C4-AD8D-22BC44C987FE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</a:defRPr>
            </a:lvl1pPr>
          </a:lstStyle>
          <a:p>
            <a:fld id="{F055B215-AC37-4D97-A64D-56B0FE9DE3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ransition spd="slow" advClick="0" advTm="15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3075806"/>
            <a:ext cx="51121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538A"/>
                </a:solidFill>
                <a:latin typeface="Bliss Pro ExtraBold" pitchFamily="50" charset="0"/>
              </a:rPr>
              <a:t>Докладчик</a:t>
            </a:r>
            <a:r>
              <a:rPr lang="en-US" sz="2000" dirty="0">
                <a:solidFill>
                  <a:srgbClr val="00538A"/>
                </a:solidFill>
                <a:latin typeface="Bliss Pro ExtraBold" pitchFamily="50" charset="0"/>
              </a:rPr>
              <a:t>:</a:t>
            </a:r>
            <a:r>
              <a:rPr lang="ru-RU" sz="2000" dirty="0">
                <a:solidFill>
                  <a:srgbClr val="00538A"/>
                </a:solidFill>
                <a:latin typeface="Bliss Pro ExtraBold" pitchFamily="50" charset="0"/>
              </a:rPr>
              <a:t/>
            </a:r>
            <a:br>
              <a:rPr lang="ru-RU" sz="2000" dirty="0">
                <a:solidFill>
                  <a:srgbClr val="00538A"/>
                </a:solidFill>
                <a:latin typeface="Bliss Pro ExtraBold" pitchFamily="50" charset="0"/>
              </a:rPr>
            </a:br>
            <a:r>
              <a:rPr lang="ru-RU" sz="2000" dirty="0">
                <a:solidFill>
                  <a:srgbClr val="00538A"/>
                </a:solidFill>
                <a:latin typeface="Bliss Pro ExtraBold" pitchFamily="50" charset="0"/>
              </a:rPr>
              <a:t>	     </a:t>
            </a:r>
            <a:r>
              <a:rPr lang="ru-RU" sz="2000" dirty="0" smtClean="0">
                <a:solidFill>
                  <a:srgbClr val="00538A"/>
                </a:solidFill>
                <a:latin typeface="Bliss Pro ExtraBold" pitchFamily="50" charset="0"/>
              </a:rPr>
              <a:t>Генеральный директор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538A"/>
                </a:solidFill>
                <a:latin typeface="Bliss Pro ExtraBold" pitchFamily="50" charset="0"/>
              </a:rPr>
              <a:t>           АО «ЦНИИМФ» к.э.н.</a:t>
            </a:r>
            <a:endParaRPr lang="en-US" sz="2000" dirty="0" smtClean="0">
              <a:solidFill>
                <a:srgbClr val="00538A"/>
              </a:solidFill>
              <a:latin typeface="Bliss Pro ExtraBold" pitchFamily="50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F0A2C"/>
                </a:solidFill>
                <a:latin typeface="Bliss Pro Heavy" pitchFamily="50" charset="0"/>
              </a:rPr>
              <a:t> </a:t>
            </a:r>
            <a:r>
              <a:rPr lang="ru-RU" sz="2800" dirty="0" smtClean="0">
                <a:solidFill>
                  <a:srgbClr val="CF0A2C"/>
                </a:solidFill>
                <a:latin typeface="Bliss Pro Heavy" pitchFamily="50" charset="0"/>
              </a:rPr>
              <a:t>       </a:t>
            </a:r>
            <a:r>
              <a:rPr kumimoji="1" lang="ru-RU" sz="18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БУЯНОВ </a:t>
            </a:r>
            <a:r>
              <a:rPr kumimoji="1" lang="ru-RU" sz="18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Сергей Иванович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82977" y="1131590"/>
            <a:ext cx="74888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ru-RU" sz="2400" dirty="0" smtClean="0">
                <a:solidFill>
                  <a:srgbClr val="002E6C"/>
                </a:solidFill>
                <a:latin typeface="Times New Roman" pitchFamily="18" charset="0"/>
                <a:cs typeface="Times New Roman" pitchFamily="18" charset="0"/>
              </a:rPr>
              <a:t>Мировой и Российский торговый флот: Статистика и анализ. Перспективы строительства судов для российских судовладельцев</a:t>
            </a:r>
            <a:endParaRPr lang="ru-RU" sz="2400" dirty="0" smtClean="0">
              <a:solidFill>
                <a:srgbClr val="002E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10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27784" y="-20538"/>
            <a:ext cx="651621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КАРТИНКИ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11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27784" y="-20538"/>
            <a:ext cx="651621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КАРТИНКИ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12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27784" y="-20538"/>
            <a:ext cx="651621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 </a:t>
            </a: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ТАНКЕР «ВОЛГО-ДОН МАКС»  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ПРОЕКТА </a:t>
            </a: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RST27</a:t>
            </a:r>
          </a:p>
        </p:txBody>
      </p:sp>
      <p:pic>
        <p:nvPicPr>
          <p:cNvPr id="8" name="Picture 8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79" y="811854"/>
            <a:ext cx="3229844" cy="19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0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90" y="807290"/>
            <a:ext cx="3634617" cy="42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18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79" y="2882287"/>
            <a:ext cx="3229844" cy="22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76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13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27784" y="-20538"/>
            <a:ext cx="651621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«НОВАЯ ВОЛГОНЕФТЬ» - ТАНКЕР ПРОЕКТА RST25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24313"/>
            <a:ext cx="3403151" cy="2158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24313"/>
            <a:ext cx="2916916" cy="4213324"/>
          </a:xfrm>
          <a:prstGeom prst="rect">
            <a:avLst/>
          </a:prstGeom>
        </p:spPr>
      </p:pic>
      <p:pic>
        <p:nvPicPr>
          <p:cNvPr id="13" name="Picture 11" descr="DSC_3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81285"/>
            <a:ext cx="3403151" cy="195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65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14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987824" y="-20538"/>
            <a:ext cx="615617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ДИНАМИКА СТРОИТЕЛЬСТВА МОРСКИХ 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СУДОВ ОБЕСПЕЧИВАЮЩИХ ВИДОВ ФЛОТА ЗА 2012-2018 </a:t>
            </a: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ГГ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., ЕД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811853"/>
              </p:ext>
            </p:extLst>
          </p:nvPr>
        </p:nvGraphicFramePr>
        <p:xfrm>
          <a:off x="395536" y="241318"/>
          <a:ext cx="10297144" cy="490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536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15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027560" y="3213"/>
            <a:ext cx="511256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ДИНАМИКА СТРОИТЕЛЬСТВА 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РЕЧНЫХ СУДОВ НА РОССИЙСКИХ ВЕРФЯХ ЗА 2012-2018 </a:t>
            </a: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ГГ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., ЕД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572742"/>
              </p:ext>
            </p:extLst>
          </p:nvPr>
        </p:nvGraphicFramePr>
        <p:xfrm>
          <a:off x="179512" y="483518"/>
          <a:ext cx="10340329" cy="464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250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16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419872" y="3213"/>
            <a:ext cx="57202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ДИНАМИКА СТРОИТЕЛЬСТВА 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МОРСКИХ И РЕЧНЫХ СУДОВ НА ВЕРФЯХ РОССИИ ЗА 2012-2018 </a:t>
            </a: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ГГ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., ЕД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72850"/>
              </p:ext>
            </p:extLst>
          </p:nvPr>
        </p:nvGraphicFramePr>
        <p:xfrm>
          <a:off x="467544" y="879940"/>
          <a:ext cx="7602512" cy="424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582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17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987824" y="3212"/>
            <a:ext cx="6152304" cy="84034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ПРОГНОЗ СТРОИТЕЛЬСТВА МОРСКИХ И РЕКА-МОРЕ ПЛАВАНИЯ СУДОВ ДЛЯ РОССИЙСКИХ СУДОВЛАДЕЛЬЦЕВ В 2019-2024 ГГ., ЕД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00725"/>
              </p:ext>
            </p:extLst>
          </p:nvPr>
        </p:nvGraphicFramePr>
        <p:xfrm>
          <a:off x="755576" y="651285"/>
          <a:ext cx="7313687" cy="440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169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18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47456" y="26963"/>
            <a:ext cx="4896544" cy="84034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СТРУКТУРА СТРОИТЕЛЬСТВА НОВЫХ СУДОВ ПО НАЗНАЧЕНИЯМ, %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70887"/>
              </p:ext>
            </p:extLst>
          </p:nvPr>
        </p:nvGraphicFramePr>
        <p:xfrm>
          <a:off x="-1188640" y="658466"/>
          <a:ext cx="7668344" cy="448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40839"/>
              </p:ext>
            </p:extLst>
          </p:nvPr>
        </p:nvGraphicFramePr>
        <p:xfrm>
          <a:off x="2915816" y="699542"/>
          <a:ext cx="7194313" cy="470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571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77155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0" dirty="0" smtClean="0">
                <a:solidFill>
                  <a:srgbClr val="002060"/>
                </a:solidFill>
                <a:latin typeface="Circe"/>
                <a:cs typeface="Tahoma" pitchFamily="34" charset="0"/>
              </a:rPr>
              <a:t>Спасибо за внимание!</a:t>
            </a:r>
            <a:endParaRPr lang="ru-RU" altLang="ru-RU" sz="3200" b="0" dirty="0">
              <a:solidFill>
                <a:srgbClr val="002060"/>
              </a:solidFill>
              <a:latin typeface="Circe"/>
              <a:cs typeface="Tahoma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19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141239"/>
          </a:xfrm>
        </p:spPr>
        <p:txBody>
          <a:bodyPr/>
          <a:lstStyle/>
          <a:p>
            <a:pPr lvl="0">
              <a:defRPr/>
            </a:pPr>
            <a:r>
              <a:rPr kumimoji="0" lang="ru-RU" sz="1600" b="1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ДИНАМИКА РАЗВИТИЯ МИРОВОГО МОРСКОГО ФЛОТА, </a:t>
            </a:r>
            <a:r>
              <a:rPr kumimoji="0" lang="ru-RU" sz="1600" b="1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/>
            </a:r>
            <a:br>
              <a:rPr kumimoji="0" lang="ru-RU" sz="1600" b="1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</a:br>
            <a:r>
              <a:rPr kumimoji="0" lang="ru-RU" sz="1600" b="1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ЗА </a:t>
            </a:r>
            <a:r>
              <a:rPr kumimoji="0" lang="ru-RU" sz="1600" b="1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ПЕРИОД 2009-2018 ГГ., МЛН. ТОНН ДЕДВЕЙТА</a:t>
            </a:r>
            <a:br>
              <a:rPr kumimoji="0" lang="ru-RU" sz="1600" b="1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3672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582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3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352" y="67314"/>
            <a:ext cx="5832648" cy="8435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ДИНАМИКА РАЗВИТИЯ МИРОВОГО МОРСКОГО ФЛОТА,</a:t>
            </a:r>
            <a:r>
              <a:rPr lang="ru-RU" sz="1600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ЗА ПЕРИОД 2009-2018 ГГ., ЕД.</a:t>
            </a:r>
            <a:endParaRPr lang="ru-RU" sz="1600" dirty="0">
              <a:solidFill>
                <a:srgbClr val="002E6C"/>
              </a:solidFill>
              <a:latin typeface="Circe" pitchFamily="34" charset="-52"/>
              <a:ea typeface="+mn-ea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34076"/>
              </p:ext>
            </p:extLst>
          </p:nvPr>
        </p:nvGraphicFramePr>
        <p:xfrm>
          <a:off x="467544" y="489093"/>
          <a:ext cx="8036232" cy="46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03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4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1352" y="67314"/>
            <a:ext cx="5832648" cy="8435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СТРУКТУРА МИРОВОГО И ОТЕЧЕСТВЕННОГО ФЛОТА ПО НАЗНАЧЕНИЯМ В 2018 ГОДУ, %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55108"/>
              </p:ext>
            </p:extLst>
          </p:nvPr>
        </p:nvGraphicFramePr>
        <p:xfrm>
          <a:off x="-612576" y="843558"/>
          <a:ext cx="5760640" cy="429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63470"/>
              </p:ext>
            </p:extLst>
          </p:nvPr>
        </p:nvGraphicFramePr>
        <p:xfrm>
          <a:off x="3419872" y="794955"/>
          <a:ext cx="6408712" cy="43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302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5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39327" y="0"/>
            <a:ext cx="662473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15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ДИНАМИКА МОРСКОГО ФЛОТА, КОНТРОЛИРУЕМОГО РОССИЙСКИМИ СУДОВЛАДЕЛЬЦАМИ ЗА 2008-2019 ГГ., </a:t>
            </a:r>
          </a:p>
          <a:p>
            <a:pPr algn="l">
              <a:defRPr/>
            </a:pPr>
            <a:r>
              <a:rPr lang="ru-RU" sz="15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МЛН. ТОНН ДЕДВЕЙТА</a:t>
            </a:r>
            <a:endParaRPr lang="ru-RU" sz="1500" dirty="0">
              <a:solidFill>
                <a:srgbClr val="002E6C"/>
              </a:solidFill>
              <a:latin typeface="Circe" pitchFamily="34" charset="-52"/>
              <a:ea typeface="+mn-ea"/>
              <a:cs typeface="Tahoma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93416"/>
              </p:ext>
            </p:extLst>
          </p:nvPr>
        </p:nvGraphicFramePr>
        <p:xfrm>
          <a:off x="179512" y="627534"/>
          <a:ext cx="8613403" cy="43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942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6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03848" y="0"/>
            <a:ext cx="6444208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1600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СРЕДНИЙ ВОЗРАСТ </a:t>
            </a:r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СУДОВ МОРСКОГО ФЛОТА РОССИИ (2019 Г.), ЛЕТ</a:t>
            </a:r>
            <a:endParaRPr lang="ru-RU" sz="1600" dirty="0">
              <a:solidFill>
                <a:srgbClr val="002E6C"/>
              </a:solidFill>
              <a:latin typeface="Circe" pitchFamily="34" charset="-52"/>
              <a:ea typeface="+mn-ea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01492"/>
              </p:ext>
            </p:extLst>
          </p:nvPr>
        </p:nvGraphicFramePr>
        <p:xfrm>
          <a:off x="755576" y="303120"/>
          <a:ext cx="8100392" cy="48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350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7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11960" y="0"/>
            <a:ext cx="4932040" cy="8367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РЕГИСТРАЦИЯ </a:t>
            </a:r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СУДОВ В РОССИЙСКОМ</a:t>
            </a:r>
            <a:b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</a:br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МЕЖДУНАРОДНОМ </a:t>
            </a:r>
            <a:r>
              <a:rPr lang="ru-RU" sz="1600" dirty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РЕЕСТРЕ СУДОВ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72868"/>
              </p:ext>
            </p:extLst>
          </p:nvPr>
        </p:nvGraphicFramePr>
        <p:xfrm>
          <a:off x="467544" y="699542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03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8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11960" y="0"/>
            <a:ext cx="4932040" cy="8367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dirty="0" smtClean="0">
                <a:solidFill>
                  <a:srgbClr val="002E6C"/>
                </a:solidFill>
                <a:latin typeface="Circe" pitchFamily="34" charset="-52"/>
                <a:ea typeface="+mn-ea"/>
                <a:cs typeface="Tahoma" pitchFamily="34" charset="0"/>
              </a:rPr>
              <a:t>10 НАИБОЛЕЕ КРУПНЫХ СУДОХОДНЫХ КОМПАНИЙ РОССИИ</a:t>
            </a:r>
            <a:endParaRPr lang="ru-RU" sz="1600" dirty="0">
              <a:solidFill>
                <a:srgbClr val="002E6C"/>
              </a:solidFill>
              <a:latin typeface="Circe" pitchFamily="34" charset="-52"/>
              <a:ea typeface="+mn-ea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12808"/>
              </p:ext>
            </p:extLst>
          </p:nvPr>
        </p:nvGraphicFramePr>
        <p:xfrm>
          <a:off x="971600" y="836712"/>
          <a:ext cx="7200800" cy="3672410"/>
        </p:xfrm>
        <a:graphic>
          <a:graphicData uri="http://schemas.openxmlformats.org/drawingml/2006/table">
            <a:tbl>
              <a:tblPr firstRow="1" firstCol="1" bandRow="1"/>
              <a:tblGrid>
                <a:gridCol w="356618"/>
                <a:gridCol w="2838910"/>
                <a:gridCol w="2144392"/>
                <a:gridCol w="1860880"/>
              </a:tblGrid>
              <a:tr h="390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Судоходная компания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судов,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Дедвейт,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тонн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ПАО «</a:t>
                      </a:r>
                      <a:r>
                        <a:rPr lang="ru-RU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Совкомфлот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625,1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 «ММП»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556,1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ЛК «Волга»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309,3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РПК «Норд»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ПАО «Северо-Западное пароходство»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270,3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«ВФ Танкер»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198,8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 «Роснефтефлот»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178,8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«Палмали»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169,7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«Газпромнефть Шиппинг»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146,6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«Прайм Шиппинг»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141,4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16,5%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2865,0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40,8%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34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3960" y="4868864"/>
            <a:ext cx="360040" cy="274637"/>
          </a:xfrm>
        </p:spPr>
        <p:txBody>
          <a:bodyPr/>
          <a:lstStyle/>
          <a:p>
            <a:fld id="{4EFAEF34-A510-4D8E-A83F-43C0A2D3B840}" type="slidenum">
              <a:rPr lang="ru-RU" b="1" smtClean="0">
                <a:solidFill>
                  <a:srgbClr val="002060"/>
                </a:solidFill>
                <a:latin typeface="Circe"/>
              </a:rPr>
              <a:pPr/>
              <a:t>9</a:t>
            </a:fld>
            <a:endParaRPr lang="ru-RU" b="1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27784" y="-20538"/>
            <a:ext cx="651621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dirty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ДИНАМИКА СТРОИТЕЛЬСТВА МОРСКИХ И РЕКА-МОРЕ ПЛАВАНИЯ ТРАНСПОРТНЫХ </a:t>
            </a:r>
            <a:r>
              <a:rPr kumimoji="1" lang="ru-RU" sz="1600" dirty="0" smtClean="0">
                <a:solidFill>
                  <a:srgbClr val="002E6C"/>
                </a:solidFill>
                <a:latin typeface="Circe" pitchFamily="34" charset="-52"/>
                <a:cs typeface="Tahoma" pitchFamily="34" charset="0"/>
              </a:rPr>
              <a:t>СУДОВ ЗА 2012-2018 ГГ., ЕД</a:t>
            </a:r>
            <a:endParaRPr kumimoji="1" lang="ru-RU" sz="1600" dirty="0">
              <a:solidFill>
                <a:srgbClr val="002E6C"/>
              </a:solidFill>
              <a:latin typeface="Circe" pitchFamily="34" charset="-52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781888"/>
              </p:ext>
            </p:extLst>
          </p:nvPr>
        </p:nvGraphicFramePr>
        <p:xfrm>
          <a:off x="179512" y="195486"/>
          <a:ext cx="96490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3979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331</Words>
  <Application>Microsoft Office PowerPoint</Application>
  <PresentationFormat>Экран (16:9)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ДИНАМИКА РАЗВИТИЯ МИРОВОГО МОРСКОГО ФЛОТА,  ЗА ПЕРИОД 2009-2018 ГГ., МЛН. ТОНН ДЕДВЕЙТА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"ЦНИИМФ"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ФЦП «Развитие гражданской морской техники» 2009-2016 гг.</dc:title>
  <dc:creator>Alex S. Buyanov</dc:creator>
  <cp:lastModifiedBy>Буянов</cp:lastModifiedBy>
  <cp:revision>610</cp:revision>
  <cp:lastPrinted>2014-10-06T10:53:06Z</cp:lastPrinted>
  <dcterms:created xsi:type="dcterms:W3CDTF">2010-09-22T14:59:10Z</dcterms:created>
  <dcterms:modified xsi:type="dcterms:W3CDTF">2019-06-14T09:36:14Z</dcterms:modified>
</cp:coreProperties>
</file>