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70" r:id="rId2"/>
    <p:sldId id="275" r:id="rId3"/>
    <p:sldId id="297" r:id="rId4"/>
    <p:sldId id="355" r:id="rId5"/>
    <p:sldId id="357" r:id="rId6"/>
    <p:sldId id="358" r:id="rId7"/>
    <p:sldId id="361" r:id="rId8"/>
    <p:sldId id="363" r:id="rId9"/>
    <p:sldId id="399" r:id="rId10"/>
    <p:sldId id="364" r:id="rId11"/>
    <p:sldId id="356" r:id="rId12"/>
    <p:sldId id="365" r:id="rId13"/>
    <p:sldId id="367" r:id="rId14"/>
    <p:sldId id="278" r:id="rId15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BBD8F7"/>
    <a:srgbClr val="FFFF99"/>
    <a:srgbClr val="FCF67C"/>
    <a:srgbClr val="4E5E60"/>
    <a:srgbClr val="000000"/>
    <a:srgbClr val="B5D9DB"/>
    <a:srgbClr val="006699"/>
    <a:srgbClr val="549664"/>
    <a:srgbClr val="97C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 stil 3 – uthev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0078" autoAdjust="0"/>
  </p:normalViewPr>
  <p:slideViewPr>
    <p:cSldViewPr snapToGrid="0" snapToObjects="1">
      <p:cViewPr varScale="1">
        <p:scale>
          <a:sx n="71" d="100"/>
          <a:sy n="71" d="100"/>
        </p:scale>
        <p:origin x="46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c30\AppData\Roaming\OpenText\DM\Temp\DM-%23164572-v1-CIRR_-_Historikk_2008_-_dd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318390415921936E-2"/>
          <c:y val="0.15518097499511002"/>
          <c:w val="0.83844439077017219"/>
          <c:h val="0.78119579428655528"/>
        </c:manualLayout>
      </c:layout>
      <c:lineChart>
        <c:grouping val="standard"/>
        <c:varyColors val="0"/>
        <c:ser>
          <c:idx val="0"/>
          <c:order val="0"/>
          <c:tx>
            <c:strRef>
              <c:f>'CIRR dev. 2008-2015'!$A$3</c:f>
              <c:strCache>
                <c:ptCount val="1"/>
                <c:pt idx="0">
                  <c:v>NOK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'CIRR dev. 2008-2015'!$B$1:$DF$1</c:f>
              <c:strCache>
                <c:ptCount val="109"/>
                <c:pt idx="0">
                  <c:v>15.Dec.07</c:v>
                </c:pt>
                <c:pt idx="1">
                  <c:v>15.Jan.08</c:v>
                </c:pt>
                <c:pt idx="2">
                  <c:v>15.Feb.08</c:v>
                </c:pt>
                <c:pt idx="3">
                  <c:v>15.Mar.08</c:v>
                </c:pt>
                <c:pt idx="4">
                  <c:v>15.Apr.08</c:v>
                </c:pt>
                <c:pt idx="5">
                  <c:v>15.May.08</c:v>
                </c:pt>
                <c:pt idx="6">
                  <c:v>15.Jun.08</c:v>
                </c:pt>
                <c:pt idx="7">
                  <c:v>15.Jul.08</c:v>
                </c:pt>
                <c:pt idx="8">
                  <c:v>15.Aug.08</c:v>
                </c:pt>
                <c:pt idx="9">
                  <c:v>15.Sep.08</c:v>
                </c:pt>
                <c:pt idx="10">
                  <c:v>15.Oct.08</c:v>
                </c:pt>
                <c:pt idx="11">
                  <c:v>15.Nov.08</c:v>
                </c:pt>
                <c:pt idx="12">
                  <c:v>15.Dec.08</c:v>
                </c:pt>
                <c:pt idx="13">
                  <c:v>15.Jan.09</c:v>
                </c:pt>
                <c:pt idx="14">
                  <c:v>15.Feb.09</c:v>
                </c:pt>
                <c:pt idx="15">
                  <c:v>15.Mar.09</c:v>
                </c:pt>
                <c:pt idx="16">
                  <c:v>15.Apr.09</c:v>
                </c:pt>
                <c:pt idx="17">
                  <c:v>15.May.09</c:v>
                </c:pt>
                <c:pt idx="18">
                  <c:v>15.Jun.09</c:v>
                </c:pt>
                <c:pt idx="19">
                  <c:v>15.Jul.09</c:v>
                </c:pt>
                <c:pt idx="20">
                  <c:v>15.Aug.09</c:v>
                </c:pt>
                <c:pt idx="21">
                  <c:v>15.Sep.09</c:v>
                </c:pt>
                <c:pt idx="22">
                  <c:v>15.Oct.09</c:v>
                </c:pt>
                <c:pt idx="23">
                  <c:v>15.Nov.09</c:v>
                </c:pt>
                <c:pt idx="24">
                  <c:v>15.Dec.09</c:v>
                </c:pt>
                <c:pt idx="25">
                  <c:v>15.Jan.10</c:v>
                </c:pt>
                <c:pt idx="26">
                  <c:v>15.Feb.10</c:v>
                </c:pt>
                <c:pt idx="27">
                  <c:v>15.Mar.10</c:v>
                </c:pt>
                <c:pt idx="28">
                  <c:v>15.Apr.10</c:v>
                </c:pt>
                <c:pt idx="29">
                  <c:v>15.May.10</c:v>
                </c:pt>
                <c:pt idx="30">
                  <c:v>15.Jun.10</c:v>
                </c:pt>
                <c:pt idx="31">
                  <c:v>15.Jul.10</c:v>
                </c:pt>
                <c:pt idx="32">
                  <c:v>15.Aug.10</c:v>
                </c:pt>
                <c:pt idx="33">
                  <c:v>15.Sep.10</c:v>
                </c:pt>
                <c:pt idx="34">
                  <c:v>15.Oct.10</c:v>
                </c:pt>
                <c:pt idx="35">
                  <c:v>15.Nov.10</c:v>
                </c:pt>
                <c:pt idx="36">
                  <c:v>15.Dec.10</c:v>
                </c:pt>
                <c:pt idx="37">
                  <c:v>15.Jan.11</c:v>
                </c:pt>
                <c:pt idx="38">
                  <c:v>15.Feb.11</c:v>
                </c:pt>
                <c:pt idx="39">
                  <c:v>15.Mar.11</c:v>
                </c:pt>
                <c:pt idx="40">
                  <c:v>15.Apr.11</c:v>
                </c:pt>
                <c:pt idx="41">
                  <c:v>15.May.11</c:v>
                </c:pt>
                <c:pt idx="42">
                  <c:v>15.Jun.11</c:v>
                </c:pt>
                <c:pt idx="43">
                  <c:v>15.Jul.11</c:v>
                </c:pt>
                <c:pt idx="44">
                  <c:v>15.Aug.11</c:v>
                </c:pt>
                <c:pt idx="45">
                  <c:v>15.Sep.11</c:v>
                </c:pt>
                <c:pt idx="46">
                  <c:v>15.Oct.11</c:v>
                </c:pt>
                <c:pt idx="47">
                  <c:v>15.Nov.11</c:v>
                </c:pt>
                <c:pt idx="48">
                  <c:v>15.Dec.11</c:v>
                </c:pt>
                <c:pt idx="49">
                  <c:v>15.Jan.12</c:v>
                </c:pt>
                <c:pt idx="50">
                  <c:v>15.Feb.12</c:v>
                </c:pt>
                <c:pt idx="51">
                  <c:v>15.Mar.12</c:v>
                </c:pt>
                <c:pt idx="52">
                  <c:v>15.Apr.12</c:v>
                </c:pt>
                <c:pt idx="53">
                  <c:v>15.May.12</c:v>
                </c:pt>
                <c:pt idx="54">
                  <c:v>15.Jun.12</c:v>
                </c:pt>
                <c:pt idx="55">
                  <c:v>15.Jul.12</c:v>
                </c:pt>
                <c:pt idx="56">
                  <c:v>15.Aug.12</c:v>
                </c:pt>
                <c:pt idx="57">
                  <c:v>15.Sep.12</c:v>
                </c:pt>
                <c:pt idx="58">
                  <c:v>15.Oct.12</c:v>
                </c:pt>
                <c:pt idx="59">
                  <c:v>15.Nov.12</c:v>
                </c:pt>
                <c:pt idx="60">
                  <c:v>15.Dec.12</c:v>
                </c:pt>
                <c:pt idx="61">
                  <c:v>15.Jan.13</c:v>
                </c:pt>
                <c:pt idx="62">
                  <c:v>15.Feb.13</c:v>
                </c:pt>
                <c:pt idx="63">
                  <c:v>15.Mar.13</c:v>
                </c:pt>
                <c:pt idx="64">
                  <c:v>15.Apr.13</c:v>
                </c:pt>
                <c:pt idx="65">
                  <c:v>15.May13</c:v>
                </c:pt>
                <c:pt idx="66">
                  <c:v>15.Jun.13</c:v>
                </c:pt>
                <c:pt idx="67">
                  <c:v>15.Jul.13</c:v>
                </c:pt>
                <c:pt idx="68">
                  <c:v>15.Aug.13</c:v>
                </c:pt>
                <c:pt idx="69">
                  <c:v>15.Sep.13</c:v>
                </c:pt>
                <c:pt idx="70">
                  <c:v>15.Oct.13</c:v>
                </c:pt>
                <c:pt idx="71">
                  <c:v>15.Nov.13</c:v>
                </c:pt>
                <c:pt idx="72">
                  <c:v>15.Dec.13</c:v>
                </c:pt>
                <c:pt idx="73">
                  <c:v>15.Jan.14</c:v>
                </c:pt>
                <c:pt idx="74">
                  <c:v>15.Feb.14</c:v>
                </c:pt>
                <c:pt idx="75">
                  <c:v>15.Mar.14</c:v>
                </c:pt>
                <c:pt idx="76">
                  <c:v>15.Apr.14</c:v>
                </c:pt>
                <c:pt idx="77">
                  <c:v>15.May.14</c:v>
                </c:pt>
                <c:pt idx="78">
                  <c:v>15.Jun.14</c:v>
                </c:pt>
                <c:pt idx="79">
                  <c:v>15.Jul.14</c:v>
                </c:pt>
                <c:pt idx="80">
                  <c:v>15.Aug.14</c:v>
                </c:pt>
                <c:pt idx="81">
                  <c:v>15.Sep.14</c:v>
                </c:pt>
                <c:pt idx="82">
                  <c:v>15.Oct.14</c:v>
                </c:pt>
                <c:pt idx="83">
                  <c:v>15.Nov.14</c:v>
                </c:pt>
                <c:pt idx="84">
                  <c:v>15.Dec.14</c:v>
                </c:pt>
                <c:pt idx="85">
                  <c:v>15.Jan.15</c:v>
                </c:pt>
                <c:pt idx="86">
                  <c:v>15.Feb.15</c:v>
                </c:pt>
                <c:pt idx="87">
                  <c:v>15.Mar.15</c:v>
                </c:pt>
                <c:pt idx="88">
                  <c:v>15.Apr.15</c:v>
                </c:pt>
                <c:pt idx="89">
                  <c:v>15.May.15</c:v>
                </c:pt>
                <c:pt idx="90">
                  <c:v>15.Jun.15</c:v>
                </c:pt>
                <c:pt idx="91">
                  <c:v>15.Jul.15</c:v>
                </c:pt>
                <c:pt idx="92">
                  <c:v>15.Aug.15</c:v>
                </c:pt>
                <c:pt idx="93">
                  <c:v>15.Sep.15</c:v>
                </c:pt>
                <c:pt idx="94">
                  <c:v>15.Oct.15</c:v>
                </c:pt>
                <c:pt idx="95">
                  <c:v>15.Nov.15</c:v>
                </c:pt>
                <c:pt idx="96">
                  <c:v>15.Dec.15</c:v>
                </c:pt>
                <c:pt idx="97">
                  <c:v>15.Jan.16</c:v>
                </c:pt>
                <c:pt idx="98">
                  <c:v>15.Feb.16</c:v>
                </c:pt>
                <c:pt idx="99">
                  <c:v>15.Mar.16</c:v>
                </c:pt>
                <c:pt idx="100">
                  <c:v>15.Apr.16</c:v>
                </c:pt>
                <c:pt idx="101">
                  <c:v>15.May.16</c:v>
                </c:pt>
                <c:pt idx="102">
                  <c:v>15.Jun.16</c:v>
                </c:pt>
                <c:pt idx="103">
                  <c:v>15.Jul.16</c:v>
                </c:pt>
                <c:pt idx="104">
                  <c:v>15.Aug.16</c:v>
                </c:pt>
                <c:pt idx="105">
                  <c:v>15.Sep.16</c:v>
                </c:pt>
                <c:pt idx="106">
                  <c:v>15.Oct.16</c:v>
                </c:pt>
                <c:pt idx="107">
                  <c:v>15.Nov.16</c:v>
                </c:pt>
                <c:pt idx="108">
                  <c:v>15.Dec.16</c:v>
                </c:pt>
              </c:strCache>
            </c:strRef>
          </c:cat>
          <c:val>
            <c:numRef>
              <c:f>'CIRR dev. 2008-2015'!$B$3:$DF$3</c:f>
              <c:numCache>
                <c:formatCode>0.00</c:formatCode>
                <c:ptCount val="109"/>
                <c:pt idx="0">
                  <c:v>5.6</c:v>
                </c:pt>
                <c:pt idx="1">
                  <c:v>5.61</c:v>
                </c:pt>
                <c:pt idx="2">
                  <c:v>5.21</c:v>
                </c:pt>
                <c:pt idx="3">
                  <c:v>5.27</c:v>
                </c:pt>
                <c:pt idx="4">
                  <c:v>5.44</c:v>
                </c:pt>
                <c:pt idx="5">
                  <c:v>5.61</c:v>
                </c:pt>
                <c:pt idx="6">
                  <c:v>5.91</c:v>
                </c:pt>
                <c:pt idx="7">
                  <c:v>6.22</c:v>
                </c:pt>
                <c:pt idx="8">
                  <c:v>5.9</c:v>
                </c:pt>
                <c:pt idx="9">
                  <c:v>5.69</c:v>
                </c:pt>
                <c:pt idx="10">
                  <c:v>5.39</c:v>
                </c:pt>
                <c:pt idx="11">
                  <c:v>4.9000000000000004</c:v>
                </c:pt>
                <c:pt idx="12">
                  <c:v>4.4000000000000004</c:v>
                </c:pt>
                <c:pt idx="13">
                  <c:v>4.34</c:v>
                </c:pt>
                <c:pt idx="14">
                  <c:v>3.89</c:v>
                </c:pt>
                <c:pt idx="15">
                  <c:v>4.0999999999999996</c:v>
                </c:pt>
                <c:pt idx="16">
                  <c:v>3.94</c:v>
                </c:pt>
                <c:pt idx="17">
                  <c:v>4.1900000000000004</c:v>
                </c:pt>
                <c:pt idx="18">
                  <c:v>4.3499999999999996</c:v>
                </c:pt>
                <c:pt idx="19">
                  <c:v>4.29</c:v>
                </c:pt>
                <c:pt idx="20">
                  <c:v>4.3099999999999996</c:v>
                </c:pt>
                <c:pt idx="21">
                  <c:v>4.5199999999999996</c:v>
                </c:pt>
                <c:pt idx="22">
                  <c:v>4.62</c:v>
                </c:pt>
                <c:pt idx="23">
                  <c:v>4.58</c:v>
                </c:pt>
                <c:pt idx="24">
                  <c:v>4.33</c:v>
                </c:pt>
                <c:pt idx="25">
                  <c:v>4.6100000000000003</c:v>
                </c:pt>
                <c:pt idx="26">
                  <c:v>4.4000000000000004</c:v>
                </c:pt>
                <c:pt idx="27">
                  <c:v>4.0199999999999996</c:v>
                </c:pt>
                <c:pt idx="28">
                  <c:v>4.13</c:v>
                </c:pt>
                <c:pt idx="29">
                  <c:v>3.93</c:v>
                </c:pt>
                <c:pt idx="30">
                  <c:v>3.36</c:v>
                </c:pt>
                <c:pt idx="31">
                  <c:v>3.6</c:v>
                </c:pt>
                <c:pt idx="32">
                  <c:v>3.61</c:v>
                </c:pt>
                <c:pt idx="33">
                  <c:v>3.44</c:v>
                </c:pt>
                <c:pt idx="34">
                  <c:v>3.64</c:v>
                </c:pt>
                <c:pt idx="35">
                  <c:v>3.41</c:v>
                </c:pt>
                <c:pt idx="36">
                  <c:v>3.68</c:v>
                </c:pt>
                <c:pt idx="37">
                  <c:v>4.04</c:v>
                </c:pt>
                <c:pt idx="38">
                  <c:v>4.26</c:v>
                </c:pt>
                <c:pt idx="39">
                  <c:v>4.21</c:v>
                </c:pt>
                <c:pt idx="40">
                  <c:v>4.3900000000000006</c:v>
                </c:pt>
                <c:pt idx="41">
                  <c:v>4.1500000000000004</c:v>
                </c:pt>
                <c:pt idx="42">
                  <c:v>3.69</c:v>
                </c:pt>
                <c:pt idx="43">
                  <c:v>3.85</c:v>
                </c:pt>
                <c:pt idx="44">
                  <c:v>3.37</c:v>
                </c:pt>
                <c:pt idx="45">
                  <c:v>3.17</c:v>
                </c:pt>
                <c:pt idx="46">
                  <c:v>2.83</c:v>
                </c:pt>
                <c:pt idx="47">
                  <c:v>3.05</c:v>
                </c:pt>
                <c:pt idx="48">
                  <c:v>2.7</c:v>
                </c:pt>
                <c:pt idx="49">
                  <c:v>2.89</c:v>
                </c:pt>
                <c:pt idx="50">
                  <c:v>2.75</c:v>
                </c:pt>
                <c:pt idx="51">
                  <c:v>2.91</c:v>
                </c:pt>
                <c:pt idx="52">
                  <c:v>2.89</c:v>
                </c:pt>
                <c:pt idx="53">
                  <c:v>2.62</c:v>
                </c:pt>
                <c:pt idx="54">
                  <c:v>2.31</c:v>
                </c:pt>
                <c:pt idx="55">
                  <c:v>2.5099999999999998</c:v>
                </c:pt>
                <c:pt idx="56">
                  <c:v>2.2999999999999998</c:v>
                </c:pt>
                <c:pt idx="57">
                  <c:v>2.48</c:v>
                </c:pt>
                <c:pt idx="58">
                  <c:v>2.5099999999999998</c:v>
                </c:pt>
                <c:pt idx="59">
                  <c:v>2.54</c:v>
                </c:pt>
                <c:pt idx="60">
                  <c:v>2.57</c:v>
                </c:pt>
                <c:pt idx="61">
                  <c:v>2.56</c:v>
                </c:pt>
                <c:pt idx="62">
                  <c:v>2.98</c:v>
                </c:pt>
                <c:pt idx="63">
                  <c:v>2.73</c:v>
                </c:pt>
                <c:pt idx="64">
                  <c:v>2.48</c:v>
                </c:pt>
                <c:pt idx="65">
                  <c:v>2.33</c:v>
                </c:pt>
                <c:pt idx="66">
                  <c:v>2.64</c:v>
                </c:pt>
                <c:pt idx="67">
                  <c:v>2.87</c:v>
                </c:pt>
                <c:pt idx="68">
                  <c:v>2.95</c:v>
                </c:pt>
                <c:pt idx="69">
                  <c:v>3.39</c:v>
                </c:pt>
                <c:pt idx="70">
                  <c:v>3.24</c:v>
                </c:pt>
                <c:pt idx="71">
                  <c:v>3.18</c:v>
                </c:pt>
                <c:pt idx="72">
                  <c:v>3.11</c:v>
                </c:pt>
                <c:pt idx="73">
                  <c:v>3.23</c:v>
                </c:pt>
                <c:pt idx="74">
                  <c:v>3</c:v>
                </c:pt>
                <c:pt idx="75">
                  <c:v>3.13</c:v>
                </c:pt>
                <c:pt idx="76">
                  <c:v>3.1</c:v>
                </c:pt>
                <c:pt idx="77">
                  <c:v>3.08</c:v>
                </c:pt>
                <c:pt idx="78">
                  <c:v>2.94</c:v>
                </c:pt>
                <c:pt idx="79">
                  <c:v>2.72</c:v>
                </c:pt>
                <c:pt idx="80">
                  <c:v>2.67</c:v>
                </c:pt>
                <c:pt idx="81">
                  <c:v>2.71</c:v>
                </c:pt>
                <c:pt idx="82">
                  <c:v>2.71</c:v>
                </c:pt>
                <c:pt idx="83">
                  <c:v>2.4500000000000002</c:v>
                </c:pt>
                <c:pt idx="84">
                  <c:v>2.38</c:v>
                </c:pt>
                <c:pt idx="85">
                  <c:v>2.0099999999999998</c:v>
                </c:pt>
                <c:pt idx="86">
                  <c:v>1.75</c:v>
                </c:pt>
                <c:pt idx="87">
                  <c:v>1.92</c:v>
                </c:pt>
                <c:pt idx="88">
                  <c:v>2.08</c:v>
                </c:pt>
                <c:pt idx="89">
                  <c:v>2.11</c:v>
                </c:pt>
                <c:pt idx="90" formatCode="General">
                  <c:v>1.98</c:v>
                </c:pt>
                <c:pt idx="91">
                  <c:v>2.2000000000000002</c:v>
                </c:pt>
                <c:pt idx="92" formatCode="General">
                  <c:v>1.95</c:v>
                </c:pt>
                <c:pt idx="93" formatCode="General">
                  <c:v>1.92</c:v>
                </c:pt>
                <c:pt idx="94" formatCode="General">
                  <c:v>1.84</c:v>
                </c:pt>
                <c:pt idx="95" formatCode="General">
                  <c:v>2.04</c:v>
                </c:pt>
                <c:pt idx="96" formatCode="General">
                  <c:v>1.89</c:v>
                </c:pt>
                <c:pt idx="97">
                  <c:v>1.9</c:v>
                </c:pt>
                <c:pt idx="98" formatCode="General">
                  <c:v>1.84</c:v>
                </c:pt>
                <c:pt idx="99" formatCode="General">
                  <c:v>1.74</c:v>
                </c:pt>
                <c:pt idx="100" formatCode="General">
                  <c:v>1.65</c:v>
                </c:pt>
                <c:pt idx="101" formatCode="General">
                  <c:v>1.92</c:v>
                </c:pt>
                <c:pt idx="102" formatCode="General">
                  <c:v>1.84</c:v>
                </c:pt>
                <c:pt idx="103">
                  <c:v>1.6</c:v>
                </c:pt>
                <c:pt idx="104">
                  <c:v>1.56</c:v>
                </c:pt>
                <c:pt idx="105">
                  <c:v>1.77</c:v>
                </c:pt>
                <c:pt idx="106">
                  <c:v>1.94</c:v>
                </c:pt>
                <c:pt idx="107">
                  <c:v>2.0099999999999998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8B-4E14-B617-2D17A20CBF03}"/>
            </c:ext>
          </c:extLst>
        </c:ser>
        <c:ser>
          <c:idx val="1"/>
          <c:order val="1"/>
          <c:tx>
            <c:strRef>
              <c:f>'CIRR dev. 2008-2015'!$A$4</c:f>
              <c:strCache>
                <c:ptCount val="1"/>
                <c:pt idx="0">
                  <c:v>USD</c:v>
                </c:pt>
              </c:strCache>
            </c:strRef>
          </c:tx>
          <c:spPr>
            <a:ln>
              <a:solidFill>
                <a:srgbClr val="465064"/>
              </a:solidFill>
            </a:ln>
          </c:spPr>
          <c:marker>
            <c:symbol val="none"/>
          </c:marker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01-328B-4E14-B617-2D17A20CBF03}"/>
              </c:ext>
            </c:extLst>
          </c:dPt>
          <c:dPt>
            <c:idx val="67"/>
            <c:bubble3D val="0"/>
            <c:extLst>
              <c:ext xmlns:c16="http://schemas.microsoft.com/office/drawing/2014/chart" uri="{C3380CC4-5D6E-409C-BE32-E72D297353CC}">
                <c16:uniqueId val="{00000002-328B-4E14-B617-2D17A20CBF03}"/>
              </c:ext>
            </c:extLst>
          </c:dPt>
          <c:dPt>
            <c:idx val="88"/>
            <c:bubble3D val="0"/>
            <c:extLst>
              <c:ext xmlns:c16="http://schemas.microsoft.com/office/drawing/2014/chart" uri="{C3380CC4-5D6E-409C-BE32-E72D297353CC}">
                <c16:uniqueId val="{00000003-328B-4E14-B617-2D17A20CBF03}"/>
              </c:ext>
            </c:extLst>
          </c:dPt>
          <c:cat>
            <c:strRef>
              <c:f>'CIRR dev. 2008-2015'!$B$1:$DF$1</c:f>
              <c:strCache>
                <c:ptCount val="109"/>
                <c:pt idx="0">
                  <c:v>15.Dec.07</c:v>
                </c:pt>
                <c:pt idx="1">
                  <c:v>15.Jan.08</c:v>
                </c:pt>
                <c:pt idx="2">
                  <c:v>15.Feb.08</c:v>
                </c:pt>
                <c:pt idx="3">
                  <c:v>15.Mar.08</c:v>
                </c:pt>
                <c:pt idx="4">
                  <c:v>15.Apr.08</c:v>
                </c:pt>
                <c:pt idx="5">
                  <c:v>15.May.08</c:v>
                </c:pt>
                <c:pt idx="6">
                  <c:v>15.Jun.08</c:v>
                </c:pt>
                <c:pt idx="7">
                  <c:v>15.Jul.08</c:v>
                </c:pt>
                <c:pt idx="8">
                  <c:v>15.Aug.08</c:v>
                </c:pt>
                <c:pt idx="9">
                  <c:v>15.Sep.08</c:v>
                </c:pt>
                <c:pt idx="10">
                  <c:v>15.Oct.08</c:v>
                </c:pt>
                <c:pt idx="11">
                  <c:v>15.Nov.08</c:v>
                </c:pt>
                <c:pt idx="12">
                  <c:v>15.Dec.08</c:v>
                </c:pt>
                <c:pt idx="13">
                  <c:v>15.Jan.09</c:v>
                </c:pt>
                <c:pt idx="14">
                  <c:v>15.Feb.09</c:v>
                </c:pt>
                <c:pt idx="15">
                  <c:v>15.Mar.09</c:v>
                </c:pt>
                <c:pt idx="16">
                  <c:v>15.Apr.09</c:v>
                </c:pt>
                <c:pt idx="17">
                  <c:v>15.May.09</c:v>
                </c:pt>
                <c:pt idx="18">
                  <c:v>15.Jun.09</c:v>
                </c:pt>
                <c:pt idx="19">
                  <c:v>15.Jul.09</c:v>
                </c:pt>
                <c:pt idx="20">
                  <c:v>15.Aug.09</c:v>
                </c:pt>
                <c:pt idx="21">
                  <c:v>15.Sep.09</c:v>
                </c:pt>
                <c:pt idx="22">
                  <c:v>15.Oct.09</c:v>
                </c:pt>
                <c:pt idx="23">
                  <c:v>15.Nov.09</c:v>
                </c:pt>
                <c:pt idx="24">
                  <c:v>15.Dec.09</c:v>
                </c:pt>
                <c:pt idx="25">
                  <c:v>15.Jan.10</c:v>
                </c:pt>
                <c:pt idx="26">
                  <c:v>15.Feb.10</c:v>
                </c:pt>
                <c:pt idx="27">
                  <c:v>15.Mar.10</c:v>
                </c:pt>
                <c:pt idx="28">
                  <c:v>15.Apr.10</c:v>
                </c:pt>
                <c:pt idx="29">
                  <c:v>15.May.10</c:v>
                </c:pt>
                <c:pt idx="30">
                  <c:v>15.Jun.10</c:v>
                </c:pt>
                <c:pt idx="31">
                  <c:v>15.Jul.10</c:v>
                </c:pt>
                <c:pt idx="32">
                  <c:v>15.Aug.10</c:v>
                </c:pt>
                <c:pt idx="33">
                  <c:v>15.Sep.10</c:v>
                </c:pt>
                <c:pt idx="34">
                  <c:v>15.Oct.10</c:v>
                </c:pt>
                <c:pt idx="35">
                  <c:v>15.Nov.10</c:v>
                </c:pt>
                <c:pt idx="36">
                  <c:v>15.Dec.10</c:v>
                </c:pt>
                <c:pt idx="37">
                  <c:v>15.Jan.11</c:v>
                </c:pt>
                <c:pt idx="38">
                  <c:v>15.Feb.11</c:v>
                </c:pt>
                <c:pt idx="39">
                  <c:v>15.Mar.11</c:v>
                </c:pt>
                <c:pt idx="40">
                  <c:v>15.Apr.11</c:v>
                </c:pt>
                <c:pt idx="41">
                  <c:v>15.May.11</c:v>
                </c:pt>
                <c:pt idx="42">
                  <c:v>15.Jun.11</c:v>
                </c:pt>
                <c:pt idx="43">
                  <c:v>15.Jul.11</c:v>
                </c:pt>
                <c:pt idx="44">
                  <c:v>15.Aug.11</c:v>
                </c:pt>
                <c:pt idx="45">
                  <c:v>15.Sep.11</c:v>
                </c:pt>
                <c:pt idx="46">
                  <c:v>15.Oct.11</c:v>
                </c:pt>
                <c:pt idx="47">
                  <c:v>15.Nov.11</c:v>
                </c:pt>
                <c:pt idx="48">
                  <c:v>15.Dec.11</c:v>
                </c:pt>
                <c:pt idx="49">
                  <c:v>15.Jan.12</c:v>
                </c:pt>
                <c:pt idx="50">
                  <c:v>15.Feb.12</c:v>
                </c:pt>
                <c:pt idx="51">
                  <c:v>15.Mar.12</c:v>
                </c:pt>
                <c:pt idx="52">
                  <c:v>15.Apr.12</c:v>
                </c:pt>
                <c:pt idx="53">
                  <c:v>15.May.12</c:v>
                </c:pt>
                <c:pt idx="54">
                  <c:v>15.Jun.12</c:v>
                </c:pt>
                <c:pt idx="55">
                  <c:v>15.Jul.12</c:v>
                </c:pt>
                <c:pt idx="56">
                  <c:v>15.Aug.12</c:v>
                </c:pt>
                <c:pt idx="57">
                  <c:v>15.Sep.12</c:v>
                </c:pt>
                <c:pt idx="58">
                  <c:v>15.Oct.12</c:v>
                </c:pt>
                <c:pt idx="59">
                  <c:v>15.Nov.12</c:v>
                </c:pt>
                <c:pt idx="60">
                  <c:v>15.Dec.12</c:v>
                </c:pt>
                <c:pt idx="61">
                  <c:v>15.Jan.13</c:v>
                </c:pt>
                <c:pt idx="62">
                  <c:v>15.Feb.13</c:v>
                </c:pt>
                <c:pt idx="63">
                  <c:v>15.Mar.13</c:v>
                </c:pt>
                <c:pt idx="64">
                  <c:v>15.Apr.13</c:v>
                </c:pt>
                <c:pt idx="65">
                  <c:v>15.May13</c:v>
                </c:pt>
                <c:pt idx="66">
                  <c:v>15.Jun.13</c:v>
                </c:pt>
                <c:pt idx="67">
                  <c:v>15.Jul.13</c:v>
                </c:pt>
                <c:pt idx="68">
                  <c:v>15.Aug.13</c:v>
                </c:pt>
                <c:pt idx="69">
                  <c:v>15.Sep.13</c:v>
                </c:pt>
                <c:pt idx="70">
                  <c:v>15.Oct.13</c:v>
                </c:pt>
                <c:pt idx="71">
                  <c:v>15.Nov.13</c:v>
                </c:pt>
                <c:pt idx="72">
                  <c:v>15.Dec.13</c:v>
                </c:pt>
                <c:pt idx="73">
                  <c:v>15.Jan.14</c:v>
                </c:pt>
                <c:pt idx="74">
                  <c:v>15.Feb.14</c:v>
                </c:pt>
                <c:pt idx="75">
                  <c:v>15.Mar.14</c:v>
                </c:pt>
                <c:pt idx="76">
                  <c:v>15.Apr.14</c:v>
                </c:pt>
                <c:pt idx="77">
                  <c:v>15.May.14</c:v>
                </c:pt>
                <c:pt idx="78">
                  <c:v>15.Jun.14</c:v>
                </c:pt>
                <c:pt idx="79">
                  <c:v>15.Jul.14</c:v>
                </c:pt>
                <c:pt idx="80">
                  <c:v>15.Aug.14</c:v>
                </c:pt>
                <c:pt idx="81">
                  <c:v>15.Sep.14</c:v>
                </c:pt>
                <c:pt idx="82">
                  <c:v>15.Oct.14</c:v>
                </c:pt>
                <c:pt idx="83">
                  <c:v>15.Nov.14</c:v>
                </c:pt>
                <c:pt idx="84">
                  <c:v>15.Dec.14</c:v>
                </c:pt>
                <c:pt idx="85">
                  <c:v>15.Jan.15</c:v>
                </c:pt>
                <c:pt idx="86">
                  <c:v>15.Feb.15</c:v>
                </c:pt>
                <c:pt idx="87">
                  <c:v>15.Mar.15</c:v>
                </c:pt>
                <c:pt idx="88">
                  <c:v>15.Apr.15</c:v>
                </c:pt>
                <c:pt idx="89">
                  <c:v>15.May.15</c:v>
                </c:pt>
                <c:pt idx="90">
                  <c:v>15.Jun.15</c:v>
                </c:pt>
                <c:pt idx="91">
                  <c:v>15.Jul.15</c:v>
                </c:pt>
                <c:pt idx="92">
                  <c:v>15.Aug.15</c:v>
                </c:pt>
                <c:pt idx="93">
                  <c:v>15.Sep.15</c:v>
                </c:pt>
                <c:pt idx="94">
                  <c:v>15.Oct.15</c:v>
                </c:pt>
                <c:pt idx="95">
                  <c:v>15.Nov.15</c:v>
                </c:pt>
                <c:pt idx="96">
                  <c:v>15.Dec.15</c:v>
                </c:pt>
                <c:pt idx="97">
                  <c:v>15.Jan.16</c:v>
                </c:pt>
                <c:pt idx="98">
                  <c:v>15.Feb.16</c:v>
                </c:pt>
                <c:pt idx="99">
                  <c:v>15.Mar.16</c:v>
                </c:pt>
                <c:pt idx="100">
                  <c:v>15.Apr.16</c:v>
                </c:pt>
                <c:pt idx="101">
                  <c:v>15.May.16</c:v>
                </c:pt>
                <c:pt idx="102">
                  <c:v>15.Jun.16</c:v>
                </c:pt>
                <c:pt idx="103">
                  <c:v>15.Jul.16</c:v>
                </c:pt>
                <c:pt idx="104">
                  <c:v>15.Aug.16</c:v>
                </c:pt>
                <c:pt idx="105">
                  <c:v>15.Sep.16</c:v>
                </c:pt>
                <c:pt idx="106">
                  <c:v>15.Oct.16</c:v>
                </c:pt>
                <c:pt idx="107">
                  <c:v>15.Nov.16</c:v>
                </c:pt>
                <c:pt idx="108">
                  <c:v>15.Dec.16</c:v>
                </c:pt>
              </c:strCache>
            </c:strRef>
          </c:cat>
          <c:val>
            <c:numRef>
              <c:f>'CIRR dev. 2008-2015'!$B$4:$DF$4</c:f>
              <c:numCache>
                <c:formatCode>0.00</c:formatCode>
                <c:ptCount val="109"/>
                <c:pt idx="0">
                  <c:v>4.87</c:v>
                </c:pt>
                <c:pt idx="1">
                  <c:v>4.74</c:v>
                </c:pt>
                <c:pt idx="2">
                  <c:v>4.3099999999999996</c:v>
                </c:pt>
                <c:pt idx="3">
                  <c:v>4.21</c:v>
                </c:pt>
                <c:pt idx="4">
                  <c:v>3.93</c:v>
                </c:pt>
                <c:pt idx="5">
                  <c:v>4.1900000000000004</c:v>
                </c:pt>
                <c:pt idx="6">
                  <c:v>4.45</c:v>
                </c:pt>
                <c:pt idx="7">
                  <c:v>4.7300000000000004</c:v>
                </c:pt>
                <c:pt idx="8">
                  <c:v>4.5999999999999996</c:v>
                </c:pt>
                <c:pt idx="9">
                  <c:v>4.46</c:v>
                </c:pt>
                <c:pt idx="10">
                  <c:v>4.25</c:v>
                </c:pt>
                <c:pt idx="11">
                  <c:v>4.1900000000000004</c:v>
                </c:pt>
                <c:pt idx="12">
                  <c:v>3.82</c:v>
                </c:pt>
                <c:pt idx="13">
                  <c:v>2.89</c:v>
                </c:pt>
                <c:pt idx="14">
                  <c:v>2.98</c:v>
                </c:pt>
                <c:pt idx="15">
                  <c:v>3.3</c:v>
                </c:pt>
                <c:pt idx="16">
                  <c:v>3.42</c:v>
                </c:pt>
                <c:pt idx="17">
                  <c:v>3.47</c:v>
                </c:pt>
                <c:pt idx="18">
                  <c:v>3.81</c:v>
                </c:pt>
                <c:pt idx="19">
                  <c:v>4.37</c:v>
                </c:pt>
                <c:pt idx="20">
                  <c:v>4.1399999999999997</c:v>
                </c:pt>
                <c:pt idx="21">
                  <c:v>4.21</c:v>
                </c:pt>
                <c:pt idx="22">
                  <c:v>4.0199999999999996</c:v>
                </c:pt>
                <c:pt idx="23">
                  <c:v>3.96</c:v>
                </c:pt>
                <c:pt idx="24">
                  <c:v>3.92</c:v>
                </c:pt>
                <c:pt idx="25">
                  <c:v>4.07</c:v>
                </c:pt>
                <c:pt idx="26">
                  <c:v>4.21</c:v>
                </c:pt>
                <c:pt idx="27">
                  <c:v>4.12</c:v>
                </c:pt>
                <c:pt idx="28">
                  <c:v>4.16</c:v>
                </c:pt>
                <c:pt idx="29">
                  <c:v>4.2799999999999994</c:v>
                </c:pt>
                <c:pt idx="30">
                  <c:v>3.86</c:v>
                </c:pt>
                <c:pt idx="31">
                  <c:v>3.66</c:v>
                </c:pt>
                <c:pt idx="32">
                  <c:v>3.43</c:v>
                </c:pt>
                <c:pt idx="33">
                  <c:v>3.1</c:v>
                </c:pt>
                <c:pt idx="34">
                  <c:v>3.05</c:v>
                </c:pt>
                <c:pt idx="35">
                  <c:v>2.85</c:v>
                </c:pt>
                <c:pt idx="36">
                  <c:v>3.02</c:v>
                </c:pt>
                <c:pt idx="37">
                  <c:v>3.66</c:v>
                </c:pt>
                <c:pt idx="38">
                  <c:v>3.72</c:v>
                </c:pt>
                <c:pt idx="39">
                  <c:v>3.96</c:v>
                </c:pt>
                <c:pt idx="40">
                  <c:v>3.8</c:v>
                </c:pt>
                <c:pt idx="41">
                  <c:v>3.84</c:v>
                </c:pt>
                <c:pt idx="42">
                  <c:v>3.51</c:v>
                </c:pt>
                <c:pt idx="43">
                  <c:v>3.29</c:v>
                </c:pt>
                <c:pt idx="44">
                  <c:v>3.28</c:v>
                </c:pt>
                <c:pt idx="45">
                  <c:v>2.63</c:v>
                </c:pt>
                <c:pt idx="46">
                  <c:v>2.42</c:v>
                </c:pt>
                <c:pt idx="47">
                  <c:v>2.62</c:v>
                </c:pt>
                <c:pt idx="48">
                  <c:v>2.4500000000000002</c:v>
                </c:pt>
                <c:pt idx="49">
                  <c:v>2.4300000000000002</c:v>
                </c:pt>
                <c:pt idx="50">
                  <c:v>2.38</c:v>
                </c:pt>
                <c:pt idx="51">
                  <c:v>2.37</c:v>
                </c:pt>
                <c:pt idx="52">
                  <c:v>2.56</c:v>
                </c:pt>
                <c:pt idx="53">
                  <c:v>2.4300000000000002</c:v>
                </c:pt>
                <c:pt idx="54">
                  <c:v>2.21</c:v>
                </c:pt>
                <c:pt idx="55">
                  <c:v>2.08</c:v>
                </c:pt>
                <c:pt idx="56">
                  <c:v>1.98</c:v>
                </c:pt>
                <c:pt idx="57">
                  <c:v>2.14</c:v>
                </c:pt>
                <c:pt idx="58">
                  <c:v>2.12</c:v>
                </c:pt>
                <c:pt idx="59">
                  <c:v>2.15</c:v>
                </c:pt>
                <c:pt idx="60">
                  <c:v>2.08</c:v>
                </c:pt>
                <c:pt idx="61">
                  <c:v>2.13</c:v>
                </c:pt>
                <c:pt idx="62">
                  <c:v>2.2999999999999998</c:v>
                </c:pt>
                <c:pt idx="63">
                  <c:v>2.35</c:v>
                </c:pt>
                <c:pt idx="64">
                  <c:v>2.3199999999999998</c:v>
                </c:pt>
                <c:pt idx="65">
                  <c:v>2.15</c:v>
                </c:pt>
                <c:pt idx="66">
                  <c:v>2.31</c:v>
                </c:pt>
                <c:pt idx="67">
                  <c:v>2.71</c:v>
                </c:pt>
                <c:pt idx="68">
                  <c:v>2.99</c:v>
                </c:pt>
                <c:pt idx="69">
                  <c:v>3.15</c:v>
                </c:pt>
                <c:pt idx="70">
                  <c:v>3.22</c:v>
                </c:pt>
                <c:pt idx="71">
                  <c:v>2.99</c:v>
                </c:pt>
                <c:pt idx="72">
                  <c:v>3.07</c:v>
                </c:pt>
                <c:pt idx="73">
                  <c:v>3.29</c:v>
                </c:pt>
                <c:pt idx="74">
                  <c:v>3.29</c:v>
                </c:pt>
                <c:pt idx="75">
                  <c:v>3.15</c:v>
                </c:pt>
                <c:pt idx="76">
                  <c:v>3.23</c:v>
                </c:pt>
                <c:pt idx="77">
                  <c:v>3.27</c:v>
                </c:pt>
                <c:pt idx="78">
                  <c:v>3.12</c:v>
                </c:pt>
                <c:pt idx="79">
                  <c:v>3.19</c:v>
                </c:pt>
                <c:pt idx="80">
                  <c:v>3.17</c:v>
                </c:pt>
                <c:pt idx="81">
                  <c:v>3.08</c:v>
                </c:pt>
                <c:pt idx="82">
                  <c:v>3.22</c:v>
                </c:pt>
                <c:pt idx="83">
                  <c:v>2.98</c:v>
                </c:pt>
                <c:pt idx="84">
                  <c:v>3.03</c:v>
                </c:pt>
                <c:pt idx="85">
                  <c:v>2.98</c:v>
                </c:pt>
                <c:pt idx="86">
                  <c:v>2.67</c:v>
                </c:pt>
                <c:pt idx="87">
                  <c:v>2.79</c:v>
                </c:pt>
                <c:pt idx="88">
                  <c:v>2.84</c:v>
                </c:pt>
                <c:pt idx="89">
                  <c:v>2.69</c:v>
                </c:pt>
                <c:pt idx="90" formatCode="General">
                  <c:v>2.93</c:v>
                </c:pt>
                <c:pt idx="91">
                  <c:v>3.1</c:v>
                </c:pt>
                <c:pt idx="92" formatCode="General">
                  <c:v>3.04</c:v>
                </c:pt>
                <c:pt idx="93" formatCode="General">
                  <c:v>2.91</c:v>
                </c:pt>
                <c:pt idx="94" formatCode="General">
                  <c:v>2.88</c:v>
                </c:pt>
                <c:pt idx="95" formatCode="General">
                  <c:v>2.76</c:v>
                </c:pt>
                <c:pt idx="96" formatCode="General">
                  <c:v>3.03</c:v>
                </c:pt>
                <c:pt idx="97" formatCode="General">
                  <c:v>3.04</c:v>
                </c:pt>
                <c:pt idx="98" formatCode="General">
                  <c:v>2.85</c:v>
                </c:pt>
                <c:pt idx="99" formatCode="General">
                  <c:v>2.5299999999999998</c:v>
                </c:pt>
                <c:pt idx="100" formatCode="General">
                  <c:v>2.68</c:v>
                </c:pt>
                <c:pt idx="101" formatCode="General">
                  <c:v>2.57</c:v>
                </c:pt>
                <c:pt idx="102">
                  <c:v>2.6</c:v>
                </c:pt>
                <c:pt idx="103">
                  <c:v>2.44</c:v>
                </c:pt>
                <c:pt idx="104">
                  <c:v>2.33</c:v>
                </c:pt>
                <c:pt idx="105">
                  <c:v>2.4</c:v>
                </c:pt>
                <c:pt idx="106">
                  <c:v>2.46</c:v>
                </c:pt>
                <c:pt idx="107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8B-4E14-B617-2D17A20CBF03}"/>
            </c:ext>
          </c:extLst>
        </c:ser>
        <c:ser>
          <c:idx val="2"/>
          <c:order val="2"/>
          <c:tx>
            <c:strRef>
              <c:f>'CIRR dev. 2008-2015'!$A$5</c:f>
              <c:strCache>
                <c:ptCount val="1"/>
                <c:pt idx="0">
                  <c:v>EUR</c:v>
                </c:pt>
              </c:strCache>
            </c:strRef>
          </c:tx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'CIRR dev. 2008-2015'!$B$1:$DF$1</c:f>
              <c:strCache>
                <c:ptCount val="109"/>
                <c:pt idx="0">
                  <c:v>15.Dec.07</c:v>
                </c:pt>
                <c:pt idx="1">
                  <c:v>15.Jan.08</c:v>
                </c:pt>
                <c:pt idx="2">
                  <c:v>15.Feb.08</c:v>
                </c:pt>
                <c:pt idx="3">
                  <c:v>15.Mar.08</c:v>
                </c:pt>
                <c:pt idx="4">
                  <c:v>15.Apr.08</c:v>
                </c:pt>
                <c:pt idx="5">
                  <c:v>15.May.08</c:v>
                </c:pt>
                <c:pt idx="6">
                  <c:v>15.Jun.08</c:v>
                </c:pt>
                <c:pt idx="7">
                  <c:v>15.Jul.08</c:v>
                </c:pt>
                <c:pt idx="8">
                  <c:v>15.Aug.08</c:v>
                </c:pt>
                <c:pt idx="9">
                  <c:v>15.Sep.08</c:v>
                </c:pt>
                <c:pt idx="10">
                  <c:v>15.Oct.08</c:v>
                </c:pt>
                <c:pt idx="11">
                  <c:v>15.Nov.08</c:v>
                </c:pt>
                <c:pt idx="12">
                  <c:v>15.Dec.08</c:v>
                </c:pt>
                <c:pt idx="13">
                  <c:v>15.Jan.09</c:v>
                </c:pt>
                <c:pt idx="14">
                  <c:v>15.Feb.09</c:v>
                </c:pt>
                <c:pt idx="15">
                  <c:v>15.Mar.09</c:v>
                </c:pt>
                <c:pt idx="16">
                  <c:v>15.Apr.09</c:v>
                </c:pt>
                <c:pt idx="17">
                  <c:v>15.May.09</c:v>
                </c:pt>
                <c:pt idx="18">
                  <c:v>15.Jun.09</c:v>
                </c:pt>
                <c:pt idx="19">
                  <c:v>15.Jul.09</c:v>
                </c:pt>
                <c:pt idx="20">
                  <c:v>15.Aug.09</c:v>
                </c:pt>
                <c:pt idx="21">
                  <c:v>15.Sep.09</c:v>
                </c:pt>
                <c:pt idx="22">
                  <c:v>15.Oct.09</c:v>
                </c:pt>
                <c:pt idx="23">
                  <c:v>15.Nov.09</c:v>
                </c:pt>
                <c:pt idx="24">
                  <c:v>15.Dec.09</c:v>
                </c:pt>
                <c:pt idx="25">
                  <c:v>15.Jan.10</c:v>
                </c:pt>
                <c:pt idx="26">
                  <c:v>15.Feb.10</c:v>
                </c:pt>
                <c:pt idx="27">
                  <c:v>15.Mar.10</c:v>
                </c:pt>
                <c:pt idx="28">
                  <c:v>15.Apr.10</c:v>
                </c:pt>
                <c:pt idx="29">
                  <c:v>15.May.10</c:v>
                </c:pt>
                <c:pt idx="30">
                  <c:v>15.Jun.10</c:v>
                </c:pt>
                <c:pt idx="31">
                  <c:v>15.Jul.10</c:v>
                </c:pt>
                <c:pt idx="32">
                  <c:v>15.Aug.10</c:v>
                </c:pt>
                <c:pt idx="33">
                  <c:v>15.Sep.10</c:v>
                </c:pt>
                <c:pt idx="34">
                  <c:v>15.Oct.10</c:v>
                </c:pt>
                <c:pt idx="35">
                  <c:v>15.Nov.10</c:v>
                </c:pt>
                <c:pt idx="36">
                  <c:v>15.Dec.10</c:v>
                </c:pt>
                <c:pt idx="37">
                  <c:v>15.Jan.11</c:v>
                </c:pt>
                <c:pt idx="38">
                  <c:v>15.Feb.11</c:v>
                </c:pt>
                <c:pt idx="39">
                  <c:v>15.Mar.11</c:v>
                </c:pt>
                <c:pt idx="40">
                  <c:v>15.Apr.11</c:v>
                </c:pt>
                <c:pt idx="41">
                  <c:v>15.May.11</c:v>
                </c:pt>
                <c:pt idx="42">
                  <c:v>15.Jun.11</c:v>
                </c:pt>
                <c:pt idx="43">
                  <c:v>15.Jul.11</c:v>
                </c:pt>
                <c:pt idx="44">
                  <c:v>15.Aug.11</c:v>
                </c:pt>
                <c:pt idx="45">
                  <c:v>15.Sep.11</c:v>
                </c:pt>
                <c:pt idx="46">
                  <c:v>15.Oct.11</c:v>
                </c:pt>
                <c:pt idx="47">
                  <c:v>15.Nov.11</c:v>
                </c:pt>
                <c:pt idx="48">
                  <c:v>15.Dec.11</c:v>
                </c:pt>
                <c:pt idx="49">
                  <c:v>15.Jan.12</c:v>
                </c:pt>
                <c:pt idx="50">
                  <c:v>15.Feb.12</c:v>
                </c:pt>
                <c:pt idx="51">
                  <c:v>15.Mar.12</c:v>
                </c:pt>
                <c:pt idx="52">
                  <c:v>15.Apr.12</c:v>
                </c:pt>
                <c:pt idx="53">
                  <c:v>15.May.12</c:v>
                </c:pt>
                <c:pt idx="54">
                  <c:v>15.Jun.12</c:v>
                </c:pt>
                <c:pt idx="55">
                  <c:v>15.Jul.12</c:v>
                </c:pt>
                <c:pt idx="56">
                  <c:v>15.Aug.12</c:v>
                </c:pt>
                <c:pt idx="57">
                  <c:v>15.Sep.12</c:v>
                </c:pt>
                <c:pt idx="58">
                  <c:v>15.Oct.12</c:v>
                </c:pt>
                <c:pt idx="59">
                  <c:v>15.Nov.12</c:v>
                </c:pt>
                <c:pt idx="60">
                  <c:v>15.Dec.12</c:v>
                </c:pt>
                <c:pt idx="61">
                  <c:v>15.Jan.13</c:v>
                </c:pt>
                <c:pt idx="62">
                  <c:v>15.Feb.13</c:v>
                </c:pt>
                <c:pt idx="63">
                  <c:v>15.Mar.13</c:v>
                </c:pt>
                <c:pt idx="64">
                  <c:v>15.Apr.13</c:v>
                </c:pt>
                <c:pt idx="65">
                  <c:v>15.May13</c:v>
                </c:pt>
                <c:pt idx="66">
                  <c:v>15.Jun.13</c:v>
                </c:pt>
                <c:pt idx="67">
                  <c:v>15.Jul.13</c:v>
                </c:pt>
                <c:pt idx="68">
                  <c:v>15.Aug.13</c:v>
                </c:pt>
                <c:pt idx="69">
                  <c:v>15.Sep.13</c:v>
                </c:pt>
                <c:pt idx="70">
                  <c:v>15.Oct.13</c:v>
                </c:pt>
                <c:pt idx="71">
                  <c:v>15.Nov.13</c:v>
                </c:pt>
                <c:pt idx="72">
                  <c:v>15.Dec.13</c:v>
                </c:pt>
                <c:pt idx="73">
                  <c:v>15.Jan.14</c:v>
                </c:pt>
                <c:pt idx="74">
                  <c:v>15.Feb.14</c:v>
                </c:pt>
                <c:pt idx="75">
                  <c:v>15.Mar.14</c:v>
                </c:pt>
                <c:pt idx="76">
                  <c:v>15.Apr.14</c:v>
                </c:pt>
                <c:pt idx="77">
                  <c:v>15.May.14</c:v>
                </c:pt>
                <c:pt idx="78">
                  <c:v>15.Jun.14</c:v>
                </c:pt>
                <c:pt idx="79">
                  <c:v>15.Jul.14</c:v>
                </c:pt>
                <c:pt idx="80">
                  <c:v>15.Aug.14</c:v>
                </c:pt>
                <c:pt idx="81">
                  <c:v>15.Sep.14</c:v>
                </c:pt>
                <c:pt idx="82">
                  <c:v>15.Oct.14</c:v>
                </c:pt>
                <c:pt idx="83">
                  <c:v>15.Nov.14</c:v>
                </c:pt>
                <c:pt idx="84">
                  <c:v>15.Dec.14</c:v>
                </c:pt>
                <c:pt idx="85">
                  <c:v>15.Jan.15</c:v>
                </c:pt>
                <c:pt idx="86">
                  <c:v>15.Feb.15</c:v>
                </c:pt>
                <c:pt idx="87">
                  <c:v>15.Mar.15</c:v>
                </c:pt>
                <c:pt idx="88">
                  <c:v>15.Apr.15</c:v>
                </c:pt>
                <c:pt idx="89">
                  <c:v>15.May.15</c:v>
                </c:pt>
                <c:pt idx="90">
                  <c:v>15.Jun.15</c:v>
                </c:pt>
                <c:pt idx="91">
                  <c:v>15.Jul.15</c:v>
                </c:pt>
                <c:pt idx="92">
                  <c:v>15.Aug.15</c:v>
                </c:pt>
                <c:pt idx="93">
                  <c:v>15.Sep.15</c:v>
                </c:pt>
                <c:pt idx="94">
                  <c:v>15.Oct.15</c:v>
                </c:pt>
                <c:pt idx="95">
                  <c:v>15.Nov.15</c:v>
                </c:pt>
                <c:pt idx="96">
                  <c:v>15.Dec.15</c:v>
                </c:pt>
                <c:pt idx="97">
                  <c:v>15.Jan.16</c:v>
                </c:pt>
                <c:pt idx="98">
                  <c:v>15.Feb.16</c:v>
                </c:pt>
                <c:pt idx="99">
                  <c:v>15.Mar.16</c:v>
                </c:pt>
                <c:pt idx="100">
                  <c:v>15.Apr.16</c:v>
                </c:pt>
                <c:pt idx="101">
                  <c:v>15.May.16</c:v>
                </c:pt>
                <c:pt idx="102">
                  <c:v>15.Jun.16</c:v>
                </c:pt>
                <c:pt idx="103">
                  <c:v>15.Jul.16</c:v>
                </c:pt>
                <c:pt idx="104">
                  <c:v>15.Aug.16</c:v>
                </c:pt>
                <c:pt idx="105">
                  <c:v>15.Sep.16</c:v>
                </c:pt>
                <c:pt idx="106">
                  <c:v>15.Oct.16</c:v>
                </c:pt>
                <c:pt idx="107">
                  <c:v>15.Nov.16</c:v>
                </c:pt>
                <c:pt idx="108">
                  <c:v>15.Dec.16</c:v>
                </c:pt>
              </c:strCache>
            </c:strRef>
          </c:cat>
          <c:val>
            <c:numRef>
              <c:f>'CIRR dev. 2008-2015'!$B$5:$DF$5</c:f>
              <c:numCache>
                <c:formatCode>0.00</c:formatCode>
                <c:ptCount val="109"/>
                <c:pt idx="0">
                  <c:v>5.04</c:v>
                </c:pt>
                <c:pt idx="1">
                  <c:v>5.21</c:v>
                </c:pt>
                <c:pt idx="2">
                  <c:v>4.9000000000000004</c:v>
                </c:pt>
                <c:pt idx="3">
                  <c:v>4.79</c:v>
                </c:pt>
                <c:pt idx="4">
                  <c:v>4.75</c:v>
                </c:pt>
                <c:pt idx="5">
                  <c:v>5.03</c:v>
                </c:pt>
                <c:pt idx="6">
                  <c:v>5.2</c:v>
                </c:pt>
                <c:pt idx="7">
                  <c:v>5.59</c:v>
                </c:pt>
                <c:pt idx="8">
                  <c:v>5.52</c:v>
                </c:pt>
                <c:pt idx="9">
                  <c:v>5.19</c:v>
                </c:pt>
                <c:pt idx="10">
                  <c:v>5.14</c:v>
                </c:pt>
                <c:pt idx="11">
                  <c:v>5</c:v>
                </c:pt>
                <c:pt idx="12">
                  <c:v>4.66</c:v>
                </c:pt>
                <c:pt idx="13">
                  <c:v>4.3899999999999997</c:v>
                </c:pt>
                <c:pt idx="14">
                  <c:v>4.4000000000000004</c:v>
                </c:pt>
                <c:pt idx="15">
                  <c:v>4.3499999999999996</c:v>
                </c:pt>
                <c:pt idx="16">
                  <c:v>4.3</c:v>
                </c:pt>
                <c:pt idx="17">
                  <c:v>4.29</c:v>
                </c:pt>
                <c:pt idx="18">
                  <c:v>4.42</c:v>
                </c:pt>
                <c:pt idx="19">
                  <c:v>4.54</c:v>
                </c:pt>
                <c:pt idx="20">
                  <c:v>4.33</c:v>
                </c:pt>
                <c:pt idx="21">
                  <c:v>4.22</c:v>
                </c:pt>
                <c:pt idx="22">
                  <c:v>4.18</c:v>
                </c:pt>
                <c:pt idx="23">
                  <c:v>4.1399999999999997</c:v>
                </c:pt>
                <c:pt idx="24">
                  <c:v>4.0999999999999996</c:v>
                </c:pt>
                <c:pt idx="25">
                  <c:v>4.08</c:v>
                </c:pt>
                <c:pt idx="26">
                  <c:v>4.09</c:v>
                </c:pt>
                <c:pt idx="27">
                  <c:v>3.97</c:v>
                </c:pt>
                <c:pt idx="28">
                  <c:v>3.9</c:v>
                </c:pt>
                <c:pt idx="29">
                  <c:v>3.86</c:v>
                </c:pt>
                <c:pt idx="30">
                  <c:v>3.54</c:v>
                </c:pt>
                <c:pt idx="31">
                  <c:v>3.45</c:v>
                </c:pt>
                <c:pt idx="32">
                  <c:v>3.43</c:v>
                </c:pt>
                <c:pt idx="33">
                  <c:v>3.13</c:v>
                </c:pt>
                <c:pt idx="34">
                  <c:v>3.16</c:v>
                </c:pt>
                <c:pt idx="35">
                  <c:v>3.25</c:v>
                </c:pt>
                <c:pt idx="36">
                  <c:v>3.43</c:v>
                </c:pt>
                <c:pt idx="37">
                  <c:v>3.78</c:v>
                </c:pt>
                <c:pt idx="38">
                  <c:v>3.9</c:v>
                </c:pt>
                <c:pt idx="39">
                  <c:v>4.05</c:v>
                </c:pt>
                <c:pt idx="40">
                  <c:v>4.1500000000000004</c:v>
                </c:pt>
                <c:pt idx="41">
                  <c:v>4.26</c:v>
                </c:pt>
                <c:pt idx="42">
                  <c:v>4.01</c:v>
                </c:pt>
                <c:pt idx="43">
                  <c:v>3.89</c:v>
                </c:pt>
                <c:pt idx="44">
                  <c:v>3.75</c:v>
                </c:pt>
                <c:pt idx="45">
                  <c:v>3.26</c:v>
                </c:pt>
                <c:pt idx="46">
                  <c:v>3</c:v>
                </c:pt>
                <c:pt idx="47">
                  <c:v>3.21</c:v>
                </c:pt>
                <c:pt idx="48">
                  <c:v>3.41</c:v>
                </c:pt>
                <c:pt idx="49">
                  <c:v>3.24</c:v>
                </c:pt>
                <c:pt idx="50" formatCode="General">
                  <c:v>3.12</c:v>
                </c:pt>
                <c:pt idx="51" formatCode="General">
                  <c:v>3.04</c:v>
                </c:pt>
                <c:pt idx="52">
                  <c:v>3</c:v>
                </c:pt>
                <c:pt idx="53" formatCode="General">
                  <c:v>2.91</c:v>
                </c:pt>
                <c:pt idx="54" formatCode="General">
                  <c:v>2.61</c:v>
                </c:pt>
                <c:pt idx="55" formatCode="General">
                  <c:v>2.59</c:v>
                </c:pt>
                <c:pt idx="56" formatCode="General">
                  <c:v>2.34</c:v>
                </c:pt>
                <c:pt idx="57" formatCode="General">
                  <c:v>2.29</c:v>
                </c:pt>
                <c:pt idx="58" formatCode="General">
                  <c:v>2.36</c:v>
                </c:pt>
                <c:pt idx="59" formatCode="General">
                  <c:v>2.33</c:v>
                </c:pt>
                <c:pt idx="60" formatCode="General">
                  <c:v>2.2000000000000002</c:v>
                </c:pt>
                <c:pt idx="61" formatCode="General">
                  <c:v>2.11</c:v>
                </c:pt>
                <c:pt idx="62" formatCode="General">
                  <c:v>2.34</c:v>
                </c:pt>
                <c:pt idx="63" formatCode="General">
                  <c:v>2.35</c:v>
                </c:pt>
                <c:pt idx="64" formatCode="General">
                  <c:v>2.1800000000000002</c:v>
                </c:pt>
                <c:pt idx="65" formatCode="General">
                  <c:v>2.02</c:v>
                </c:pt>
                <c:pt idx="66">
                  <c:v>2.1</c:v>
                </c:pt>
                <c:pt idx="67" formatCode="General">
                  <c:v>2.42</c:v>
                </c:pt>
                <c:pt idx="68" formatCode="General">
                  <c:v>2.34</c:v>
                </c:pt>
                <c:pt idx="69" formatCode="General">
                  <c:v>2.5</c:v>
                </c:pt>
                <c:pt idx="70" formatCode="General">
                  <c:v>2.57</c:v>
                </c:pt>
                <c:pt idx="71" formatCode="General">
                  <c:v>2.44</c:v>
                </c:pt>
                <c:pt idx="72" formatCode="General">
                  <c:v>2.35</c:v>
                </c:pt>
                <c:pt idx="73" formatCode="General">
                  <c:v>2.52</c:v>
                </c:pt>
                <c:pt idx="74" formatCode="General">
                  <c:v>2.44</c:v>
                </c:pt>
                <c:pt idx="75" formatCode="General">
                  <c:v>2.27</c:v>
                </c:pt>
                <c:pt idx="76" formatCode="General">
                  <c:v>2.23</c:v>
                </c:pt>
                <c:pt idx="77" formatCode="General">
                  <c:v>2.1800000000000002</c:v>
                </c:pt>
                <c:pt idx="78" formatCode="General">
                  <c:v>2.0299999999999998</c:v>
                </c:pt>
                <c:pt idx="79" formatCode="General">
                  <c:v>1.94</c:v>
                </c:pt>
                <c:pt idx="80" formatCode="General">
                  <c:v>1.81</c:v>
                </c:pt>
                <c:pt idx="81" formatCode="General">
                  <c:v>1.67</c:v>
                </c:pt>
                <c:pt idx="82" formatCode="General">
                  <c:v>1.62</c:v>
                </c:pt>
                <c:pt idx="83" formatCode="General">
                  <c:v>1.55</c:v>
                </c:pt>
                <c:pt idx="84" formatCode="General">
                  <c:v>1.48</c:v>
                </c:pt>
                <c:pt idx="85" formatCode="General">
                  <c:v>1.38</c:v>
                </c:pt>
                <c:pt idx="86" formatCode="General">
                  <c:v>1.2</c:v>
                </c:pt>
                <c:pt idx="87" formatCode="General">
                  <c:v>1.1399999999999999</c:v>
                </c:pt>
                <c:pt idx="88" formatCode="General">
                  <c:v>1.0900000000000001</c:v>
                </c:pt>
                <c:pt idx="89" formatCode="General">
                  <c:v>1.05</c:v>
                </c:pt>
                <c:pt idx="90" formatCode="General">
                  <c:v>1.37</c:v>
                </c:pt>
                <c:pt idx="91" formatCode="General">
                  <c:v>1.57</c:v>
                </c:pt>
                <c:pt idx="92" formatCode="General">
                  <c:v>1.45</c:v>
                </c:pt>
                <c:pt idx="93" formatCode="General">
                  <c:v>1.37</c:v>
                </c:pt>
                <c:pt idx="94" formatCode="General">
                  <c:v>1.37</c:v>
                </c:pt>
                <c:pt idx="95" formatCode="General">
                  <c:v>1.27</c:v>
                </c:pt>
                <c:pt idx="96" formatCode="General">
                  <c:v>1.23</c:v>
                </c:pt>
                <c:pt idx="97">
                  <c:v>1.3</c:v>
                </c:pt>
                <c:pt idx="98" formatCode="General">
                  <c:v>1.2</c:v>
                </c:pt>
                <c:pt idx="99" formatCode="General">
                  <c:v>0.97</c:v>
                </c:pt>
                <c:pt idx="100" formatCode="General">
                  <c:v>0.96</c:v>
                </c:pt>
                <c:pt idx="101" formatCode="General">
                  <c:v>0.92</c:v>
                </c:pt>
                <c:pt idx="102" formatCode="General">
                  <c:v>0.89</c:v>
                </c:pt>
                <c:pt idx="103">
                  <c:v>0.75</c:v>
                </c:pt>
                <c:pt idx="104">
                  <c:v>0.64</c:v>
                </c:pt>
                <c:pt idx="105">
                  <c:v>0.63</c:v>
                </c:pt>
                <c:pt idx="106">
                  <c:v>0.64</c:v>
                </c:pt>
                <c:pt idx="107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8B-4E14-B617-2D17A20CB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434368"/>
        <c:axId val="149435904"/>
      </c:lineChart>
      <c:catAx>
        <c:axId val="14943436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b-NO"/>
          </a:p>
        </c:txPr>
        <c:crossAx val="14943590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94359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b-NO"/>
          </a:p>
        </c:txPr>
        <c:crossAx val="1494343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nb-NO"/>
          </a:p>
        </c:txPr>
      </c:legendEntry>
      <c:layout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ln>
            <a:noFill/>
          </a:ln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A3678-41CE-49E7-A322-4FC2F4D400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2EDD955-6504-4760-B1E2-53A7E0BADD6B}">
      <dgm:prSet phldrT="[Teks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nb-N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Fiskerstrand Holding AS</a:t>
          </a:r>
        </a:p>
      </dgm:t>
    </dgm:pt>
    <dgm:pt modelId="{3DF570AC-D84C-42E8-99EC-786CFDEB6A4B}" type="parTrans" cxnId="{1C161315-83F7-4F9F-AB71-0292533FFE80}">
      <dgm:prSet/>
      <dgm:spPr/>
      <dgm:t>
        <a:bodyPr/>
        <a:lstStyle/>
        <a:p>
          <a:endParaRPr lang="nb-NO"/>
        </a:p>
      </dgm:t>
    </dgm:pt>
    <dgm:pt modelId="{8A060CE7-DB77-4C48-9ADB-894D073B039D}" type="sibTrans" cxnId="{1C161315-83F7-4F9F-AB71-0292533FFE80}">
      <dgm:prSet/>
      <dgm:spPr/>
      <dgm:t>
        <a:bodyPr/>
        <a:lstStyle/>
        <a:p>
          <a:endParaRPr lang="nb-NO"/>
        </a:p>
      </dgm:t>
    </dgm:pt>
    <dgm:pt modelId="{6285A906-EADA-4136-816B-4A70FA737913}">
      <dgm:prSet phldrT="[Teks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nb-N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Fiskerstrand Verft AS </a:t>
          </a:r>
        </a:p>
      </dgm:t>
    </dgm:pt>
    <dgm:pt modelId="{0436F7C5-7EE0-4A2B-93FE-EB18C0A16B0B}" type="parTrans" cxnId="{0C2125D6-0EDF-4B85-A809-B705D7931C1E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nb-NO"/>
        </a:p>
      </dgm:t>
    </dgm:pt>
    <dgm:pt modelId="{42468E4A-41EF-4A1F-B883-2DCFE8E09FD7}" type="sibTrans" cxnId="{0C2125D6-0EDF-4B85-A809-B705D7931C1E}">
      <dgm:prSet/>
      <dgm:spPr/>
      <dgm:t>
        <a:bodyPr/>
        <a:lstStyle/>
        <a:p>
          <a:endParaRPr lang="nb-NO"/>
        </a:p>
      </dgm:t>
    </dgm:pt>
    <dgm:pt modelId="{7550B2AC-DD18-42B5-B16C-2C7E0E2CE4D3}">
      <dgm:prSet phldrT="[Teks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nb-N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Fiskerstrand Eiendom AS</a:t>
          </a:r>
        </a:p>
      </dgm:t>
    </dgm:pt>
    <dgm:pt modelId="{AE819B5E-D9A0-4026-AE07-1B615E64F0E5}" type="parTrans" cxnId="{55C303D6-C34E-4E7A-874F-40A03FB93DB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nb-NO"/>
        </a:p>
      </dgm:t>
    </dgm:pt>
    <dgm:pt modelId="{7830F1E1-5660-404B-A8F8-418CB0767F28}" type="sibTrans" cxnId="{55C303D6-C34E-4E7A-874F-40A03FB93DBB}">
      <dgm:prSet/>
      <dgm:spPr/>
      <dgm:t>
        <a:bodyPr/>
        <a:lstStyle/>
        <a:p>
          <a:endParaRPr lang="nb-NO"/>
        </a:p>
      </dgm:t>
    </dgm:pt>
    <dgm:pt modelId="{D880EAB4-6318-4238-B01A-EDAA87C33EA5}">
      <dgm:prSet phldrT="[Teks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nb-NO" sz="1600" dirty="0">
              <a:solidFill>
                <a:schemeClr val="tx1">
                  <a:lumMod val="85000"/>
                  <a:lumOff val="15000"/>
                </a:schemeClr>
              </a:solidFill>
            </a:rPr>
            <a:t>Multi </a:t>
          </a:r>
          <a:r>
            <a:rPr lang="nb-N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Maritime</a:t>
          </a:r>
          <a:r>
            <a:rPr lang="nb-NO" sz="1600" dirty="0">
              <a:solidFill>
                <a:schemeClr val="tx1">
                  <a:lumMod val="85000"/>
                  <a:lumOff val="15000"/>
                </a:schemeClr>
              </a:solidFill>
            </a:rPr>
            <a:t> AS</a:t>
          </a:r>
        </a:p>
      </dgm:t>
    </dgm:pt>
    <dgm:pt modelId="{1070DA60-5290-4859-A47E-0C83CDB92D09}" type="parTrans" cxnId="{1F5A9AAD-1D98-4515-9405-7A85A097A8D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nb-NO"/>
        </a:p>
      </dgm:t>
    </dgm:pt>
    <dgm:pt modelId="{D662E9D3-BBC3-4CFE-956D-83021180B34A}" type="sibTrans" cxnId="{1F5A9AAD-1D98-4515-9405-7A85A097A8DF}">
      <dgm:prSet/>
      <dgm:spPr/>
      <dgm:t>
        <a:bodyPr/>
        <a:lstStyle/>
        <a:p>
          <a:endParaRPr lang="nb-NO"/>
        </a:p>
      </dgm:t>
    </dgm:pt>
    <dgm:pt modelId="{357425ED-D036-4E55-86D1-1FD9F89AFAA5}" type="pres">
      <dgm:prSet presAssocID="{08EA3678-41CE-49E7-A322-4FC2F4D400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0FB01CB2-2103-4F0A-899B-66CEB3635F21}" type="pres">
      <dgm:prSet presAssocID="{52EDD955-6504-4760-B1E2-53A7E0BADD6B}" presName="hierRoot1" presStyleCnt="0">
        <dgm:presLayoutVars>
          <dgm:hierBranch val="init"/>
        </dgm:presLayoutVars>
      </dgm:prSet>
      <dgm:spPr/>
    </dgm:pt>
    <dgm:pt modelId="{C19CBA15-F548-4876-A3F4-413B157A34AD}" type="pres">
      <dgm:prSet presAssocID="{52EDD955-6504-4760-B1E2-53A7E0BADD6B}" presName="rootComposite1" presStyleCnt="0"/>
      <dgm:spPr/>
    </dgm:pt>
    <dgm:pt modelId="{18AC6EA1-90B0-4C0E-9BB0-E436FE1CF8EA}" type="pres">
      <dgm:prSet presAssocID="{52EDD955-6504-4760-B1E2-53A7E0BADD6B}" presName="rootText1" presStyleLbl="node0" presStyleIdx="0" presStyleCnt="1" custScaleX="91691" custScaleY="37700" custLinFactNeighborX="-3303" custLinFactNeighborY="5657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6813874-93E3-489E-A0E5-64984758C059}" type="pres">
      <dgm:prSet presAssocID="{52EDD955-6504-4760-B1E2-53A7E0BADD6B}" presName="rootConnector1" presStyleLbl="node1" presStyleIdx="0" presStyleCnt="0"/>
      <dgm:spPr/>
      <dgm:t>
        <a:bodyPr/>
        <a:lstStyle/>
        <a:p>
          <a:endParaRPr lang="nb-NO"/>
        </a:p>
      </dgm:t>
    </dgm:pt>
    <dgm:pt modelId="{B6B2BAD3-EBA7-4037-8512-EF8C44DDB550}" type="pres">
      <dgm:prSet presAssocID="{52EDD955-6504-4760-B1E2-53A7E0BADD6B}" presName="hierChild2" presStyleCnt="0"/>
      <dgm:spPr/>
    </dgm:pt>
    <dgm:pt modelId="{0A02E415-2E0A-43C0-BA40-8A8C13E921FE}" type="pres">
      <dgm:prSet presAssocID="{0436F7C5-7EE0-4A2B-93FE-EB18C0A16B0B}" presName="Name37" presStyleLbl="parChTrans1D2" presStyleIdx="0" presStyleCnt="3"/>
      <dgm:spPr/>
      <dgm:t>
        <a:bodyPr/>
        <a:lstStyle/>
        <a:p>
          <a:endParaRPr lang="nb-NO"/>
        </a:p>
      </dgm:t>
    </dgm:pt>
    <dgm:pt modelId="{2C18C1B3-4231-4F36-9477-885F1751A3DE}" type="pres">
      <dgm:prSet presAssocID="{6285A906-EADA-4136-816B-4A70FA737913}" presName="hierRoot2" presStyleCnt="0">
        <dgm:presLayoutVars>
          <dgm:hierBranch val="init"/>
        </dgm:presLayoutVars>
      </dgm:prSet>
      <dgm:spPr/>
    </dgm:pt>
    <dgm:pt modelId="{EC52FA4B-6B82-4BCE-B4A7-406ED9A3A2B1}" type="pres">
      <dgm:prSet presAssocID="{6285A906-EADA-4136-816B-4A70FA737913}" presName="rootComposite" presStyleCnt="0"/>
      <dgm:spPr/>
    </dgm:pt>
    <dgm:pt modelId="{C52D1FCE-BDD3-4C8A-AC7B-D73D62D733B0}" type="pres">
      <dgm:prSet presAssocID="{6285A906-EADA-4136-816B-4A70FA737913}" presName="rootText" presStyleLbl="node2" presStyleIdx="0" presStyleCnt="3" custScaleX="98702" custScaleY="37679" custLinFactX="7015" custLinFactNeighborX="100000" custLinFactNeighborY="6884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B664167-003E-466D-BCD5-302F9E033617}" type="pres">
      <dgm:prSet presAssocID="{6285A906-EADA-4136-816B-4A70FA737913}" presName="rootConnector" presStyleLbl="node2" presStyleIdx="0" presStyleCnt="3"/>
      <dgm:spPr/>
      <dgm:t>
        <a:bodyPr/>
        <a:lstStyle/>
        <a:p>
          <a:endParaRPr lang="nb-NO"/>
        </a:p>
      </dgm:t>
    </dgm:pt>
    <dgm:pt modelId="{4418A19F-F601-49C6-B36F-F4C67251BC2E}" type="pres">
      <dgm:prSet presAssocID="{6285A906-EADA-4136-816B-4A70FA737913}" presName="hierChild4" presStyleCnt="0"/>
      <dgm:spPr/>
    </dgm:pt>
    <dgm:pt modelId="{77AD861D-1C93-4677-A12E-1CAD935195C3}" type="pres">
      <dgm:prSet presAssocID="{6285A906-EADA-4136-816B-4A70FA737913}" presName="hierChild5" presStyleCnt="0"/>
      <dgm:spPr/>
    </dgm:pt>
    <dgm:pt modelId="{7CE030A0-C7DC-48DA-BB6A-E26052C20D7B}" type="pres">
      <dgm:prSet presAssocID="{AE819B5E-D9A0-4026-AE07-1B615E64F0E5}" presName="Name37" presStyleLbl="parChTrans1D2" presStyleIdx="1" presStyleCnt="3"/>
      <dgm:spPr/>
      <dgm:t>
        <a:bodyPr/>
        <a:lstStyle/>
        <a:p>
          <a:endParaRPr lang="nb-NO"/>
        </a:p>
      </dgm:t>
    </dgm:pt>
    <dgm:pt modelId="{16D2DD5A-1DD9-4791-BFB5-DD3BE77ED26E}" type="pres">
      <dgm:prSet presAssocID="{7550B2AC-DD18-42B5-B16C-2C7E0E2CE4D3}" presName="hierRoot2" presStyleCnt="0">
        <dgm:presLayoutVars>
          <dgm:hierBranch val="init"/>
        </dgm:presLayoutVars>
      </dgm:prSet>
      <dgm:spPr/>
    </dgm:pt>
    <dgm:pt modelId="{F35F6A0E-2706-4CD1-8EDF-ED6608BA9A17}" type="pres">
      <dgm:prSet presAssocID="{7550B2AC-DD18-42B5-B16C-2C7E0E2CE4D3}" presName="rootComposite" presStyleCnt="0"/>
      <dgm:spPr/>
    </dgm:pt>
    <dgm:pt modelId="{342956E5-40EE-4D04-91ED-2D6EF9F289E1}" type="pres">
      <dgm:prSet presAssocID="{7550B2AC-DD18-42B5-B16C-2C7E0E2CE4D3}" presName="rootText" presStyleLbl="node2" presStyleIdx="1" presStyleCnt="3" custScaleX="91640" custScaleY="37619" custLinFactX="-11333" custLinFactNeighborX="-100000" custLinFactNeighborY="6890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C92DB38-8103-4138-954A-0DF9E1A84429}" type="pres">
      <dgm:prSet presAssocID="{7550B2AC-DD18-42B5-B16C-2C7E0E2CE4D3}" presName="rootConnector" presStyleLbl="node2" presStyleIdx="1" presStyleCnt="3"/>
      <dgm:spPr/>
      <dgm:t>
        <a:bodyPr/>
        <a:lstStyle/>
        <a:p>
          <a:endParaRPr lang="nb-NO"/>
        </a:p>
      </dgm:t>
    </dgm:pt>
    <dgm:pt modelId="{B1BFBAF2-E054-411E-9BDA-63BE5C50A712}" type="pres">
      <dgm:prSet presAssocID="{7550B2AC-DD18-42B5-B16C-2C7E0E2CE4D3}" presName="hierChild4" presStyleCnt="0"/>
      <dgm:spPr/>
    </dgm:pt>
    <dgm:pt modelId="{F6AFCD55-D35A-4E70-988B-8D0A11A0C878}" type="pres">
      <dgm:prSet presAssocID="{7550B2AC-DD18-42B5-B16C-2C7E0E2CE4D3}" presName="hierChild5" presStyleCnt="0"/>
      <dgm:spPr/>
    </dgm:pt>
    <dgm:pt modelId="{6385539F-18EF-46E0-A779-4F03F3BC3AEB}" type="pres">
      <dgm:prSet presAssocID="{1070DA60-5290-4859-A47E-0C83CDB92D09}" presName="Name37" presStyleLbl="parChTrans1D2" presStyleIdx="2" presStyleCnt="3"/>
      <dgm:spPr/>
      <dgm:t>
        <a:bodyPr/>
        <a:lstStyle/>
        <a:p>
          <a:endParaRPr lang="nb-NO"/>
        </a:p>
      </dgm:t>
    </dgm:pt>
    <dgm:pt modelId="{B2CBCD9D-C5B1-48F2-AD00-966EC7330650}" type="pres">
      <dgm:prSet presAssocID="{D880EAB4-6318-4238-B01A-EDAA87C33EA5}" presName="hierRoot2" presStyleCnt="0">
        <dgm:presLayoutVars>
          <dgm:hierBranch val="init"/>
        </dgm:presLayoutVars>
      </dgm:prSet>
      <dgm:spPr/>
    </dgm:pt>
    <dgm:pt modelId="{3F262B59-4080-4001-A302-C949B399326B}" type="pres">
      <dgm:prSet presAssocID="{D880EAB4-6318-4238-B01A-EDAA87C33EA5}" presName="rootComposite" presStyleCnt="0"/>
      <dgm:spPr/>
    </dgm:pt>
    <dgm:pt modelId="{0021C35C-4ECA-4A5A-96ED-F3627941DF5D}" type="pres">
      <dgm:prSet presAssocID="{D880EAB4-6318-4238-B01A-EDAA87C33EA5}" presName="rootText" presStyleLbl="node2" presStyleIdx="2" presStyleCnt="3" custScaleX="85621" custScaleY="37679" custLinFactNeighborX="-19294" custLinFactNeighborY="6884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276AD7F-0B12-48EB-B99D-F01FCC78860A}" type="pres">
      <dgm:prSet presAssocID="{D880EAB4-6318-4238-B01A-EDAA87C33EA5}" presName="rootConnector" presStyleLbl="node2" presStyleIdx="2" presStyleCnt="3"/>
      <dgm:spPr/>
      <dgm:t>
        <a:bodyPr/>
        <a:lstStyle/>
        <a:p>
          <a:endParaRPr lang="nb-NO"/>
        </a:p>
      </dgm:t>
    </dgm:pt>
    <dgm:pt modelId="{C53E4AD0-CF99-449B-859F-3AC6662E38C3}" type="pres">
      <dgm:prSet presAssocID="{D880EAB4-6318-4238-B01A-EDAA87C33EA5}" presName="hierChild4" presStyleCnt="0"/>
      <dgm:spPr/>
    </dgm:pt>
    <dgm:pt modelId="{32878841-07D0-4158-B689-4FEB48A0CDF5}" type="pres">
      <dgm:prSet presAssocID="{D880EAB4-6318-4238-B01A-EDAA87C33EA5}" presName="hierChild5" presStyleCnt="0"/>
      <dgm:spPr/>
    </dgm:pt>
    <dgm:pt modelId="{BBD01685-1E94-4837-810C-4C18FDC9AE11}" type="pres">
      <dgm:prSet presAssocID="{52EDD955-6504-4760-B1E2-53A7E0BADD6B}" presName="hierChild3" presStyleCnt="0"/>
      <dgm:spPr/>
    </dgm:pt>
  </dgm:ptLst>
  <dgm:cxnLst>
    <dgm:cxn modelId="{8AB5603B-8F37-4D2C-BB8F-105F8FCDD823}" type="presOf" srcId="{52EDD955-6504-4760-B1E2-53A7E0BADD6B}" destId="{F6813874-93E3-489E-A0E5-64984758C059}" srcOrd="1" destOrd="0" presId="urn:microsoft.com/office/officeart/2005/8/layout/orgChart1"/>
    <dgm:cxn modelId="{0C2125D6-0EDF-4B85-A809-B705D7931C1E}" srcId="{52EDD955-6504-4760-B1E2-53A7E0BADD6B}" destId="{6285A906-EADA-4136-816B-4A70FA737913}" srcOrd="0" destOrd="0" parTransId="{0436F7C5-7EE0-4A2B-93FE-EB18C0A16B0B}" sibTransId="{42468E4A-41EF-4A1F-B883-2DCFE8E09FD7}"/>
    <dgm:cxn modelId="{55C303D6-C34E-4E7A-874F-40A03FB93DBB}" srcId="{52EDD955-6504-4760-B1E2-53A7E0BADD6B}" destId="{7550B2AC-DD18-42B5-B16C-2C7E0E2CE4D3}" srcOrd="1" destOrd="0" parTransId="{AE819B5E-D9A0-4026-AE07-1B615E64F0E5}" sibTransId="{7830F1E1-5660-404B-A8F8-418CB0767F28}"/>
    <dgm:cxn modelId="{EC3E2C11-F7D8-4F5E-A39D-FC3BED60D005}" type="presOf" srcId="{AE819B5E-D9A0-4026-AE07-1B615E64F0E5}" destId="{7CE030A0-C7DC-48DA-BB6A-E26052C20D7B}" srcOrd="0" destOrd="0" presId="urn:microsoft.com/office/officeart/2005/8/layout/orgChart1"/>
    <dgm:cxn modelId="{ABD40DAB-4CD2-47E9-80E1-7FFE784E2B8B}" type="presOf" srcId="{52EDD955-6504-4760-B1E2-53A7E0BADD6B}" destId="{18AC6EA1-90B0-4C0E-9BB0-E436FE1CF8EA}" srcOrd="0" destOrd="0" presId="urn:microsoft.com/office/officeart/2005/8/layout/orgChart1"/>
    <dgm:cxn modelId="{3E2D0886-5281-488F-9937-3AF76901351B}" type="presOf" srcId="{6285A906-EADA-4136-816B-4A70FA737913}" destId="{5B664167-003E-466D-BCD5-302F9E033617}" srcOrd="1" destOrd="0" presId="urn:microsoft.com/office/officeart/2005/8/layout/orgChart1"/>
    <dgm:cxn modelId="{AE73EA2A-362B-4F35-AE51-9622825629D7}" type="presOf" srcId="{D880EAB4-6318-4238-B01A-EDAA87C33EA5}" destId="{0021C35C-4ECA-4A5A-96ED-F3627941DF5D}" srcOrd="0" destOrd="0" presId="urn:microsoft.com/office/officeart/2005/8/layout/orgChart1"/>
    <dgm:cxn modelId="{1C161315-83F7-4F9F-AB71-0292533FFE80}" srcId="{08EA3678-41CE-49E7-A322-4FC2F4D4000D}" destId="{52EDD955-6504-4760-B1E2-53A7E0BADD6B}" srcOrd="0" destOrd="0" parTransId="{3DF570AC-D84C-42E8-99EC-786CFDEB6A4B}" sibTransId="{8A060CE7-DB77-4C48-9ADB-894D073B039D}"/>
    <dgm:cxn modelId="{1F5A9AAD-1D98-4515-9405-7A85A097A8DF}" srcId="{52EDD955-6504-4760-B1E2-53A7E0BADD6B}" destId="{D880EAB4-6318-4238-B01A-EDAA87C33EA5}" srcOrd="2" destOrd="0" parTransId="{1070DA60-5290-4859-A47E-0C83CDB92D09}" sibTransId="{D662E9D3-BBC3-4CFE-956D-83021180B34A}"/>
    <dgm:cxn modelId="{97E3D1DF-EB00-440A-988A-A49C41149E1C}" type="presOf" srcId="{6285A906-EADA-4136-816B-4A70FA737913}" destId="{C52D1FCE-BDD3-4C8A-AC7B-D73D62D733B0}" srcOrd="0" destOrd="0" presId="urn:microsoft.com/office/officeart/2005/8/layout/orgChart1"/>
    <dgm:cxn modelId="{60F1EF05-EE51-407D-BB6E-0DDE1CC25C1A}" type="presOf" srcId="{08EA3678-41CE-49E7-A322-4FC2F4D4000D}" destId="{357425ED-D036-4E55-86D1-1FD9F89AFAA5}" srcOrd="0" destOrd="0" presId="urn:microsoft.com/office/officeart/2005/8/layout/orgChart1"/>
    <dgm:cxn modelId="{EC03A353-B1E0-4DB7-AA1D-CEC2A32694D3}" type="presOf" srcId="{7550B2AC-DD18-42B5-B16C-2C7E0E2CE4D3}" destId="{BC92DB38-8103-4138-954A-0DF9E1A84429}" srcOrd="1" destOrd="0" presId="urn:microsoft.com/office/officeart/2005/8/layout/orgChart1"/>
    <dgm:cxn modelId="{6C9939E1-2AE3-4C75-9AA3-0EC41101E408}" type="presOf" srcId="{0436F7C5-7EE0-4A2B-93FE-EB18C0A16B0B}" destId="{0A02E415-2E0A-43C0-BA40-8A8C13E921FE}" srcOrd="0" destOrd="0" presId="urn:microsoft.com/office/officeart/2005/8/layout/orgChart1"/>
    <dgm:cxn modelId="{24C46757-73A0-48CA-A824-5CDFF887B71C}" type="presOf" srcId="{1070DA60-5290-4859-A47E-0C83CDB92D09}" destId="{6385539F-18EF-46E0-A779-4F03F3BC3AEB}" srcOrd="0" destOrd="0" presId="urn:microsoft.com/office/officeart/2005/8/layout/orgChart1"/>
    <dgm:cxn modelId="{3004309A-BD20-497B-8584-107F6672DC2C}" type="presOf" srcId="{D880EAB4-6318-4238-B01A-EDAA87C33EA5}" destId="{B276AD7F-0B12-48EB-B99D-F01FCC78860A}" srcOrd="1" destOrd="0" presId="urn:microsoft.com/office/officeart/2005/8/layout/orgChart1"/>
    <dgm:cxn modelId="{F608D174-C10A-44E3-89A2-2E29254F2956}" type="presOf" srcId="{7550B2AC-DD18-42B5-B16C-2C7E0E2CE4D3}" destId="{342956E5-40EE-4D04-91ED-2D6EF9F289E1}" srcOrd="0" destOrd="0" presId="urn:microsoft.com/office/officeart/2005/8/layout/orgChart1"/>
    <dgm:cxn modelId="{B951CC46-7417-47A6-9387-7D60A048CF21}" type="presParOf" srcId="{357425ED-D036-4E55-86D1-1FD9F89AFAA5}" destId="{0FB01CB2-2103-4F0A-899B-66CEB3635F21}" srcOrd="0" destOrd="0" presId="urn:microsoft.com/office/officeart/2005/8/layout/orgChart1"/>
    <dgm:cxn modelId="{168EFF6F-9BEA-4B40-BBBF-44D2390F6CEA}" type="presParOf" srcId="{0FB01CB2-2103-4F0A-899B-66CEB3635F21}" destId="{C19CBA15-F548-4876-A3F4-413B157A34AD}" srcOrd="0" destOrd="0" presId="urn:microsoft.com/office/officeart/2005/8/layout/orgChart1"/>
    <dgm:cxn modelId="{5C08C275-9090-4429-B40A-3D48DDBF4A18}" type="presParOf" srcId="{C19CBA15-F548-4876-A3F4-413B157A34AD}" destId="{18AC6EA1-90B0-4C0E-9BB0-E436FE1CF8EA}" srcOrd="0" destOrd="0" presId="urn:microsoft.com/office/officeart/2005/8/layout/orgChart1"/>
    <dgm:cxn modelId="{D2FA516F-6525-4513-B263-FAD574E7DB8A}" type="presParOf" srcId="{C19CBA15-F548-4876-A3F4-413B157A34AD}" destId="{F6813874-93E3-489E-A0E5-64984758C059}" srcOrd="1" destOrd="0" presId="urn:microsoft.com/office/officeart/2005/8/layout/orgChart1"/>
    <dgm:cxn modelId="{1D16774C-11AE-4076-AF09-FCC54F62D3DB}" type="presParOf" srcId="{0FB01CB2-2103-4F0A-899B-66CEB3635F21}" destId="{B6B2BAD3-EBA7-4037-8512-EF8C44DDB550}" srcOrd="1" destOrd="0" presId="urn:microsoft.com/office/officeart/2005/8/layout/orgChart1"/>
    <dgm:cxn modelId="{86E9DB89-FB86-4E1A-8A6F-F44AA4CF8DED}" type="presParOf" srcId="{B6B2BAD3-EBA7-4037-8512-EF8C44DDB550}" destId="{0A02E415-2E0A-43C0-BA40-8A8C13E921FE}" srcOrd="0" destOrd="0" presId="urn:microsoft.com/office/officeart/2005/8/layout/orgChart1"/>
    <dgm:cxn modelId="{BB5DE7B8-CB45-4D8B-98B9-F374D8D996D3}" type="presParOf" srcId="{B6B2BAD3-EBA7-4037-8512-EF8C44DDB550}" destId="{2C18C1B3-4231-4F36-9477-885F1751A3DE}" srcOrd="1" destOrd="0" presId="urn:microsoft.com/office/officeart/2005/8/layout/orgChart1"/>
    <dgm:cxn modelId="{CD316117-6B23-4938-8EEF-1FAF203E1DE2}" type="presParOf" srcId="{2C18C1B3-4231-4F36-9477-885F1751A3DE}" destId="{EC52FA4B-6B82-4BCE-B4A7-406ED9A3A2B1}" srcOrd="0" destOrd="0" presId="urn:microsoft.com/office/officeart/2005/8/layout/orgChart1"/>
    <dgm:cxn modelId="{7DF66D0C-E408-4131-85E7-463D32577982}" type="presParOf" srcId="{EC52FA4B-6B82-4BCE-B4A7-406ED9A3A2B1}" destId="{C52D1FCE-BDD3-4C8A-AC7B-D73D62D733B0}" srcOrd="0" destOrd="0" presId="urn:microsoft.com/office/officeart/2005/8/layout/orgChart1"/>
    <dgm:cxn modelId="{2259AE14-9D14-417D-AC84-221FCD4F2FA4}" type="presParOf" srcId="{EC52FA4B-6B82-4BCE-B4A7-406ED9A3A2B1}" destId="{5B664167-003E-466D-BCD5-302F9E033617}" srcOrd="1" destOrd="0" presId="urn:microsoft.com/office/officeart/2005/8/layout/orgChart1"/>
    <dgm:cxn modelId="{426EB997-637F-42D0-B68A-BBBA64607030}" type="presParOf" srcId="{2C18C1B3-4231-4F36-9477-885F1751A3DE}" destId="{4418A19F-F601-49C6-B36F-F4C67251BC2E}" srcOrd="1" destOrd="0" presId="urn:microsoft.com/office/officeart/2005/8/layout/orgChart1"/>
    <dgm:cxn modelId="{4FCB8CA2-D6F9-428C-8398-45048B8F94BB}" type="presParOf" srcId="{2C18C1B3-4231-4F36-9477-885F1751A3DE}" destId="{77AD861D-1C93-4677-A12E-1CAD935195C3}" srcOrd="2" destOrd="0" presId="urn:microsoft.com/office/officeart/2005/8/layout/orgChart1"/>
    <dgm:cxn modelId="{48E81E55-6F7E-4091-90D4-085972892A25}" type="presParOf" srcId="{B6B2BAD3-EBA7-4037-8512-EF8C44DDB550}" destId="{7CE030A0-C7DC-48DA-BB6A-E26052C20D7B}" srcOrd="2" destOrd="0" presId="urn:microsoft.com/office/officeart/2005/8/layout/orgChart1"/>
    <dgm:cxn modelId="{3E75ECE4-4B12-4D06-901A-8436E049AF1C}" type="presParOf" srcId="{B6B2BAD3-EBA7-4037-8512-EF8C44DDB550}" destId="{16D2DD5A-1DD9-4791-BFB5-DD3BE77ED26E}" srcOrd="3" destOrd="0" presId="urn:microsoft.com/office/officeart/2005/8/layout/orgChart1"/>
    <dgm:cxn modelId="{7F2B6D2E-F2A3-479B-AB33-D5DA56F15EAC}" type="presParOf" srcId="{16D2DD5A-1DD9-4791-BFB5-DD3BE77ED26E}" destId="{F35F6A0E-2706-4CD1-8EDF-ED6608BA9A17}" srcOrd="0" destOrd="0" presId="urn:microsoft.com/office/officeart/2005/8/layout/orgChart1"/>
    <dgm:cxn modelId="{9C494EB1-CED0-493C-9296-8DE810C01D04}" type="presParOf" srcId="{F35F6A0E-2706-4CD1-8EDF-ED6608BA9A17}" destId="{342956E5-40EE-4D04-91ED-2D6EF9F289E1}" srcOrd="0" destOrd="0" presId="urn:microsoft.com/office/officeart/2005/8/layout/orgChart1"/>
    <dgm:cxn modelId="{EEF30300-A7C2-4A2F-B97E-2C0C82018B04}" type="presParOf" srcId="{F35F6A0E-2706-4CD1-8EDF-ED6608BA9A17}" destId="{BC92DB38-8103-4138-954A-0DF9E1A84429}" srcOrd="1" destOrd="0" presId="urn:microsoft.com/office/officeart/2005/8/layout/orgChart1"/>
    <dgm:cxn modelId="{80B025C0-D832-4168-9283-E4ED7728A220}" type="presParOf" srcId="{16D2DD5A-1DD9-4791-BFB5-DD3BE77ED26E}" destId="{B1BFBAF2-E054-411E-9BDA-63BE5C50A712}" srcOrd="1" destOrd="0" presId="urn:microsoft.com/office/officeart/2005/8/layout/orgChart1"/>
    <dgm:cxn modelId="{1C5C2C29-79E0-468F-837A-F964A1125984}" type="presParOf" srcId="{16D2DD5A-1DD9-4791-BFB5-DD3BE77ED26E}" destId="{F6AFCD55-D35A-4E70-988B-8D0A11A0C878}" srcOrd="2" destOrd="0" presId="urn:microsoft.com/office/officeart/2005/8/layout/orgChart1"/>
    <dgm:cxn modelId="{8BAF4DD9-64C0-4FEF-A36E-DDC4AEC792A5}" type="presParOf" srcId="{B6B2BAD3-EBA7-4037-8512-EF8C44DDB550}" destId="{6385539F-18EF-46E0-A779-4F03F3BC3AEB}" srcOrd="4" destOrd="0" presId="urn:microsoft.com/office/officeart/2005/8/layout/orgChart1"/>
    <dgm:cxn modelId="{FD3C68D0-FED1-4934-90D9-C0191AB5798B}" type="presParOf" srcId="{B6B2BAD3-EBA7-4037-8512-EF8C44DDB550}" destId="{B2CBCD9D-C5B1-48F2-AD00-966EC7330650}" srcOrd="5" destOrd="0" presId="urn:microsoft.com/office/officeart/2005/8/layout/orgChart1"/>
    <dgm:cxn modelId="{816C8ED9-1959-4920-A386-28C94AD7B737}" type="presParOf" srcId="{B2CBCD9D-C5B1-48F2-AD00-966EC7330650}" destId="{3F262B59-4080-4001-A302-C949B399326B}" srcOrd="0" destOrd="0" presId="urn:microsoft.com/office/officeart/2005/8/layout/orgChart1"/>
    <dgm:cxn modelId="{6A94B24B-92D5-48F4-A250-D91E3A7CC5C1}" type="presParOf" srcId="{3F262B59-4080-4001-A302-C949B399326B}" destId="{0021C35C-4ECA-4A5A-96ED-F3627941DF5D}" srcOrd="0" destOrd="0" presId="urn:microsoft.com/office/officeart/2005/8/layout/orgChart1"/>
    <dgm:cxn modelId="{A6E62DA3-AAC1-4079-878B-905EB27AAE16}" type="presParOf" srcId="{3F262B59-4080-4001-A302-C949B399326B}" destId="{B276AD7F-0B12-48EB-B99D-F01FCC78860A}" srcOrd="1" destOrd="0" presId="urn:microsoft.com/office/officeart/2005/8/layout/orgChart1"/>
    <dgm:cxn modelId="{6367F1A4-4907-40F7-899E-957B91AA3997}" type="presParOf" srcId="{B2CBCD9D-C5B1-48F2-AD00-966EC7330650}" destId="{C53E4AD0-CF99-449B-859F-3AC6662E38C3}" srcOrd="1" destOrd="0" presId="urn:microsoft.com/office/officeart/2005/8/layout/orgChart1"/>
    <dgm:cxn modelId="{2BB78856-EC9E-40E1-9811-D70B2950B6AE}" type="presParOf" srcId="{B2CBCD9D-C5B1-48F2-AD00-966EC7330650}" destId="{32878841-07D0-4158-B689-4FEB48A0CDF5}" srcOrd="2" destOrd="0" presId="urn:microsoft.com/office/officeart/2005/8/layout/orgChart1"/>
    <dgm:cxn modelId="{4BBC0834-E221-4B8B-872A-048FFC7DD5C6}" type="presParOf" srcId="{0FB01CB2-2103-4F0A-899B-66CEB3635F21}" destId="{BBD01685-1E94-4837-810C-4C18FDC9AE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D1F3F-97A4-45B4-B18E-A889DE61FDD0}" type="doc">
      <dgm:prSet loTypeId="urn:microsoft.com/office/officeart/2005/8/layout/vProcess5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D2C5B8B2-02BE-4E26-BA7F-3A8D35716B4B}">
      <dgm:prSet phldrT="[Tekst]" custT="1"/>
      <dgm:spPr>
        <a:solidFill>
          <a:srgbClr val="BBD8F7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Concept development</a:t>
          </a:r>
          <a:endParaRPr lang="nb-NO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>
            <a:buFont typeface="+mj-lt"/>
            <a:buAutoNum type="arabicPeriod"/>
          </a:pPr>
          <a:r>
            <a:rPr lang="en-GB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Design/technical review</a:t>
          </a:r>
          <a:endParaRPr lang="nb-NO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>
            <a:buFont typeface="+mj-lt"/>
            <a:buAutoNum type="arabicPeriod"/>
          </a:pPr>
          <a:r>
            <a:rPr lang="en-GB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Suppliers compliance </a:t>
          </a:r>
          <a:endParaRPr lang="nb-NO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C95D724-8425-4354-902F-E299AA3765BC}" type="parTrans" cxnId="{2FB33860-A46E-4412-AF10-3DEA30F87EAB}">
      <dgm:prSet/>
      <dgm:spPr/>
      <dgm:t>
        <a:bodyPr/>
        <a:lstStyle/>
        <a:p>
          <a:endParaRPr lang="nb-NO"/>
        </a:p>
      </dgm:t>
    </dgm:pt>
    <dgm:pt modelId="{86EB745C-87D6-455A-8F36-A49862CCC8D4}" type="sibTrans" cxnId="{2FB33860-A46E-4412-AF10-3DEA30F87EAB}">
      <dgm:prSet/>
      <dgm:spPr>
        <a:solidFill>
          <a:srgbClr val="003399">
            <a:alpha val="89804"/>
          </a:srgbClr>
        </a:solidFill>
      </dgm:spPr>
      <dgm:t>
        <a:bodyPr/>
        <a:lstStyle/>
        <a:p>
          <a:endParaRPr lang="nb-NO"/>
        </a:p>
      </dgm:t>
    </dgm:pt>
    <dgm:pt modelId="{521CD834-D2BA-47A4-A124-CD2E55CE9FEB}">
      <dgm:prSet phldrT="[Tekst]" custT="1"/>
      <dgm:spPr>
        <a:solidFill>
          <a:srgbClr val="BBD8F7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nb-NO" sz="1600" b="0" dirty="0" err="1">
              <a:latin typeface="Calibri Light" panose="020F0302020204030204" pitchFamily="34" charset="0"/>
              <a:cs typeface="Calibri Light" panose="020F0302020204030204" pitchFamily="34" charset="0"/>
            </a:rPr>
            <a:t>Contract</a:t>
          </a:r>
          <a:r>
            <a:rPr lang="nb-NO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 Signing</a:t>
          </a:r>
        </a:p>
        <a:p>
          <a:pPr>
            <a:buFont typeface="+mj-lt"/>
            <a:buAutoNum type="arabicPeriod"/>
          </a:pPr>
          <a:r>
            <a:rPr lang="nb-NO" sz="1600" b="0" dirty="0" err="1">
              <a:latin typeface="Calibri Light" panose="020F0302020204030204" pitchFamily="34" charset="0"/>
              <a:cs typeface="Calibri Light" panose="020F0302020204030204" pitchFamily="34" charset="0"/>
            </a:rPr>
            <a:t>Purchase</a:t>
          </a:r>
          <a:endParaRPr lang="nb-NO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>
            <a:buFont typeface="+mj-lt"/>
            <a:buAutoNum type="arabicPeriod"/>
          </a:pPr>
          <a:r>
            <a:rPr lang="en-GB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Construction / outfitting</a:t>
          </a:r>
        </a:p>
        <a:p>
          <a:pPr>
            <a:buFont typeface="+mj-lt"/>
            <a:buAutoNum type="arabicPeriod"/>
          </a:pPr>
          <a:r>
            <a:rPr lang="en-GB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Delivery</a:t>
          </a:r>
          <a:endParaRPr lang="nb-NO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D7B31B4-41A2-42BC-BEF9-CB386540474F}" type="parTrans" cxnId="{248BAF7B-E66B-4A2B-85E1-4EAFCC39F719}">
      <dgm:prSet/>
      <dgm:spPr/>
      <dgm:t>
        <a:bodyPr/>
        <a:lstStyle/>
        <a:p>
          <a:endParaRPr lang="nb-NO"/>
        </a:p>
      </dgm:t>
    </dgm:pt>
    <dgm:pt modelId="{207CD174-BD34-4FA9-9919-4B0DBEFC9F23}" type="sibTrans" cxnId="{248BAF7B-E66B-4A2B-85E1-4EAFCC39F719}">
      <dgm:prSet/>
      <dgm:spPr>
        <a:solidFill>
          <a:srgbClr val="003399">
            <a:alpha val="89804"/>
          </a:srgbClr>
        </a:solidFill>
      </dgm:spPr>
      <dgm:t>
        <a:bodyPr/>
        <a:lstStyle/>
        <a:p>
          <a:endParaRPr lang="nb-NO"/>
        </a:p>
      </dgm:t>
    </dgm:pt>
    <dgm:pt modelId="{A746F4C7-4E5B-411B-A529-7B433122A246}">
      <dgm:prSet phldrT="[Tekst]" custT="1"/>
      <dgm:spPr>
        <a:solidFill>
          <a:srgbClr val="BBD8F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49530" tIns="49530" rIns="49530" bIns="49530" numCol="1" spcCol="1270" anchor="ctr" anchorCtr="0"/>
        <a:lstStyle/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b-NO" sz="1800" b="0" kern="1200" dirty="0" err="1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Warranty</a:t>
          </a:r>
          <a:endParaRPr lang="nb-NO" sz="1600" b="0" kern="1200" dirty="0">
            <a:solidFill>
              <a:srgbClr val="00000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7D77A4AD-F80D-429B-8C80-2F724EFC3A2C}" type="parTrans" cxnId="{27033915-C2F5-4A62-B9BD-DD6B7C8161A9}">
      <dgm:prSet/>
      <dgm:spPr/>
      <dgm:t>
        <a:bodyPr/>
        <a:lstStyle/>
        <a:p>
          <a:endParaRPr lang="nb-NO"/>
        </a:p>
      </dgm:t>
    </dgm:pt>
    <dgm:pt modelId="{61FBA299-7CCC-49AD-BC76-53E2E07445F6}" type="sibTrans" cxnId="{27033915-C2F5-4A62-B9BD-DD6B7C8161A9}">
      <dgm:prSet/>
      <dgm:spPr>
        <a:solidFill>
          <a:srgbClr val="003399">
            <a:alpha val="89804"/>
          </a:srgbClr>
        </a:solidFill>
      </dgm:spPr>
      <dgm:t>
        <a:bodyPr/>
        <a:lstStyle/>
        <a:p>
          <a:endParaRPr lang="nb-NO"/>
        </a:p>
      </dgm:t>
    </dgm:pt>
    <dgm:pt modelId="{3423C6F1-7308-42E1-B456-79A0DA85CE36}">
      <dgm:prSet custT="1"/>
      <dgm:spPr>
        <a:solidFill>
          <a:srgbClr val="BBD8F7"/>
        </a:solidFill>
      </dgm:spPr>
      <dgm:t>
        <a:bodyPr/>
        <a:lstStyle/>
        <a:p>
          <a:r>
            <a:rPr lang="nb-NO" sz="1600" b="0" dirty="0" err="1">
              <a:latin typeface="Calibri Light" panose="020F0302020204030204" pitchFamily="34" charset="0"/>
              <a:cs typeface="Calibri Light" panose="020F0302020204030204" pitchFamily="34" charset="0"/>
            </a:rPr>
            <a:t>Aftermarket</a:t>
          </a:r>
          <a:endParaRPr lang="nb-NO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>
            <a:buFont typeface="+mj-lt"/>
            <a:buAutoNum type="arabicPeriod"/>
          </a:pPr>
          <a:r>
            <a:rPr lang="nb-NO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Spareparts</a:t>
          </a:r>
        </a:p>
        <a:p>
          <a:pPr>
            <a:buFont typeface="+mj-lt"/>
            <a:buAutoNum type="arabicPeriod"/>
          </a:pPr>
          <a:r>
            <a:rPr lang="nb-NO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Conversion</a:t>
          </a:r>
        </a:p>
        <a:p>
          <a:pPr>
            <a:buFont typeface="+mj-lt"/>
            <a:buAutoNum type="arabicPeriod"/>
          </a:pPr>
          <a:r>
            <a:rPr lang="nb-NO" sz="1600" b="0" dirty="0" err="1">
              <a:latin typeface="Calibri Light" panose="020F0302020204030204" pitchFamily="34" charset="0"/>
              <a:cs typeface="Calibri Light" panose="020F0302020204030204" pitchFamily="34" charset="0"/>
            </a:rPr>
            <a:t>Maintenence</a:t>
          </a:r>
          <a:endParaRPr lang="nb-NO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D2AEE86-6907-4B30-9CBB-D21866FEA553}" type="parTrans" cxnId="{7626F2EE-DD77-4252-B541-822367013803}">
      <dgm:prSet/>
      <dgm:spPr/>
      <dgm:t>
        <a:bodyPr/>
        <a:lstStyle/>
        <a:p>
          <a:endParaRPr lang="nb-NO"/>
        </a:p>
      </dgm:t>
    </dgm:pt>
    <dgm:pt modelId="{93D82E68-4142-4474-AF9F-0DD514DF0544}" type="sibTrans" cxnId="{7626F2EE-DD77-4252-B541-822367013803}">
      <dgm:prSet/>
      <dgm:spPr/>
      <dgm:t>
        <a:bodyPr/>
        <a:lstStyle/>
        <a:p>
          <a:endParaRPr lang="nb-NO"/>
        </a:p>
      </dgm:t>
    </dgm:pt>
    <dgm:pt modelId="{22404A96-2B8C-4813-BE0F-5B430CE8C404}" type="pres">
      <dgm:prSet presAssocID="{42FD1F3F-97A4-45B4-B18E-A889DE61FDD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0269637-8F53-4DEB-996A-1649995DE630}" type="pres">
      <dgm:prSet presAssocID="{42FD1F3F-97A4-45B4-B18E-A889DE61FDD0}" presName="dummyMaxCanvas" presStyleCnt="0">
        <dgm:presLayoutVars/>
      </dgm:prSet>
      <dgm:spPr/>
    </dgm:pt>
    <dgm:pt modelId="{1B64F9E7-126E-4C30-BDD9-550E0AC32034}" type="pres">
      <dgm:prSet presAssocID="{42FD1F3F-97A4-45B4-B18E-A889DE61FDD0}" presName="FourNodes_1" presStyleLbl="node1" presStyleIdx="0" presStyleCnt="4" custScaleY="998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27DA12E-3208-4527-A6C2-F73B11F3F39D}" type="pres">
      <dgm:prSet presAssocID="{42FD1F3F-97A4-45B4-B18E-A889DE61FDD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C7A5BA-61DC-4BD6-A93E-C095B098A91E}" type="pres">
      <dgm:prSet presAssocID="{42FD1F3F-97A4-45B4-B18E-A889DE61FDD0}" presName="FourNodes_3" presStyleLbl="node1" presStyleIdx="2" presStyleCnt="4" custScaleY="102529">
        <dgm:presLayoutVars>
          <dgm:bulletEnabled val="1"/>
        </dgm:presLayoutVars>
      </dgm:prSet>
      <dgm:spPr>
        <a:xfrm>
          <a:off x="747010" y="2620439"/>
          <a:ext cx="4493299" cy="7920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nb-NO"/>
        </a:p>
      </dgm:t>
    </dgm:pt>
    <dgm:pt modelId="{8506BF4E-3F48-4C5D-B422-792B75F0DABA}" type="pres">
      <dgm:prSet presAssocID="{42FD1F3F-97A4-45B4-B18E-A889DE61FDD0}" presName="FourNodes_4" presStyleLbl="node1" presStyleIdx="3" presStyleCnt="4" custLinFactY="24256" custLinFactNeighborX="20189" custLinFactNeighborY="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486C3E-330F-4D40-BD10-0FD0765DA92B}" type="pres">
      <dgm:prSet presAssocID="{42FD1F3F-97A4-45B4-B18E-A889DE61FDD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658E5C2-D181-4D46-9C10-5CB88698E6E9}" type="pres">
      <dgm:prSet presAssocID="{42FD1F3F-97A4-45B4-B18E-A889DE61FDD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128B4A0-F4D2-4414-84C8-175C55FD56D7}" type="pres">
      <dgm:prSet presAssocID="{42FD1F3F-97A4-45B4-B18E-A889DE61FDD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778DC13-F108-46E0-8C3C-E37A2C4AC6D3}" type="pres">
      <dgm:prSet presAssocID="{42FD1F3F-97A4-45B4-B18E-A889DE61FDD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64D8ADB-2F88-4B4F-95E1-39A0FE19140A}" type="pres">
      <dgm:prSet presAssocID="{42FD1F3F-97A4-45B4-B18E-A889DE61FDD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415C73E-C317-4365-BFA4-2D2C5CCC54B2}" type="pres">
      <dgm:prSet presAssocID="{42FD1F3F-97A4-45B4-B18E-A889DE61FDD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AD061C3-E495-4D20-AB5F-52F9884407FA}" type="pres">
      <dgm:prSet presAssocID="{42FD1F3F-97A4-45B4-B18E-A889DE61FDD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79CFA8A-2117-4CB1-8864-4AB9045C3DAE}" type="presOf" srcId="{61FBA299-7CCC-49AD-BC76-53E2E07445F6}" destId="{3128B4A0-F4D2-4414-84C8-175C55FD56D7}" srcOrd="0" destOrd="0" presId="urn:microsoft.com/office/officeart/2005/8/layout/vProcess5"/>
    <dgm:cxn modelId="{A75CA287-9C0F-4291-884E-AC2FAEA072F8}" type="presOf" srcId="{3423C6F1-7308-42E1-B456-79A0DA85CE36}" destId="{DAD061C3-E495-4D20-AB5F-52F9884407FA}" srcOrd="1" destOrd="0" presId="urn:microsoft.com/office/officeart/2005/8/layout/vProcess5"/>
    <dgm:cxn modelId="{F0040371-B1AB-41C1-9D95-DA70E58596D8}" type="presOf" srcId="{D2C5B8B2-02BE-4E26-BA7F-3A8D35716B4B}" destId="{E778DC13-F108-46E0-8C3C-E37A2C4AC6D3}" srcOrd="1" destOrd="0" presId="urn:microsoft.com/office/officeart/2005/8/layout/vProcess5"/>
    <dgm:cxn modelId="{E9D79DFD-21E0-4BEB-AFD2-101FD6B572C3}" type="presOf" srcId="{A746F4C7-4E5B-411B-A529-7B433122A246}" destId="{00C7A5BA-61DC-4BD6-A93E-C095B098A91E}" srcOrd="0" destOrd="0" presId="urn:microsoft.com/office/officeart/2005/8/layout/vProcess5"/>
    <dgm:cxn modelId="{871941B0-57F5-4DD9-AF41-46045C5BD8FB}" type="presOf" srcId="{3423C6F1-7308-42E1-B456-79A0DA85CE36}" destId="{8506BF4E-3F48-4C5D-B422-792B75F0DABA}" srcOrd="0" destOrd="0" presId="urn:microsoft.com/office/officeart/2005/8/layout/vProcess5"/>
    <dgm:cxn modelId="{CC7F097A-56D1-46B4-9D99-7497101B35CA}" type="presOf" srcId="{207CD174-BD34-4FA9-9919-4B0DBEFC9F23}" destId="{8658E5C2-D181-4D46-9C10-5CB88698E6E9}" srcOrd="0" destOrd="0" presId="urn:microsoft.com/office/officeart/2005/8/layout/vProcess5"/>
    <dgm:cxn modelId="{226FE0CB-654E-4E90-8F2D-4E9D1C810AE6}" type="presOf" srcId="{521CD834-D2BA-47A4-A124-CD2E55CE9FEB}" destId="{A64D8ADB-2F88-4B4F-95E1-39A0FE19140A}" srcOrd="1" destOrd="0" presId="urn:microsoft.com/office/officeart/2005/8/layout/vProcess5"/>
    <dgm:cxn modelId="{0C382EC6-5FAE-40DC-BB60-C55701A8AC94}" type="presOf" srcId="{A746F4C7-4E5B-411B-A529-7B433122A246}" destId="{8415C73E-C317-4365-BFA4-2D2C5CCC54B2}" srcOrd="1" destOrd="0" presId="urn:microsoft.com/office/officeart/2005/8/layout/vProcess5"/>
    <dgm:cxn modelId="{2082D0D8-CDF4-47EB-A90B-02F9CF387C54}" type="presOf" srcId="{521CD834-D2BA-47A4-A124-CD2E55CE9FEB}" destId="{927DA12E-3208-4527-A6C2-F73B11F3F39D}" srcOrd="0" destOrd="0" presId="urn:microsoft.com/office/officeart/2005/8/layout/vProcess5"/>
    <dgm:cxn modelId="{2FB33860-A46E-4412-AF10-3DEA30F87EAB}" srcId="{42FD1F3F-97A4-45B4-B18E-A889DE61FDD0}" destId="{D2C5B8B2-02BE-4E26-BA7F-3A8D35716B4B}" srcOrd="0" destOrd="0" parTransId="{EC95D724-8425-4354-902F-E299AA3765BC}" sibTransId="{86EB745C-87D6-455A-8F36-A49862CCC8D4}"/>
    <dgm:cxn modelId="{10FE4330-FF71-47CC-B3C5-8261BF5FFFBD}" type="presOf" srcId="{D2C5B8B2-02BE-4E26-BA7F-3A8D35716B4B}" destId="{1B64F9E7-126E-4C30-BDD9-550E0AC32034}" srcOrd="0" destOrd="0" presId="urn:microsoft.com/office/officeart/2005/8/layout/vProcess5"/>
    <dgm:cxn modelId="{E3F098F3-9781-47DA-BF45-5714852BB5F7}" type="presOf" srcId="{42FD1F3F-97A4-45B4-B18E-A889DE61FDD0}" destId="{22404A96-2B8C-4813-BE0F-5B430CE8C404}" srcOrd="0" destOrd="0" presId="urn:microsoft.com/office/officeart/2005/8/layout/vProcess5"/>
    <dgm:cxn modelId="{27033915-C2F5-4A62-B9BD-DD6B7C8161A9}" srcId="{42FD1F3F-97A4-45B4-B18E-A889DE61FDD0}" destId="{A746F4C7-4E5B-411B-A529-7B433122A246}" srcOrd="2" destOrd="0" parTransId="{7D77A4AD-F80D-429B-8C80-2F724EFC3A2C}" sibTransId="{61FBA299-7CCC-49AD-BC76-53E2E07445F6}"/>
    <dgm:cxn modelId="{7626F2EE-DD77-4252-B541-822367013803}" srcId="{42FD1F3F-97A4-45B4-B18E-A889DE61FDD0}" destId="{3423C6F1-7308-42E1-B456-79A0DA85CE36}" srcOrd="3" destOrd="0" parTransId="{5D2AEE86-6907-4B30-9CBB-D21866FEA553}" sibTransId="{93D82E68-4142-4474-AF9F-0DD514DF0544}"/>
    <dgm:cxn modelId="{0BD2859D-787F-4AB4-AD76-2FF627B7F007}" type="presOf" srcId="{86EB745C-87D6-455A-8F36-A49862CCC8D4}" destId="{D7486C3E-330F-4D40-BD10-0FD0765DA92B}" srcOrd="0" destOrd="0" presId="urn:microsoft.com/office/officeart/2005/8/layout/vProcess5"/>
    <dgm:cxn modelId="{248BAF7B-E66B-4A2B-85E1-4EAFCC39F719}" srcId="{42FD1F3F-97A4-45B4-B18E-A889DE61FDD0}" destId="{521CD834-D2BA-47A4-A124-CD2E55CE9FEB}" srcOrd="1" destOrd="0" parTransId="{6D7B31B4-41A2-42BC-BEF9-CB386540474F}" sibTransId="{207CD174-BD34-4FA9-9919-4B0DBEFC9F23}"/>
    <dgm:cxn modelId="{97009E9A-903A-48B2-BE11-6B3BFB9DD6C4}" type="presParOf" srcId="{22404A96-2B8C-4813-BE0F-5B430CE8C404}" destId="{40269637-8F53-4DEB-996A-1649995DE630}" srcOrd="0" destOrd="0" presId="urn:microsoft.com/office/officeart/2005/8/layout/vProcess5"/>
    <dgm:cxn modelId="{C5039CBE-BB9B-457F-ACC9-A6AE31B1535A}" type="presParOf" srcId="{22404A96-2B8C-4813-BE0F-5B430CE8C404}" destId="{1B64F9E7-126E-4C30-BDD9-550E0AC32034}" srcOrd="1" destOrd="0" presId="urn:microsoft.com/office/officeart/2005/8/layout/vProcess5"/>
    <dgm:cxn modelId="{DD978B64-E0B7-469B-8E32-27E333F85FB0}" type="presParOf" srcId="{22404A96-2B8C-4813-BE0F-5B430CE8C404}" destId="{927DA12E-3208-4527-A6C2-F73B11F3F39D}" srcOrd="2" destOrd="0" presId="urn:microsoft.com/office/officeart/2005/8/layout/vProcess5"/>
    <dgm:cxn modelId="{64F03359-4986-44A3-A4AE-835B807BBA6F}" type="presParOf" srcId="{22404A96-2B8C-4813-BE0F-5B430CE8C404}" destId="{00C7A5BA-61DC-4BD6-A93E-C095B098A91E}" srcOrd="3" destOrd="0" presId="urn:microsoft.com/office/officeart/2005/8/layout/vProcess5"/>
    <dgm:cxn modelId="{3361D240-D479-4F7B-AEE7-9437AAD41EED}" type="presParOf" srcId="{22404A96-2B8C-4813-BE0F-5B430CE8C404}" destId="{8506BF4E-3F48-4C5D-B422-792B75F0DABA}" srcOrd="4" destOrd="0" presId="urn:microsoft.com/office/officeart/2005/8/layout/vProcess5"/>
    <dgm:cxn modelId="{A0772BB9-207B-4B62-8CE8-8FA896200B57}" type="presParOf" srcId="{22404A96-2B8C-4813-BE0F-5B430CE8C404}" destId="{D7486C3E-330F-4D40-BD10-0FD0765DA92B}" srcOrd="5" destOrd="0" presId="urn:microsoft.com/office/officeart/2005/8/layout/vProcess5"/>
    <dgm:cxn modelId="{3E2137E2-041E-4C9D-B5F9-A0E0A080C847}" type="presParOf" srcId="{22404A96-2B8C-4813-BE0F-5B430CE8C404}" destId="{8658E5C2-D181-4D46-9C10-5CB88698E6E9}" srcOrd="6" destOrd="0" presId="urn:microsoft.com/office/officeart/2005/8/layout/vProcess5"/>
    <dgm:cxn modelId="{3BD41F64-679C-4029-8B1A-5DAB1244FDF4}" type="presParOf" srcId="{22404A96-2B8C-4813-BE0F-5B430CE8C404}" destId="{3128B4A0-F4D2-4414-84C8-175C55FD56D7}" srcOrd="7" destOrd="0" presId="urn:microsoft.com/office/officeart/2005/8/layout/vProcess5"/>
    <dgm:cxn modelId="{1CE1540B-983A-4710-B3DA-9480F241875E}" type="presParOf" srcId="{22404A96-2B8C-4813-BE0F-5B430CE8C404}" destId="{E778DC13-F108-46E0-8C3C-E37A2C4AC6D3}" srcOrd="8" destOrd="0" presId="urn:microsoft.com/office/officeart/2005/8/layout/vProcess5"/>
    <dgm:cxn modelId="{F849147B-8C13-47F1-9761-ED9BE4AF8F80}" type="presParOf" srcId="{22404A96-2B8C-4813-BE0F-5B430CE8C404}" destId="{A64D8ADB-2F88-4B4F-95E1-39A0FE19140A}" srcOrd="9" destOrd="0" presId="urn:microsoft.com/office/officeart/2005/8/layout/vProcess5"/>
    <dgm:cxn modelId="{2000B0A5-3E02-404B-8817-EA8793AAE084}" type="presParOf" srcId="{22404A96-2B8C-4813-BE0F-5B430CE8C404}" destId="{8415C73E-C317-4365-BFA4-2D2C5CCC54B2}" srcOrd="10" destOrd="0" presId="urn:microsoft.com/office/officeart/2005/8/layout/vProcess5"/>
    <dgm:cxn modelId="{DD407FF2-7D64-40FE-9193-57F058F05CDE}" type="presParOf" srcId="{22404A96-2B8C-4813-BE0F-5B430CE8C404}" destId="{DAD061C3-E495-4D20-AB5F-52F9884407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539F-18EF-46E0-A779-4F03F3BC3AEB}">
      <dsp:nvSpPr>
        <dsp:cNvPr id="0" name=""/>
        <dsp:cNvSpPr/>
      </dsp:nvSpPr>
      <dsp:spPr>
        <a:xfrm>
          <a:off x="3118315" y="2479189"/>
          <a:ext cx="2005539" cy="54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022"/>
              </a:lnTo>
              <a:lnTo>
                <a:pt x="2005539" y="333022"/>
              </a:lnTo>
              <a:lnTo>
                <a:pt x="2005539" y="543225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7CE030A0-C7DC-48DA-BB6A-E26052C20D7B}">
      <dsp:nvSpPr>
        <dsp:cNvPr id="0" name=""/>
        <dsp:cNvSpPr/>
      </dsp:nvSpPr>
      <dsp:spPr>
        <a:xfrm>
          <a:off x="1086560" y="2479189"/>
          <a:ext cx="2031754" cy="543825"/>
        </a:xfrm>
        <a:custGeom>
          <a:avLst/>
          <a:gdLst/>
          <a:ahLst/>
          <a:cxnLst/>
          <a:rect l="0" t="0" r="0" b="0"/>
          <a:pathLst>
            <a:path>
              <a:moveTo>
                <a:pt x="2031754" y="0"/>
              </a:moveTo>
              <a:lnTo>
                <a:pt x="2031754" y="333622"/>
              </a:lnTo>
              <a:lnTo>
                <a:pt x="0" y="333622"/>
              </a:lnTo>
              <a:lnTo>
                <a:pt x="0" y="543825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0A02E415-2E0A-43C0-BA40-8A8C13E921FE}">
      <dsp:nvSpPr>
        <dsp:cNvPr id="0" name=""/>
        <dsp:cNvSpPr/>
      </dsp:nvSpPr>
      <dsp:spPr>
        <a:xfrm>
          <a:off x="3072595" y="2479189"/>
          <a:ext cx="91440" cy="543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022"/>
              </a:lnTo>
              <a:lnTo>
                <a:pt x="59483" y="333022"/>
              </a:lnTo>
              <a:lnTo>
                <a:pt x="59483" y="543225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18AC6EA1-90B0-4C0E-9BB0-E436FE1CF8EA}">
      <dsp:nvSpPr>
        <dsp:cNvPr id="0" name=""/>
        <dsp:cNvSpPr/>
      </dsp:nvSpPr>
      <dsp:spPr>
        <a:xfrm>
          <a:off x="2200517" y="2101824"/>
          <a:ext cx="1835595" cy="377364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Fiskerstrand Holding AS</a:t>
          </a:r>
        </a:p>
      </dsp:txBody>
      <dsp:txXfrm>
        <a:off x="2200517" y="2101824"/>
        <a:ext cx="1835595" cy="377364"/>
      </dsp:txXfrm>
    </dsp:sp>
    <dsp:sp modelId="{C52D1FCE-BDD3-4C8A-AC7B-D73D62D733B0}">
      <dsp:nvSpPr>
        <dsp:cNvPr id="0" name=""/>
        <dsp:cNvSpPr/>
      </dsp:nvSpPr>
      <dsp:spPr>
        <a:xfrm>
          <a:off x="2144102" y="3022414"/>
          <a:ext cx="1975951" cy="377154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Fiskerstrand Verft AS </a:t>
          </a:r>
        </a:p>
      </dsp:txBody>
      <dsp:txXfrm>
        <a:off x="2144102" y="3022414"/>
        <a:ext cx="1975951" cy="377154"/>
      </dsp:txXfrm>
    </dsp:sp>
    <dsp:sp modelId="{342956E5-40EE-4D04-91ED-2D6EF9F289E1}">
      <dsp:nvSpPr>
        <dsp:cNvPr id="0" name=""/>
        <dsp:cNvSpPr/>
      </dsp:nvSpPr>
      <dsp:spPr>
        <a:xfrm>
          <a:off x="169272" y="3023014"/>
          <a:ext cx="1834574" cy="376554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Fiskerstrand Eiendom AS</a:t>
          </a:r>
        </a:p>
      </dsp:txBody>
      <dsp:txXfrm>
        <a:off x="169272" y="3023014"/>
        <a:ext cx="1834574" cy="376554"/>
      </dsp:txXfrm>
    </dsp:sp>
    <dsp:sp modelId="{0021C35C-4ECA-4A5A-96ED-F3627941DF5D}">
      <dsp:nvSpPr>
        <dsp:cNvPr id="0" name=""/>
        <dsp:cNvSpPr/>
      </dsp:nvSpPr>
      <dsp:spPr>
        <a:xfrm>
          <a:off x="4266815" y="3022414"/>
          <a:ext cx="1714077" cy="377154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Multi </a:t>
          </a:r>
          <a:r>
            <a:rPr lang="nb-NO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Maritime</a:t>
          </a:r>
          <a:r>
            <a:rPr lang="nb-NO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 AS</a:t>
          </a:r>
        </a:p>
      </dsp:txBody>
      <dsp:txXfrm>
        <a:off x="4266815" y="3022414"/>
        <a:ext cx="1714077" cy="377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4F9E7-126E-4C30-BDD9-550E0AC32034}">
      <dsp:nvSpPr>
        <dsp:cNvPr id="0" name=""/>
        <dsp:cNvSpPr/>
      </dsp:nvSpPr>
      <dsp:spPr>
        <a:xfrm>
          <a:off x="0" y="762"/>
          <a:ext cx="5306095" cy="1119369"/>
        </a:xfrm>
        <a:prstGeom prst="roundRect">
          <a:avLst>
            <a:gd name="adj" fmla="val 10000"/>
          </a:avLst>
        </a:prstGeom>
        <a:solidFill>
          <a:srgbClr val="BBD8F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Concept development</a:t>
          </a:r>
          <a:endParaRPr lang="nb-NO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Design/technical review</a:t>
          </a:r>
          <a:endParaRPr lang="nb-NO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Suppliers compliance </a:t>
          </a:r>
          <a:endParaRPr lang="nb-NO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2785" y="33547"/>
        <a:ext cx="4001937" cy="1053799"/>
      </dsp:txXfrm>
    </dsp:sp>
    <dsp:sp modelId="{927DA12E-3208-4527-A6C2-F73B11F3F39D}">
      <dsp:nvSpPr>
        <dsp:cNvPr id="0" name=""/>
        <dsp:cNvSpPr/>
      </dsp:nvSpPr>
      <dsp:spPr>
        <a:xfrm>
          <a:off x="444385" y="1324693"/>
          <a:ext cx="5306095" cy="1120894"/>
        </a:xfrm>
        <a:prstGeom prst="roundRect">
          <a:avLst>
            <a:gd name="adj" fmla="val 10000"/>
          </a:avLst>
        </a:prstGeom>
        <a:solidFill>
          <a:srgbClr val="BBD8F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nb-NO" sz="1600" b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Contract</a:t>
          </a:r>
          <a:r>
            <a:rPr lang="nb-NO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Signing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nb-NO" sz="1600" b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Purchase</a:t>
          </a:r>
          <a:endParaRPr lang="nb-NO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Construction / outfitting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GB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Delivery</a:t>
          </a:r>
          <a:endParaRPr lang="nb-NO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77215" y="1357523"/>
        <a:ext cx="4067468" cy="1055234"/>
      </dsp:txXfrm>
    </dsp:sp>
    <dsp:sp modelId="{00C7A5BA-61DC-4BD6-A93E-C095B098A91E}">
      <dsp:nvSpPr>
        <dsp:cNvPr id="0" name=""/>
        <dsp:cNvSpPr/>
      </dsp:nvSpPr>
      <dsp:spPr>
        <a:xfrm>
          <a:off x="882138" y="2635212"/>
          <a:ext cx="5306095" cy="1149241"/>
        </a:xfrm>
        <a:prstGeom prst="roundRect">
          <a:avLst>
            <a:gd name="adj" fmla="val 10000"/>
          </a:avLst>
        </a:prstGeom>
        <a:solidFill>
          <a:srgbClr val="BBD8F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nb-NO" sz="1800" b="0" kern="1200" dirty="0" err="1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Warranty</a:t>
          </a:r>
          <a:endParaRPr lang="nb-NO" sz="1600" b="0" kern="1200" dirty="0">
            <a:solidFill>
              <a:srgbClr val="000000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915798" y="2668872"/>
        <a:ext cx="4072441" cy="1081921"/>
      </dsp:txXfrm>
    </dsp:sp>
    <dsp:sp modelId="{8506BF4E-3F48-4C5D-B422-792B75F0DABA}">
      <dsp:nvSpPr>
        <dsp:cNvPr id="0" name=""/>
        <dsp:cNvSpPr/>
      </dsp:nvSpPr>
      <dsp:spPr>
        <a:xfrm>
          <a:off x="1326523" y="3974079"/>
          <a:ext cx="5306095" cy="1120894"/>
        </a:xfrm>
        <a:prstGeom prst="roundRect">
          <a:avLst>
            <a:gd name="adj" fmla="val 10000"/>
          </a:avLst>
        </a:prstGeom>
        <a:solidFill>
          <a:srgbClr val="BBD8F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Aftermarket</a:t>
          </a:r>
          <a:endParaRPr lang="nb-NO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nb-NO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Spareparts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nb-NO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Conversion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nb-NO" sz="1600" b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Maintenence</a:t>
          </a:r>
          <a:endParaRPr lang="nb-NO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359353" y="4006909"/>
        <a:ext cx="4067468" cy="1055234"/>
      </dsp:txXfrm>
    </dsp:sp>
    <dsp:sp modelId="{D7486C3E-330F-4D40-BD10-0FD0765DA92B}">
      <dsp:nvSpPr>
        <dsp:cNvPr id="0" name=""/>
        <dsp:cNvSpPr/>
      </dsp:nvSpPr>
      <dsp:spPr>
        <a:xfrm>
          <a:off x="4577513" y="858503"/>
          <a:ext cx="728581" cy="728581"/>
        </a:xfrm>
        <a:prstGeom prst="downArrow">
          <a:avLst>
            <a:gd name="adj1" fmla="val 55000"/>
            <a:gd name="adj2" fmla="val 45000"/>
          </a:avLst>
        </a:prstGeom>
        <a:solidFill>
          <a:srgbClr val="003399">
            <a:alpha val="89804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300" kern="1200"/>
        </a:p>
      </dsp:txBody>
      <dsp:txXfrm>
        <a:off x="4741444" y="858503"/>
        <a:ext cx="400719" cy="548257"/>
      </dsp:txXfrm>
    </dsp:sp>
    <dsp:sp modelId="{8658E5C2-D181-4D46-9C10-5CB88698E6E9}">
      <dsp:nvSpPr>
        <dsp:cNvPr id="0" name=""/>
        <dsp:cNvSpPr/>
      </dsp:nvSpPr>
      <dsp:spPr>
        <a:xfrm>
          <a:off x="5021899" y="2183196"/>
          <a:ext cx="728581" cy="728581"/>
        </a:xfrm>
        <a:prstGeom prst="downArrow">
          <a:avLst>
            <a:gd name="adj1" fmla="val 55000"/>
            <a:gd name="adj2" fmla="val 45000"/>
          </a:avLst>
        </a:prstGeom>
        <a:solidFill>
          <a:srgbClr val="003399">
            <a:alpha val="89804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300" kern="1200"/>
        </a:p>
      </dsp:txBody>
      <dsp:txXfrm>
        <a:off x="5185830" y="2183196"/>
        <a:ext cx="400719" cy="548257"/>
      </dsp:txXfrm>
    </dsp:sp>
    <dsp:sp modelId="{3128B4A0-F4D2-4414-84C8-175C55FD56D7}">
      <dsp:nvSpPr>
        <dsp:cNvPr id="0" name=""/>
        <dsp:cNvSpPr/>
      </dsp:nvSpPr>
      <dsp:spPr>
        <a:xfrm>
          <a:off x="5459652" y="3507889"/>
          <a:ext cx="728581" cy="728581"/>
        </a:xfrm>
        <a:prstGeom prst="downArrow">
          <a:avLst>
            <a:gd name="adj1" fmla="val 55000"/>
            <a:gd name="adj2" fmla="val 45000"/>
          </a:avLst>
        </a:prstGeom>
        <a:solidFill>
          <a:srgbClr val="003399">
            <a:alpha val="89804"/>
          </a:srgb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300" kern="1200"/>
        </a:p>
      </dsp:txBody>
      <dsp:txXfrm>
        <a:off x="5623583" y="3507889"/>
        <a:ext cx="400719" cy="548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0.05644</cdr:x>
      <cdr:y>0.01143</cdr:y>
    </cdr:from>
    <cdr:to>
      <cdr:x>0.92051</cdr:x>
      <cdr:y>0.14857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019" y="40330"/>
          <a:ext cx="6261886" cy="4838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 rtl="0"/>
          <a:r>
            <a:rPr lang="nb-NO" sz="1600" b="1" i="0" baseline="0" dirty="0">
              <a:solidFill>
                <a:srgbClr val="549664"/>
              </a:solidFill>
              <a:latin typeface="+mn-lt"/>
              <a:ea typeface="+mn-ea"/>
              <a:cs typeface="+mn-cs"/>
            </a:rPr>
            <a:t>12 </a:t>
          </a:r>
          <a:r>
            <a:rPr lang="nb-NO" sz="1600" b="1" i="0" baseline="0" dirty="0" err="1">
              <a:solidFill>
                <a:srgbClr val="549664"/>
              </a:solidFill>
              <a:latin typeface="+mn-lt"/>
              <a:ea typeface="+mn-ea"/>
              <a:cs typeface="+mn-cs"/>
            </a:rPr>
            <a:t>year</a:t>
          </a:r>
          <a:r>
            <a:rPr lang="nb-NO" sz="1600" b="1" i="0" baseline="0" dirty="0">
              <a:solidFill>
                <a:srgbClr val="549664"/>
              </a:solidFill>
              <a:latin typeface="+mn-lt"/>
              <a:ea typeface="+mn-ea"/>
              <a:cs typeface="+mn-cs"/>
            </a:rPr>
            <a:t> </a:t>
          </a:r>
          <a:r>
            <a:rPr lang="nb-NO" sz="1600" b="1" i="0" baseline="0" dirty="0" err="1">
              <a:solidFill>
                <a:srgbClr val="549664"/>
              </a:solidFill>
              <a:latin typeface="+mn-lt"/>
              <a:ea typeface="+mn-ea"/>
              <a:cs typeface="+mn-cs"/>
            </a:rPr>
            <a:t>fixed</a:t>
          </a:r>
          <a:r>
            <a:rPr lang="nb-NO" sz="1600" b="1" i="0" baseline="0" dirty="0">
              <a:solidFill>
                <a:srgbClr val="549664"/>
              </a:solidFill>
              <a:latin typeface="+mn-lt"/>
              <a:ea typeface="+mn-ea"/>
              <a:cs typeface="+mn-cs"/>
            </a:rPr>
            <a:t> rate.  CIRR </a:t>
          </a:r>
          <a:r>
            <a:rPr lang="nb-NO" sz="1600" b="1" i="0" baseline="0" dirty="0" err="1">
              <a:solidFill>
                <a:srgbClr val="549664"/>
              </a:solidFill>
              <a:latin typeface="+mn-lt"/>
              <a:ea typeface="+mn-ea"/>
              <a:cs typeface="+mn-cs"/>
            </a:rPr>
            <a:t>development</a:t>
          </a:r>
          <a:r>
            <a:rPr lang="nb-NO" sz="1600" b="1" i="0" baseline="0" dirty="0">
              <a:solidFill>
                <a:srgbClr val="549664"/>
              </a:solidFill>
              <a:latin typeface="+mn-lt"/>
              <a:ea typeface="+mn-ea"/>
              <a:cs typeface="+mn-cs"/>
            </a:rPr>
            <a:t> 15. </a:t>
          </a:r>
          <a:r>
            <a:rPr lang="nb-NO" sz="1600" b="1" i="0" baseline="0" dirty="0" err="1">
              <a:solidFill>
                <a:srgbClr val="549664"/>
              </a:solidFill>
              <a:latin typeface="+mn-lt"/>
              <a:ea typeface="+mn-ea"/>
              <a:cs typeface="+mn-cs"/>
            </a:rPr>
            <a:t>Dec</a:t>
          </a:r>
          <a:r>
            <a:rPr lang="nb-NO" sz="1600" b="1" i="0" baseline="0" dirty="0">
              <a:solidFill>
                <a:srgbClr val="549664"/>
              </a:solidFill>
              <a:latin typeface="+mn-lt"/>
              <a:ea typeface="+mn-ea"/>
              <a:cs typeface="+mn-cs"/>
            </a:rPr>
            <a:t>. 2007  -&gt; </a:t>
          </a:r>
          <a:r>
            <a:rPr lang="nb-NO" sz="1600" b="1" i="0" baseline="0" dirty="0" err="1">
              <a:solidFill>
                <a:srgbClr val="549664"/>
              </a:solidFill>
            </a:rPr>
            <a:t>today</a:t>
          </a:r>
          <a:endParaRPr lang="nb-NO" sz="1600" dirty="0">
            <a:solidFill>
              <a:srgbClr val="54966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99B4-80BE-4655-BED7-A2B438E9818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4C6F0-6227-4F59-B026-C36610779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C6F0-6227-4F59-B026-C36610779A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9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0874">
              <a:lnSpc>
                <a:spcPct val="90000"/>
              </a:lnSpc>
              <a:spcAft>
                <a:spcPts val="603"/>
              </a:spcAft>
              <a:defRPr/>
            </a:pPr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7980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8336-E289-46D4-A77D-1F97DF475DDB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42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8336-E289-46D4-A77D-1F97DF475DDB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79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8336-E289-46D4-A77D-1F97DF475DDB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48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8336-E289-46D4-A77D-1F97DF475DDB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44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8336-E289-46D4-A77D-1F97DF475DDB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94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8336-E289-46D4-A77D-1F97DF475DDB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83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26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58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62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2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96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07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44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184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64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98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90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A5CB-73F0-3748-8FB4-BAA1E68E2AFE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F87B-382C-2148-A758-D187E65CC4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1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iskerstrand_PP_Design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Sylinder 20"/>
          <p:cNvSpPr txBox="1"/>
          <p:nvPr/>
        </p:nvSpPr>
        <p:spPr>
          <a:xfrm>
            <a:off x="2306183" y="5649040"/>
            <a:ext cx="7651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err="1">
                <a:solidFill>
                  <a:srgbClr val="FFFFFF"/>
                </a:solidFill>
              </a:rPr>
              <a:t>St.Petersburg</a:t>
            </a:r>
            <a:r>
              <a:rPr lang="en-GB" sz="1900" dirty="0">
                <a:solidFill>
                  <a:srgbClr val="FFFFFF"/>
                </a:solidFill>
              </a:rPr>
              <a:t> 22.06.2018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</a:rPr>
              <a:t>CEO Rolf Fiskerstrand</a:t>
            </a:r>
          </a:p>
        </p:txBody>
      </p:sp>
      <p:pic>
        <p:nvPicPr>
          <p:cNvPr id="22" name="Bilde 21" descr="Fiskerstrand_Logo_NegRod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86" y="-169793"/>
            <a:ext cx="3372038" cy="3372038"/>
          </a:xfrm>
          <a:prstGeom prst="rect">
            <a:avLst/>
          </a:prstGeom>
        </p:spPr>
      </p:pic>
      <p:sp>
        <p:nvSpPr>
          <p:cNvPr id="23" name="TekstSylinder 22"/>
          <p:cNvSpPr txBox="1"/>
          <p:nvPr/>
        </p:nvSpPr>
        <p:spPr>
          <a:xfrm>
            <a:off x="4778930" y="6336997"/>
            <a:ext cx="270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FISKERSTRAND HOLDING AS</a:t>
            </a:r>
          </a:p>
        </p:txBody>
      </p:sp>
      <p:sp>
        <p:nvSpPr>
          <p:cNvPr id="24" name="Tittel 1"/>
          <p:cNvSpPr txBox="1">
            <a:spLocks/>
          </p:cNvSpPr>
          <p:nvPr/>
        </p:nvSpPr>
        <p:spPr>
          <a:xfrm>
            <a:off x="1082434" y="2285555"/>
            <a:ext cx="10099344" cy="118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2800" dirty="0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COORPERATION WITH NORWEGIAN MARITIME INDUSTRY 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352264" y="3349970"/>
            <a:ext cx="3779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sz="2800" dirty="0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Design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sz="2800" dirty="0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Equipment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sz="2800" dirty="0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Construction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sz="2800" dirty="0" err="1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Export</a:t>
            </a:r>
            <a:r>
              <a:rPr lang="nb-NO" sz="2800" dirty="0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 </a:t>
            </a:r>
            <a:r>
              <a:rPr lang="nb-NO" sz="2800" dirty="0" err="1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Financing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306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kstSylinder 77">
            <a:extLst>
              <a:ext uri="{FF2B5EF4-FFF2-40B4-BE49-F238E27FC236}">
                <a16:creationId xmlns:a16="http://schemas.microsoft.com/office/drawing/2014/main" id="{01D04737-03E3-407A-8500-F14655E1DF7A}"/>
              </a:ext>
            </a:extLst>
          </p:cNvPr>
          <p:cNvSpPr txBox="1"/>
          <p:nvPr/>
        </p:nvSpPr>
        <p:spPr>
          <a:xfrm>
            <a:off x="2456449" y="1646183"/>
            <a:ext cx="8888491" cy="272962"/>
          </a:xfrm>
          <a:prstGeom prst="rect">
            <a:avLst/>
          </a:prstGeom>
          <a:gradFill>
            <a:gsLst>
              <a:gs pos="0">
                <a:schemeClr val="accent1">
                  <a:lumMod val="8000"/>
                  <a:lumOff val="9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34120" tIns="34120" rIns="34120" bIns="34120" rtlCol="0" anchor="ctr" anchorCtr="1">
            <a:noAutofit/>
          </a:bodyPr>
          <a:lstStyle/>
          <a:p>
            <a:r>
              <a:rPr lang="nb-NO" sz="1400" b="1" dirty="0"/>
              <a:t>PROJECT MANAGEMENT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C453D5CE-DA5B-47A4-B64B-4EB8F6F138AD}"/>
              </a:ext>
            </a:extLst>
          </p:cNvPr>
          <p:cNvSpPr txBox="1"/>
          <p:nvPr/>
        </p:nvSpPr>
        <p:spPr>
          <a:xfrm>
            <a:off x="646766" y="1646183"/>
            <a:ext cx="1547998" cy="272962"/>
          </a:xfrm>
          <a:prstGeom prst="rect">
            <a:avLst/>
          </a:prstGeom>
          <a:gradFill>
            <a:gsLst>
              <a:gs pos="0">
                <a:schemeClr val="accent1">
                  <a:lumMod val="8000"/>
                  <a:lumOff val="9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34120" tIns="34120" rIns="34120" bIns="34120" rtlCol="0" anchor="ctr" anchorCtr="1">
            <a:noAutofit/>
          </a:bodyPr>
          <a:lstStyle/>
          <a:p>
            <a:r>
              <a:rPr lang="nb-NO" sz="1400" b="1" dirty="0"/>
              <a:t>SALES</a:t>
            </a:r>
          </a:p>
        </p:txBody>
      </p:sp>
      <p:grpSp>
        <p:nvGrpSpPr>
          <p:cNvPr id="18" name="Gruppe 17"/>
          <p:cNvGrpSpPr/>
          <p:nvPr/>
        </p:nvGrpSpPr>
        <p:grpSpPr>
          <a:xfrm>
            <a:off x="9797989" y="2027704"/>
            <a:ext cx="1548000" cy="2155194"/>
            <a:chOff x="9797989" y="2027704"/>
            <a:chExt cx="1548000" cy="2155194"/>
          </a:xfrm>
        </p:grpSpPr>
        <p:sp>
          <p:nvSpPr>
            <p:cNvPr id="102" name="TekstSylinder 101">
              <a:extLst>
                <a:ext uri="{FF2B5EF4-FFF2-40B4-BE49-F238E27FC236}">
                  <a16:creationId xmlns:a16="http://schemas.microsoft.com/office/drawing/2014/main" id="{20BA6645-E21A-48E9-930E-7B30B3B782EC}"/>
                </a:ext>
              </a:extLst>
            </p:cNvPr>
            <p:cNvSpPr txBox="1"/>
            <p:nvPr/>
          </p:nvSpPr>
          <p:spPr>
            <a:xfrm>
              <a:off x="9797989" y="2027704"/>
              <a:ext cx="1548000" cy="2155194"/>
            </a:xfrm>
            <a:prstGeom prst="rect">
              <a:avLst/>
            </a:prstGeom>
            <a:gradFill>
              <a:gsLst>
                <a:gs pos="0">
                  <a:schemeClr val="accent1">
                    <a:lumMod val="8000"/>
                    <a:lumOff val="92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34120" tIns="34120" rIns="34120" bIns="34120" rtlCol="0" anchor="t" anchorCtr="1">
              <a:noAutofit/>
            </a:bodyPr>
            <a:lstStyle/>
            <a:p>
              <a:r>
                <a:rPr lang="nb-NO" sz="1516" b="1"/>
                <a:t>DELIVERY</a:t>
              </a:r>
              <a:endParaRPr lang="nb-NO" sz="1516" b="1" dirty="0"/>
            </a:p>
          </p:txBody>
        </p:sp>
        <p:sp>
          <p:nvSpPr>
            <p:cNvPr id="104" name="TekstSylinder 103">
              <a:extLst>
                <a:ext uri="{FF2B5EF4-FFF2-40B4-BE49-F238E27FC236}">
                  <a16:creationId xmlns:a16="http://schemas.microsoft.com/office/drawing/2014/main" id="{1BF0AB1B-2498-4510-A819-6CB0EF844074}"/>
                </a:ext>
              </a:extLst>
            </p:cNvPr>
            <p:cNvSpPr txBox="1"/>
            <p:nvPr/>
          </p:nvSpPr>
          <p:spPr>
            <a:xfrm>
              <a:off x="9863894" y="2611019"/>
              <a:ext cx="1404000" cy="7284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vert="horz" wrap="square" lIns="34120" tIns="34120" rIns="34120" bIns="34120" rtlCol="0" anchor="t" anchorCtr="0">
              <a:noAutofit/>
            </a:bodyPr>
            <a:lstStyle>
              <a:defPPr>
                <a:defRPr lang="nb-NO"/>
              </a:defPPr>
              <a:lvl1pPr>
                <a:defRPr sz="1200"/>
              </a:lvl1pPr>
            </a:lstStyle>
            <a:p>
              <a:r>
                <a:rPr lang="nb-NO" sz="1300" dirty="0"/>
                <a:t>Certificates</a:t>
              </a:r>
            </a:p>
            <a:p>
              <a:r>
                <a:rPr lang="nb-NO" sz="1300" dirty="0"/>
                <a:t>Delivery protocols</a:t>
              </a:r>
            </a:p>
            <a:p>
              <a:r>
                <a:rPr lang="nb-NO" sz="1300" dirty="0"/>
                <a:t>Test documents</a:t>
              </a:r>
            </a:p>
            <a:p>
              <a:endParaRPr lang="nb-NO" sz="1137" dirty="0"/>
            </a:p>
            <a:p>
              <a:endParaRPr lang="nb-NO" sz="1137" dirty="0"/>
            </a:p>
          </p:txBody>
        </p:sp>
      </p:grpSp>
      <p:sp>
        <p:nvSpPr>
          <p:cNvPr id="118" name="TekstSylinder 117">
            <a:extLst>
              <a:ext uri="{FF2B5EF4-FFF2-40B4-BE49-F238E27FC236}">
                <a16:creationId xmlns:a16="http://schemas.microsoft.com/office/drawing/2014/main" id="{BFDD75AA-C1BF-4768-89E1-3938DE1A4D44}"/>
              </a:ext>
            </a:extLst>
          </p:cNvPr>
          <p:cNvSpPr txBox="1"/>
          <p:nvPr/>
        </p:nvSpPr>
        <p:spPr>
          <a:xfrm>
            <a:off x="2457498" y="1326247"/>
            <a:ext cx="8888491" cy="272962"/>
          </a:xfrm>
          <a:prstGeom prst="rect">
            <a:avLst/>
          </a:prstGeom>
          <a:solidFill>
            <a:srgbClr val="549664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34120" tIns="34120" rIns="34120" bIns="34120" rtlCol="0" anchor="ctr" anchorCtr="1">
            <a:noAutofit/>
          </a:bodyPr>
          <a:lstStyle/>
          <a:p>
            <a:r>
              <a:rPr lang="nb-NO" sz="1706" b="1" dirty="0">
                <a:solidFill>
                  <a:schemeClr val="bg1"/>
                </a:solidFill>
              </a:rPr>
              <a:t>OWNER</a:t>
            </a:r>
          </a:p>
        </p:txBody>
      </p:sp>
      <p:pic>
        <p:nvPicPr>
          <p:cNvPr id="54" name="Bilde 53" descr="Fiskerstrand_PP_Design_To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5285"/>
          </a:xfrm>
          <a:prstGeom prst="rect">
            <a:avLst/>
          </a:prstGeom>
        </p:spPr>
      </p:pic>
      <p:sp>
        <p:nvSpPr>
          <p:cNvPr id="55" name="TekstSylinder 54"/>
          <p:cNvSpPr txBox="1"/>
          <p:nvPr/>
        </p:nvSpPr>
        <p:spPr>
          <a:xfrm>
            <a:off x="890012" y="354875"/>
            <a:ext cx="55974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b="1" dirty="0">
                <a:solidFill>
                  <a:schemeClr val="bg1"/>
                </a:solidFill>
              </a:rPr>
              <a:t>WORK FLOW – PROJECT EXECUTION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NEWBUILDING</a:t>
            </a:r>
            <a:endParaRPr lang="nb-NO" sz="1643" dirty="0">
              <a:solidFill>
                <a:schemeClr val="bg1"/>
              </a:solidFill>
            </a:endParaRPr>
          </a:p>
        </p:txBody>
      </p:sp>
      <p:pic>
        <p:nvPicPr>
          <p:cNvPr id="56" name="Bilde 55" descr="Fiskerstrand_Logo_NegRod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  <p:grpSp>
        <p:nvGrpSpPr>
          <p:cNvPr id="22" name="Gruppe 21"/>
          <p:cNvGrpSpPr/>
          <p:nvPr/>
        </p:nvGrpSpPr>
        <p:grpSpPr>
          <a:xfrm>
            <a:off x="601987" y="2087510"/>
            <a:ext cx="11444701" cy="4754141"/>
            <a:chOff x="601987" y="2087510"/>
            <a:chExt cx="11444701" cy="4754141"/>
          </a:xfrm>
        </p:grpSpPr>
        <p:grpSp>
          <p:nvGrpSpPr>
            <p:cNvPr id="2" name="Gruppe 1"/>
            <p:cNvGrpSpPr/>
            <p:nvPr/>
          </p:nvGrpSpPr>
          <p:grpSpPr>
            <a:xfrm>
              <a:off x="601987" y="4972876"/>
              <a:ext cx="10742953" cy="739803"/>
              <a:chOff x="1779135" y="4908331"/>
              <a:chExt cx="8768291" cy="555887"/>
            </a:xfrm>
            <a:solidFill>
              <a:srgbClr val="549664"/>
            </a:solidFill>
          </p:grpSpPr>
          <p:sp>
            <p:nvSpPr>
              <p:cNvPr id="3" name="Frihåndsform 2"/>
              <p:cNvSpPr/>
              <p:nvPr/>
            </p:nvSpPr>
            <p:spPr>
              <a:xfrm>
                <a:off x="1779135" y="4911390"/>
                <a:ext cx="1374422" cy="513996"/>
              </a:xfrm>
              <a:custGeom>
                <a:avLst/>
                <a:gdLst>
                  <a:gd name="connsiteX0" fmla="*/ 0 w 1374422"/>
                  <a:gd name="connsiteY0" fmla="*/ 0 h 549768"/>
                  <a:gd name="connsiteX1" fmla="*/ 1099538 w 1374422"/>
                  <a:gd name="connsiteY1" fmla="*/ 0 h 549768"/>
                  <a:gd name="connsiteX2" fmla="*/ 1374422 w 1374422"/>
                  <a:gd name="connsiteY2" fmla="*/ 274884 h 549768"/>
                  <a:gd name="connsiteX3" fmla="*/ 1099538 w 1374422"/>
                  <a:gd name="connsiteY3" fmla="*/ 549768 h 549768"/>
                  <a:gd name="connsiteX4" fmla="*/ 0 w 1374422"/>
                  <a:gd name="connsiteY4" fmla="*/ 549768 h 549768"/>
                  <a:gd name="connsiteX5" fmla="*/ 274884 w 1374422"/>
                  <a:gd name="connsiteY5" fmla="*/ 274884 h 549768"/>
                  <a:gd name="connsiteX6" fmla="*/ 0 w 1374422"/>
                  <a:gd name="connsiteY6" fmla="*/ 0 h 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422" h="549768">
                    <a:moveTo>
                      <a:pt x="0" y="0"/>
                    </a:moveTo>
                    <a:lnTo>
                      <a:pt x="1099538" y="0"/>
                    </a:lnTo>
                    <a:lnTo>
                      <a:pt x="1374422" y="274884"/>
                    </a:lnTo>
                    <a:lnTo>
                      <a:pt x="1099538" y="549768"/>
                    </a:lnTo>
                    <a:lnTo>
                      <a:pt x="0" y="549768"/>
                    </a:lnTo>
                    <a:lnTo>
                      <a:pt x="274884" y="274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884" tIns="36000" rIns="274884" bIns="3600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1200" dirty="0"/>
                  <a:t>Contract Signing</a:t>
                </a:r>
              </a:p>
            </p:txBody>
          </p:sp>
          <p:sp>
            <p:nvSpPr>
              <p:cNvPr id="5" name="Frihåndsform 4"/>
              <p:cNvSpPr/>
              <p:nvPr/>
            </p:nvSpPr>
            <p:spPr>
              <a:xfrm>
                <a:off x="3016115" y="4908331"/>
                <a:ext cx="1374422" cy="555887"/>
              </a:xfrm>
              <a:custGeom>
                <a:avLst/>
                <a:gdLst>
                  <a:gd name="connsiteX0" fmla="*/ 0 w 1374422"/>
                  <a:gd name="connsiteY0" fmla="*/ 0 h 555887"/>
                  <a:gd name="connsiteX1" fmla="*/ 1096479 w 1374422"/>
                  <a:gd name="connsiteY1" fmla="*/ 0 h 555887"/>
                  <a:gd name="connsiteX2" fmla="*/ 1374422 w 1374422"/>
                  <a:gd name="connsiteY2" fmla="*/ 277944 h 555887"/>
                  <a:gd name="connsiteX3" fmla="*/ 1096479 w 1374422"/>
                  <a:gd name="connsiteY3" fmla="*/ 555887 h 555887"/>
                  <a:gd name="connsiteX4" fmla="*/ 0 w 1374422"/>
                  <a:gd name="connsiteY4" fmla="*/ 555887 h 555887"/>
                  <a:gd name="connsiteX5" fmla="*/ 277944 w 1374422"/>
                  <a:gd name="connsiteY5" fmla="*/ 277944 h 555887"/>
                  <a:gd name="connsiteX6" fmla="*/ 0 w 1374422"/>
                  <a:gd name="connsiteY6" fmla="*/ 0 h 55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422" h="555887">
                    <a:moveTo>
                      <a:pt x="0" y="0"/>
                    </a:moveTo>
                    <a:lnTo>
                      <a:pt x="1096479" y="0"/>
                    </a:lnTo>
                    <a:lnTo>
                      <a:pt x="1374422" y="277944"/>
                    </a:lnTo>
                    <a:lnTo>
                      <a:pt x="1096479" y="555887"/>
                    </a:lnTo>
                    <a:lnTo>
                      <a:pt x="0" y="555887"/>
                    </a:lnTo>
                    <a:lnTo>
                      <a:pt x="277944" y="2779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7944" tIns="36000" rIns="277943" bIns="3600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1200" dirty="0"/>
                  <a:t>Planning</a:t>
                </a:r>
              </a:p>
            </p:txBody>
          </p:sp>
          <p:sp>
            <p:nvSpPr>
              <p:cNvPr id="6" name="Frihåndsform 5"/>
              <p:cNvSpPr/>
              <p:nvPr/>
            </p:nvSpPr>
            <p:spPr>
              <a:xfrm>
                <a:off x="4253095" y="4911390"/>
                <a:ext cx="1374422" cy="549768"/>
              </a:xfrm>
              <a:custGeom>
                <a:avLst/>
                <a:gdLst>
                  <a:gd name="connsiteX0" fmla="*/ 0 w 1374422"/>
                  <a:gd name="connsiteY0" fmla="*/ 0 h 549768"/>
                  <a:gd name="connsiteX1" fmla="*/ 1099538 w 1374422"/>
                  <a:gd name="connsiteY1" fmla="*/ 0 h 549768"/>
                  <a:gd name="connsiteX2" fmla="*/ 1374422 w 1374422"/>
                  <a:gd name="connsiteY2" fmla="*/ 274884 h 549768"/>
                  <a:gd name="connsiteX3" fmla="*/ 1099538 w 1374422"/>
                  <a:gd name="connsiteY3" fmla="*/ 549768 h 549768"/>
                  <a:gd name="connsiteX4" fmla="*/ 0 w 1374422"/>
                  <a:gd name="connsiteY4" fmla="*/ 549768 h 549768"/>
                  <a:gd name="connsiteX5" fmla="*/ 274884 w 1374422"/>
                  <a:gd name="connsiteY5" fmla="*/ 274884 h 549768"/>
                  <a:gd name="connsiteX6" fmla="*/ 0 w 1374422"/>
                  <a:gd name="connsiteY6" fmla="*/ 0 h 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422" h="549768">
                    <a:moveTo>
                      <a:pt x="0" y="0"/>
                    </a:moveTo>
                    <a:lnTo>
                      <a:pt x="1099538" y="0"/>
                    </a:lnTo>
                    <a:lnTo>
                      <a:pt x="1374422" y="274884"/>
                    </a:lnTo>
                    <a:lnTo>
                      <a:pt x="1099538" y="549768"/>
                    </a:lnTo>
                    <a:lnTo>
                      <a:pt x="0" y="549768"/>
                    </a:lnTo>
                    <a:lnTo>
                      <a:pt x="274884" y="274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884" tIns="36000" rIns="274884" bIns="3600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1200" dirty="0"/>
                  <a:t>Technical</a:t>
                </a:r>
              </a:p>
            </p:txBody>
          </p:sp>
          <p:sp>
            <p:nvSpPr>
              <p:cNvPr id="8" name="Frihåndsform 7"/>
              <p:cNvSpPr/>
              <p:nvPr/>
            </p:nvSpPr>
            <p:spPr>
              <a:xfrm>
                <a:off x="5490075" y="4911390"/>
                <a:ext cx="1374422" cy="549768"/>
              </a:xfrm>
              <a:custGeom>
                <a:avLst/>
                <a:gdLst>
                  <a:gd name="connsiteX0" fmla="*/ 0 w 1374422"/>
                  <a:gd name="connsiteY0" fmla="*/ 0 h 549768"/>
                  <a:gd name="connsiteX1" fmla="*/ 1099538 w 1374422"/>
                  <a:gd name="connsiteY1" fmla="*/ 0 h 549768"/>
                  <a:gd name="connsiteX2" fmla="*/ 1374422 w 1374422"/>
                  <a:gd name="connsiteY2" fmla="*/ 274884 h 549768"/>
                  <a:gd name="connsiteX3" fmla="*/ 1099538 w 1374422"/>
                  <a:gd name="connsiteY3" fmla="*/ 549768 h 549768"/>
                  <a:gd name="connsiteX4" fmla="*/ 0 w 1374422"/>
                  <a:gd name="connsiteY4" fmla="*/ 549768 h 549768"/>
                  <a:gd name="connsiteX5" fmla="*/ 274884 w 1374422"/>
                  <a:gd name="connsiteY5" fmla="*/ 274884 h 549768"/>
                  <a:gd name="connsiteX6" fmla="*/ 0 w 1374422"/>
                  <a:gd name="connsiteY6" fmla="*/ 0 h 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422" h="549768">
                    <a:moveTo>
                      <a:pt x="0" y="0"/>
                    </a:moveTo>
                    <a:lnTo>
                      <a:pt x="1099538" y="0"/>
                    </a:lnTo>
                    <a:lnTo>
                      <a:pt x="1374422" y="274884"/>
                    </a:lnTo>
                    <a:lnTo>
                      <a:pt x="1099538" y="549768"/>
                    </a:lnTo>
                    <a:lnTo>
                      <a:pt x="0" y="549768"/>
                    </a:lnTo>
                    <a:lnTo>
                      <a:pt x="274884" y="274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884" tIns="36000" rIns="274884" bIns="3600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1200" dirty="0"/>
                  <a:t>Purchase</a:t>
                </a:r>
              </a:p>
            </p:txBody>
          </p:sp>
          <p:sp>
            <p:nvSpPr>
              <p:cNvPr id="9" name="Frihåndsform 8"/>
              <p:cNvSpPr/>
              <p:nvPr/>
            </p:nvSpPr>
            <p:spPr>
              <a:xfrm>
                <a:off x="6727055" y="4911390"/>
                <a:ext cx="1374422" cy="549768"/>
              </a:xfrm>
              <a:custGeom>
                <a:avLst/>
                <a:gdLst>
                  <a:gd name="connsiteX0" fmla="*/ 0 w 1374422"/>
                  <a:gd name="connsiteY0" fmla="*/ 0 h 549768"/>
                  <a:gd name="connsiteX1" fmla="*/ 1099538 w 1374422"/>
                  <a:gd name="connsiteY1" fmla="*/ 0 h 549768"/>
                  <a:gd name="connsiteX2" fmla="*/ 1374422 w 1374422"/>
                  <a:gd name="connsiteY2" fmla="*/ 274884 h 549768"/>
                  <a:gd name="connsiteX3" fmla="*/ 1099538 w 1374422"/>
                  <a:gd name="connsiteY3" fmla="*/ 549768 h 549768"/>
                  <a:gd name="connsiteX4" fmla="*/ 0 w 1374422"/>
                  <a:gd name="connsiteY4" fmla="*/ 549768 h 549768"/>
                  <a:gd name="connsiteX5" fmla="*/ 274884 w 1374422"/>
                  <a:gd name="connsiteY5" fmla="*/ 274884 h 549768"/>
                  <a:gd name="connsiteX6" fmla="*/ 0 w 1374422"/>
                  <a:gd name="connsiteY6" fmla="*/ 0 h 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422" h="549768">
                    <a:moveTo>
                      <a:pt x="0" y="0"/>
                    </a:moveTo>
                    <a:lnTo>
                      <a:pt x="1099538" y="0"/>
                    </a:lnTo>
                    <a:lnTo>
                      <a:pt x="1374422" y="274884"/>
                    </a:lnTo>
                    <a:lnTo>
                      <a:pt x="1099538" y="549768"/>
                    </a:lnTo>
                    <a:lnTo>
                      <a:pt x="0" y="549768"/>
                    </a:lnTo>
                    <a:lnTo>
                      <a:pt x="274884" y="274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884" tIns="36000" rIns="274884" bIns="3600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1200" dirty="0"/>
                  <a:t>Production</a:t>
                </a:r>
              </a:p>
            </p:txBody>
          </p:sp>
          <p:sp>
            <p:nvSpPr>
              <p:cNvPr id="10" name="Frihåndsform 9"/>
              <p:cNvSpPr/>
              <p:nvPr/>
            </p:nvSpPr>
            <p:spPr>
              <a:xfrm>
                <a:off x="7964035" y="4911390"/>
                <a:ext cx="1374422" cy="549768"/>
              </a:xfrm>
              <a:custGeom>
                <a:avLst/>
                <a:gdLst>
                  <a:gd name="connsiteX0" fmla="*/ 0 w 1374422"/>
                  <a:gd name="connsiteY0" fmla="*/ 0 h 549768"/>
                  <a:gd name="connsiteX1" fmla="*/ 1099538 w 1374422"/>
                  <a:gd name="connsiteY1" fmla="*/ 0 h 549768"/>
                  <a:gd name="connsiteX2" fmla="*/ 1374422 w 1374422"/>
                  <a:gd name="connsiteY2" fmla="*/ 274884 h 549768"/>
                  <a:gd name="connsiteX3" fmla="*/ 1099538 w 1374422"/>
                  <a:gd name="connsiteY3" fmla="*/ 549768 h 549768"/>
                  <a:gd name="connsiteX4" fmla="*/ 0 w 1374422"/>
                  <a:gd name="connsiteY4" fmla="*/ 549768 h 549768"/>
                  <a:gd name="connsiteX5" fmla="*/ 274884 w 1374422"/>
                  <a:gd name="connsiteY5" fmla="*/ 274884 h 549768"/>
                  <a:gd name="connsiteX6" fmla="*/ 0 w 1374422"/>
                  <a:gd name="connsiteY6" fmla="*/ 0 h 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422" h="549768">
                    <a:moveTo>
                      <a:pt x="0" y="0"/>
                    </a:moveTo>
                    <a:lnTo>
                      <a:pt x="1099538" y="0"/>
                    </a:lnTo>
                    <a:lnTo>
                      <a:pt x="1374422" y="274884"/>
                    </a:lnTo>
                    <a:lnTo>
                      <a:pt x="1099538" y="549768"/>
                    </a:lnTo>
                    <a:lnTo>
                      <a:pt x="0" y="549768"/>
                    </a:lnTo>
                    <a:lnTo>
                      <a:pt x="274884" y="274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884" tIns="36000" rIns="274884" bIns="3600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1200" dirty="0"/>
                  <a:t>Testing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dirty="0"/>
                  <a:t>Delivery</a:t>
                </a:r>
                <a:endParaRPr lang="nb-NO" sz="1400" b="1" kern="1200" dirty="0"/>
              </a:p>
            </p:txBody>
          </p:sp>
          <p:sp>
            <p:nvSpPr>
              <p:cNvPr id="11" name="Frihåndsform 10"/>
              <p:cNvSpPr/>
              <p:nvPr/>
            </p:nvSpPr>
            <p:spPr>
              <a:xfrm>
                <a:off x="9201015" y="4911390"/>
                <a:ext cx="1346411" cy="549768"/>
              </a:xfrm>
              <a:custGeom>
                <a:avLst/>
                <a:gdLst>
                  <a:gd name="connsiteX0" fmla="*/ 0 w 1346411"/>
                  <a:gd name="connsiteY0" fmla="*/ 0 h 549768"/>
                  <a:gd name="connsiteX1" fmla="*/ 1071527 w 1346411"/>
                  <a:gd name="connsiteY1" fmla="*/ 0 h 549768"/>
                  <a:gd name="connsiteX2" fmla="*/ 1346411 w 1346411"/>
                  <a:gd name="connsiteY2" fmla="*/ 274884 h 549768"/>
                  <a:gd name="connsiteX3" fmla="*/ 1071527 w 1346411"/>
                  <a:gd name="connsiteY3" fmla="*/ 549768 h 549768"/>
                  <a:gd name="connsiteX4" fmla="*/ 0 w 1346411"/>
                  <a:gd name="connsiteY4" fmla="*/ 549768 h 549768"/>
                  <a:gd name="connsiteX5" fmla="*/ 274884 w 1346411"/>
                  <a:gd name="connsiteY5" fmla="*/ 274884 h 549768"/>
                  <a:gd name="connsiteX6" fmla="*/ 0 w 1346411"/>
                  <a:gd name="connsiteY6" fmla="*/ 0 h 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6411" h="549768">
                    <a:moveTo>
                      <a:pt x="0" y="0"/>
                    </a:moveTo>
                    <a:lnTo>
                      <a:pt x="1071527" y="0"/>
                    </a:lnTo>
                    <a:lnTo>
                      <a:pt x="1346411" y="274884"/>
                    </a:lnTo>
                    <a:lnTo>
                      <a:pt x="1071527" y="549768"/>
                    </a:lnTo>
                    <a:lnTo>
                      <a:pt x="0" y="549768"/>
                    </a:lnTo>
                    <a:lnTo>
                      <a:pt x="274884" y="274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4884" tIns="36000" rIns="274884" bIns="3600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1200" dirty="0" err="1"/>
                  <a:t>After</a:t>
                </a:r>
                <a:r>
                  <a:rPr lang="nb-NO" sz="1400" b="1" kern="1200" dirty="0"/>
                  <a:t>-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dirty="0" err="1"/>
                  <a:t>market</a:t>
                </a:r>
                <a:endParaRPr lang="nb-NO" sz="1400" b="1" kern="1200" dirty="0"/>
              </a:p>
            </p:txBody>
          </p:sp>
        </p:grpSp>
        <p:sp>
          <p:nvSpPr>
            <p:cNvPr id="160" name="TekstSylinder 159"/>
            <p:cNvSpPr txBox="1"/>
            <p:nvPr/>
          </p:nvSpPr>
          <p:spPr>
            <a:xfrm>
              <a:off x="601987" y="5603194"/>
              <a:ext cx="11444701" cy="1238457"/>
            </a:xfrm>
            <a:prstGeom prst="rect">
              <a:avLst/>
            </a:prstGeom>
            <a:noFill/>
          </p:spPr>
          <p:txBody>
            <a:bodyPr wrap="square" lIns="34120" tIns="34120" rIns="0" bIns="34120" rtlCol="0" anchor="ctr" anchorCtr="0">
              <a:spAutoFit/>
            </a:bodyPr>
            <a:lstStyle/>
            <a:p>
              <a:pPr>
                <a:tabLst>
                  <a:tab pos="1749888" algn="l"/>
                  <a:tab pos="4673389" algn="l"/>
                </a:tabLst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Stakeholders</a:t>
              </a:r>
              <a:r>
                <a:rPr lang="en-US" sz="1043" b="1" dirty="0">
                  <a:solidFill>
                    <a:schemeClr val="tx2">
                      <a:lumMod val="75000"/>
                    </a:schemeClr>
                  </a:solidFill>
                </a:rPr>
                <a:t>	</a:t>
              </a:r>
            </a:p>
            <a:p>
              <a:pPr marL="275465" lvl="1" indent="-180927">
                <a:buSzPct val="80000"/>
                <a:buFont typeface="Wingdings" panose="05000000000000000000" pitchFamily="2" charset="2"/>
                <a:buChar char="Ø"/>
                <a:tabLst>
                  <a:tab pos="2147888" algn="l"/>
                  <a:tab pos="4503738" algn="l"/>
                </a:tabLst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Sales 	Contract review, 			CFO, CTO, COO, Project Group (Project Management, Purchase, planner) </a:t>
              </a:r>
            </a:p>
            <a:p>
              <a:pPr marL="275465" lvl="1" indent="-180927">
                <a:buSzPct val="80000"/>
                <a:buFont typeface="Wingdings" panose="05000000000000000000" pitchFamily="2" charset="2"/>
                <a:buChar char="Ø"/>
                <a:tabLst>
                  <a:tab pos="2147888" algn="l"/>
                  <a:tab pos="4503738" algn="l"/>
                </a:tabLst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Planning 	Detail planning, resources and milestones 	CFO, CTO, COO, Project Group (Project Management, Purchase)</a:t>
              </a:r>
            </a:p>
            <a:p>
              <a:pPr marL="275465" lvl="1" indent="-180927">
                <a:buSzPct val="80000"/>
                <a:buFont typeface="Wingdings" panose="05000000000000000000" pitchFamily="2" charset="2"/>
                <a:buChar char="Ø"/>
                <a:tabLst>
                  <a:tab pos="1749425" algn="l"/>
                  <a:tab pos="2147888" algn="l"/>
                  <a:tab pos="4503738" algn="l"/>
                </a:tabLst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Technical		Mapping suppliers, 			Project Management, CTO,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</a:rPr>
                <a:t>EtO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75465" lvl="1" indent="-180927">
                <a:buSzPct val="80000"/>
                <a:buFont typeface="Wingdings" panose="05000000000000000000" pitchFamily="2" charset="2"/>
                <a:buChar char="Ø"/>
                <a:tabLst>
                  <a:tab pos="1749425" algn="l"/>
                  <a:tab pos="2147888" algn="l"/>
                  <a:tab pos="4503738" algn="l"/>
                </a:tabLst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Purchase		Purchase to order, deliverables			Project Management,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</a:rPr>
                <a:t>EtO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marL="275465" lvl="1" indent="-180927">
                <a:buSzPct val="80000"/>
                <a:buFont typeface="Wingdings" panose="05000000000000000000" pitchFamily="2" charset="2"/>
                <a:buChar char="Ø"/>
                <a:tabLst>
                  <a:tab pos="1749425" algn="l"/>
                  <a:tab pos="2147888" algn="l"/>
                  <a:tab pos="4503738" algn="l"/>
                </a:tabLst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Production		Production planning, outfitting			System Specialist, Project Management, Commercial</a:t>
              </a:r>
            </a:p>
          </p:txBody>
        </p:sp>
        <p:grpSp>
          <p:nvGrpSpPr>
            <p:cNvPr id="16" name="Gruppe 15"/>
            <p:cNvGrpSpPr/>
            <p:nvPr/>
          </p:nvGrpSpPr>
          <p:grpSpPr>
            <a:xfrm>
              <a:off x="2898859" y="2605273"/>
              <a:ext cx="1548000" cy="1577625"/>
              <a:chOff x="2898859" y="2605273"/>
              <a:chExt cx="1548000" cy="1577625"/>
            </a:xfrm>
          </p:grpSpPr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1996ED56-146F-4510-99F9-9D985D3234CA}"/>
                  </a:ext>
                </a:extLst>
              </p:cNvPr>
              <p:cNvSpPr txBox="1"/>
              <p:nvPr/>
            </p:nvSpPr>
            <p:spPr>
              <a:xfrm>
                <a:off x="2898859" y="2605273"/>
                <a:ext cx="1548000" cy="1577625"/>
              </a:xfrm>
              <a:prstGeom prst="rect">
                <a:avLst/>
              </a:prstGeom>
              <a:solidFill>
                <a:srgbClr val="549664"/>
              </a:solidFill>
              <a:ln>
                <a:noFill/>
              </a:ln>
            </p:spPr>
            <p:txBody>
              <a:bodyPr wrap="square" lIns="34120" tIns="34120" rIns="34120" bIns="34120" rtlCol="0" anchor="t" anchorCtr="0">
                <a:noAutofit/>
              </a:bodyPr>
              <a:lstStyle/>
              <a:p>
                <a:pPr algn="ctr"/>
                <a:r>
                  <a:rPr lang="nb-NO" sz="1400" b="1" dirty="0">
                    <a:solidFill>
                      <a:schemeClr val="bg1"/>
                    </a:solidFill>
                  </a:rPr>
                  <a:t>ALLOCATION</a:t>
                </a:r>
                <a:endParaRPr lang="nb-NO" sz="1327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kstSylinder 64">
                <a:extLst>
                  <a:ext uri="{FF2B5EF4-FFF2-40B4-BE49-F238E27FC236}">
                    <a16:creationId xmlns:a16="http://schemas.microsoft.com/office/drawing/2014/main" id="{C9CED549-9AE5-4B31-84B3-A21C97BE796C}"/>
                  </a:ext>
                </a:extLst>
              </p:cNvPr>
              <p:cNvSpPr txBox="1"/>
              <p:nvPr/>
            </p:nvSpPr>
            <p:spPr>
              <a:xfrm>
                <a:off x="3021125" y="3315380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>
                <a:defPPr>
                  <a:defRPr lang="nb-NO"/>
                </a:defPPr>
                <a:lvl1pPr>
                  <a:defRPr sz="1300"/>
                </a:lvl1pPr>
              </a:lstStyle>
              <a:p>
                <a:r>
                  <a:rPr lang="nb-NO" dirty="0"/>
                  <a:t>Purchase</a:t>
                </a:r>
              </a:p>
            </p:txBody>
          </p:sp>
          <p:sp>
            <p:nvSpPr>
              <p:cNvPr id="66" name="TekstSylinder 65">
                <a:extLst>
                  <a:ext uri="{FF2B5EF4-FFF2-40B4-BE49-F238E27FC236}">
                    <a16:creationId xmlns:a16="http://schemas.microsoft.com/office/drawing/2014/main" id="{6C3667F9-CEE3-4C1E-854D-07F658A096F5}"/>
                  </a:ext>
                </a:extLst>
              </p:cNvPr>
              <p:cNvSpPr txBox="1"/>
              <p:nvPr/>
            </p:nvSpPr>
            <p:spPr>
              <a:xfrm>
                <a:off x="3021125" y="3042418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en-GB" sz="1300" dirty="0"/>
                  <a:t>Resources</a:t>
                </a:r>
              </a:p>
            </p:txBody>
          </p:sp>
          <p:sp>
            <p:nvSpPr>
              <p:cNvPr id="67" name="TekstSylinder 66">
                <a:extLst>
                  <a:ext uri="{FF2B5EF4-FFF2-40B4-BE49-F238E27FC236}">
                    <a16:creationId xmlns:a16="http://schemas.microsoft.com/office/drawing/2014/main" id="{E6859F70-F508-40B4-B696-9601FE96F843}"/>
                  </a:ext>
                </a:extLst>
              </p:cNvPr>
              <p:cNvSpPr txBox="1"/>
              <p:nvPr/>
            </p:nvSpPr>
            <p:spPr>
              <a:xfrm>
                <a:off x="3021125" y="3588342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nb-NO" sz="1300" dirty="0"/>
                  <a:t>Engineering</a:t>
                </a:r>
              </a:p>
            </p:txBody>
          </p:sp>
          <p:sp>
            <p:nvSpPr>
              <p:cNvPr id="69" name="TekstSylinder 68">
                <a:extLst>
                  <a:ext uri="{FF2B5EF4-FFF2-40B4-BE49-F238E27FC236}">
                    <a16:creationId xmlns:a16="http://schemas.microsoft.com/office/drawing/2014/main" id="{183ADDCD-0BF3-4729-AF00-ECB9240D4060}"/>
                  </a:ext>
                </a:extLst>
              </p:cNvPr>
              <p:cNvSpPr txBox="1"/>
              <p:nvPr/>
            </p:nvSpPr>
            <p:spPr>
              <a:xfrm>
                <a:off x="3021125" y="3861304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nb-NO" sz="1300" dirty="0" err="1"/>
                  <a:t>Cashflow</a:t>
                </a:r>
                <a:endParaRPr lang="nb-NO" sz="1300" dirty="0"/>
              </a:p>
            </p:txBody>
          </p:sp>
        </p:grpSp>
        <p:sp>
          <p:nvSpPr>
            <p:cNvPr id="105" name="TekstSylinder 104">
              <a:extLst>
                <a:ext uri="{FF2B5EF4-FFF2-40B4-BE49-F238E27FC236}">
                  <a16:creationId xmlns:a16="http://schemas.microsoft.com/office/drawing/2014/main" id="{C69A40CF-29A8-4A26-AE42-EAE3F4363F73}"/>
                </a:ext>
              </a:extLst>
            </p:cNvPr>
            <p:cNvSpPr txBox="1"/>
            <p:nvPr/>
          </p:nvSpPr>
          <p:spPr>
            <a:xfrm>
              <a:off x="8601108" y="2629991"/>
              <a:ext cx="756000" cy="1552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vert="vert270" wrap="square" lIns="34120" tIns="34120" rIns="34120" bIns="34120" rtlCol="0" anchor="t" anchorCtr="0">
              <a:noAutofit/>
            </a:bodyPr>
            <a:lstStyle>
              <a:defPPr>
                <a:defRPr lang="nb-NO"/>
              </a:defPPr>
              <a:lvl1pPr>
                <a:defRPr sz="1200"/>
              </a:lvl1pPr>
            </a:lstStyle>
            <a:p>
              <a:r>
                <a:rPr lang="nb-NO" sz="1300" dirty="0"/>
                <a:t>COMMISSIONING</a:t>
              </a:r>
            </a:p>
            <a:p>
              <a:r>
                <a:rPr lang="nb-NO" sz="1300" dirty="0"/>
                <a:t>HARBOUR TEST</a:t>
              </a:r>
            </a:p>
            <a:p>
              <a:r>
                <a:rPr lang="nb-NO" sz="1300" dirty="0"/>
                <a:t>SEA TRIALS</a:t>
              </a:r>
            </a:p>
          </p:txBody>
        </p:sp>
        <p:grpSp>
          <p:nvGrpSpPr>
            <p:cNvPr id="21" name="Gruppe 20"/>
            <p:cNvGrpSpPr/>
            <p:nvPr/>
          </p:nvGrpSpPr>
          <p:grpSpPr>
            <a:xfrm>
              <a:off x="5235382" y="2555095"/>
              <a:ext cx="1160084" cy="1627803"/>
              <a:chOff x="5235382" y="2555095"/>
              <a:chExt cx="1160084" cy="1627803"/>
            </a:xfrm>
          </p:grpSpPr>
          <p:cxnSp>
            <p:nvCxnSpPr>
              <p:cNvPr id="121" name="Rett pil 120"/>
              <p:cNvCxnSpPr/>
              <p:nvPr/>
            </p:nvCxnSpPr>
            <p:spPr>
              <a:xfrm flipH="1">
                <a:off x="5337742" y="2555095"/>
                <a:ext cx="0" cy="4094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A2311992-0225-41B5-B68D-25ADDDF04AF4}"/>
                  </a:ext>
                </a:extLst>
              </p:cNvPr>
              <p:cNvSpPr/>
              <p:nvPr/>
            </p:nvSpPr>
            <p:spPr>
              <a:xfrm>
                <a:off x="5235382" y="3066898"/>
                <a:ext cx="204721" cy="11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vert="vert270" wrap="square" lIns="34120" tIns="34120" rIns="34120" bIns="34120" rtlCol="0" anchor="ctr" anchorCtr="1">
                <a:noAutofit/>
              </a:bodyPr>
              <a:lstStyle/>
              <a:p>
                <a:r>
                  <a:rPr lang="nb-NO" sz="1300" dirty="0"/>
                  <a:t>OWNER</a:t>
                </a:r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C2AED830-0B8D-45DE-B76F-8DF5990E5A06}"/>
                  </a:ext>
                </a:extLst>
              </p:cNvPr>
              <p:cNvSpPr/>
              <p:nvPr/>
            </p:nvSpPr>
            <p:spPr>
              <a:xfrm>
                <a:off x="5474223" y="3066898"/>
                <a:ext cx="204721" cy="11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vert="vert270" wrap="square" lIns="34120" tIns="34120" rIns="34120" bIns="34120" rtlCol="0" anchor="ctr" anchorCtr="1">
                <a:noAutofit/>
              </a:bodyPr>
              <a:lstStyle/>
              <a:p>
                <a:r>
                  <a:rPr lang="nb-NO" sz="1300" dirty="0"/>
                  <a:t>CLASS</a:t>
                </a:r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DB77FBB0-4E2D-494A-8CC6-2C79DEBB8F02}"/>
                  </a:ext>
                </a:extLst>
              </p:cNvPr>
              <p:cNvSpPr/>
              <p:nvPr/>
            </p:nvSpPr>
            <p:spPr>
              <a:xfrm>
                <a:off x="5713065" y="3066898"/>
                <a:ext cx="204721" cy="11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vert="vert270" wrap="square" lIns="34120" tIns="34120" rIns="34120" bIns="34120" rtlCol="0" anchor="ctr" anchorCtr="1">
                <a:noAutofit/>
              </a:bodyPr>
              <a:lstStyle/>
              <a:p>
                <a:r>
                  <a:rPr lang="nb-NO" sz="1300" dirty="0"/>
                  <a:t>HULL</a:t>
                </a:r>
              </a:p>
            </p:txBody>
          </p: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B4A2270A-FB33-41CA-A47F-2FC464CA1310}"/>
                  </a:ext>
                </a:extLst>
              </p:cNvPr>
              <p:cNvSpPr/>
              <p:nvPr/>
            </p:nvSpPr>
            <p:spPr>
              <a:xfrm>
                <a:off x="5951906" y="3066898"/>
                <a:ext cx="204721" cy="11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vert="vert270" wrap="square" lIns="34120" tIns="0" rIns="34120" bIns="34120" rtlCol="0" anchor="ctr" anchorCtr="1">
                <a:noAutofit/>
              </a:bodyPr>
              <a:lstStyle/>
              <a:p>
                <a:r>
                  <a:rPr lang="nb-NO" sz="1300" dirty="0"/>
                  <a:t>SUPPLIERS</a:t>
                </a:r>
              </a:p>
            </p:txBody>
          </p:sp>
          <p:cxnSp>
            <p:nvCxnSpPr>
              <p:cNvPr id="88" name="Rett pil 120">
                <a:extLst>
                  <a:ext uri="{FF2B5EF4-FFF2-40B4-BE49-F238E27FC236}">
                    <a16:creationId xmlns:a16="http://schemas.microsoft.com/office/drawing/2014/main" id="{10AAA1AE-2355-4E9F-B60C-09C9B36A334E}"/>
                  </a:ext>
                </a:extLst>
              </p:cNvPr>
              <p:cNvCxnSpPr/>
              <p:nvPr/>
            </p:nvCxnSpPr>
            <p:spPr>
              <a:xfrm flipH="1">
                <a:off x="5576584" y="2555095"/>
                <a:ext cx="0" cy="4094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ett pil 120">
                <a:extLst>
                  <a:ext uri="{FF2B5EF4-FFF2-40B4-BE49-F238E27FC236}">
                    <a16:creationId xmlns:a16="http://schemas.microsoft.com/office/drawing/2014/main" id="{B38B2014-A0D0-4AA8-952F-908A5F76116E}"/>
                  </a:ext>
                </a:extLst>
              </p:cNvPr>
              <p:cNvCxnSpPr/>
              <p:nvPr/>
            </p:nvCxnSpPr>
            <p:spPr>
              <a:xfrm flipH="1">
                <a:off x="5815425" y="2555095"/>
                <a:ext cx="0" cy="4094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ett pil 120">
                <a:extLst>
                  <a:ext uri="{FF2B5EF4-FFF2-40B4-BE49-F238E27FC236}">
                    <a16:creationId xmlns:a16="http://schemas.microsoft.com/office/drawing/2014/main" id="{BA7FD656-05E8-42F7-B5AA-8922B15C8AB9}"/>
                  </a:ext>
                </a:extLst>
              </p:cNvPr>
              <p:cNvCxnSpPr/>
              <p:nvPr/>
            </p:nvCxnSpPr>
            <p:spPr>
              <a:xfrm flipH="1">
                <a:off x="6054267" y="2555095"/>
                <a:ext cx="0" cy="4094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kstSylinder 107">
                <a:extLst>
                  <a:ext uri="{FF2B5EF4-FFF2-40B4-BE49-F238E27FC236}">
                    <a16:creationId xmlns:a16="http://schemas.microsoft.com/office/drawing/2014/main" id="{F02C8CC7-5D4C-49A4-BDB7-6F8740CBB203}"/>
                  </a:ext>
                </a:extLst>
              </p:cNvPr>
              <p:cNvSpPr txBox="1"/>
              <p:nvPr/>
            </p:nvSpPr>
            <p:spPr>
              <a:xfrm>
                <a:off x="6190748" y="3066898"/>
                <a:ext cx="204718" cy="11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vert="vert270" wrap="square" lIns="34120" tIns="34120" rIns="34120" bIns="34120" rtlCol="0" anchor="ctr" anchorCtr="1">
                <a:noAutofit/>
              </a:bodyPr>
              <a:lstStyle>
                <a:defPPr>
                  <a:defRPr lang="nb-NO"/>
                </a:defPPr>
                <a:lvl1pPr>
                  <a:defRPr sz="1200"/>
                </a:lvl1pPr>
              </a:lstStyle>
              <a:p>
                <a:r>
                  <a:rPr lang="nb-NO" sz="1300" dirty="0"/>
                  <a:t>DESIGNER</a:t>
                </a:r>
              </a:p>
            </p:txBody>
          </p:sp>
          <p:cxnSp>
            <p:nvCxnSpPr>
              <p:cNvPr id="109" name="Rett pil 120">
                <a:extLst>
                  <a:ext uri="{FF2B5EF4-FFF2-40B4-BE49-F238E27FC236}">
                    <a16:creationId xmlns:a16="http://schemas.microsoft.com/office/drawing/2014/main" id="{331611FA-2DB5-4876-A09E-C1502324A07C}"/>
                  </a:ext>
                </a:extLst>
              </p:cNvPr>
              <p:cNvCxnSpPr/>
              <p:nvPr/>
            </p:nvCxnSpPr>
            <p:spPr>
              <a:xfrm flipH="1">
                <a:off x="6293108" y="2555095"/>
                <a:ext cx="0" cy="4094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e 16"/>
            <p:cNvGrpSpPr/>
            <p:nvPr/>
          </p:nvGrpSpPr>
          <p:grpSpPr>
            <a:xfrm>
              <a:off x="6569522" y="2627505"/>
              <a:ext cx="1548000" cy="1295686"/>
              <a:chOff x="6569522" y="2627505"/>
              <a:chExt cx="1548000" cy="1295686"/>
            </a:xfrm>
          </p:grpSpPr>
          <p:sp>
            <p:nvSpPr>
              <p:cNvPr id="79" name="TekstSylinder 78">
                <a:extLst>
                  <a:ext uri="{FF2B5EF4-FFF2-40B4-BE49-F238E27FC236}">
                    <a16:creationId xmlns:a16="http://schemas.microsoft.com/office/drawing/2014/main" id="{CCB62CBC-7E6B-41CA-9904-979FF4E9032C}"/>
                  </a:ext>
                </a:extLst>
              </p:cNvPr>
              <p:cNvSpPr txBox="1"/>
              <p:nvPr/>
            </p:nvSpPr>
            <p:spPr>
              <a:xfrm>
                <a:off x="6569522" y="2627505"/>
                <a:ext cx="1548000" cy="1295686"/>
              </a:xfrm>
              <a:prstGeom prst="rect">
                <a:avLst/>
              </a:prstGeom>
              <a:solidFill>
                <a:srgbClr val="549664"/>
              </a:solidFill>
              <a:ln>
                <a:noFill/>
              </a:ln>
            </p:spPr>
            <p:txBody>
              <a:bodyPr wrap="square" lIns="34120" tIns="34120" rIns="34120" bIns="34120" rtlCol="0" anchor="t" anchorCtr="0">
                <a:noAutofit/>
              </a:bodyPr>
              <a:lstStyle/>
              <a:p>
                <a:pPr algn="ctr"/>
                <a:endParaRPr lang="nb-NO" sz="1137" b="1" dirty="0"/>
              </a:p>
            </p:txBody>
          </p:sp>
          <p:sp>
            <p:nvSpPr>
              <p:cNvPr id="80" name="TekstSylinder 79">
                <a:extLst>
                  <a:ext uri="{FF2B5EF4-FFF2-40B4-BE49-F238E27FC236}">
                    <a16:creationId xmlns:a16="http://schemas.microsoft.com/office/drawing/2014/main" id="{F2B5CBE0-97BB-42A1-AC6F-E6DD56FF2A11}"/>
                  </a:ext>
                </a:extLst>
              </p:cNvPr>
              <p:cNvSpPr txBox="1"/>
              <p:nvPr/>
            </p:nvSpPr>
            <p:spPr>
              <a:xfrm>
                <a:off x="6712910" y="3366060"/>
                <a:ext cx="1262448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>
                <a:defPPr>
                  <a:defRPr lang="nb-NO"/>
                </a:defPPr>
                <a:lvl1pPr>
                  <a:defRPr sz="1300"/>
                </a:lvl1pPr>
              </a:lstStyle>
              <a:p>
                <a:r>
                  <a:rPr lang="nb-NO" dirty="0"/>
                  <a:t>Purchase project</a:t>
                </a:r>
              </a:p>
            </p:txBody>
          </p:sp>
          <p:sp>
            <p:nvSpPr>
              <p:cNvPr id="81" name="TekstSylinder 80">
                <a:extLst>
                  <a:ext uri="{FF2B5EF4-FFF2-40B4-BE49-F238E27FC236}">
                    <a16:creationId xmlns:a16="http://schemas.microsoft.com/office/drawing/2014/main" id="{E405DB83-B892-405C-92F7-F6A97572B72A}"/>
                  </a:ext>
                </a:extLst>
              </p:cNvPr>
              <p:cNvSpPr txBox="1"/>
              <p:nvPr/>
            </p:nvSpPr>
            <p:spPr>
              <a:xfrm>
                <a:off x="6712910" y="3127219"/>
                <a:ext cx="1262448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en-GB" sz="1300" dirty="0"/>
                  <a:t>Hull</a:t>
                </a:r>
              </a:p>
            </p:txBody>
          </p:sp>
          <p:sp>
            <p:nvSpPr>
              <p:cNvPr id="82" name="TekstSylinder 81">
                <a:extLst>
                  <a:ext uri="{FF2B5EF4-FFF2-40B4-BE49-F238E27FC236}">
                    <a16:creationId xmlns:a16="http://schemas.microsoft.com/office/drawing/2014/main" id="{B7D1EF32-9BBD-4F4A-9610-E2119C61E5FE}"/>
                  </a:ext>
                </a:extLst>
              </p:cNvPr>
              <p:cNvSpPr txBox="1"/>
              <p:nvPr/>
            </p:nvSpPr>
            <p:spPr>
              <a:xfrm>
                <a:off x="6712910" y="3604902"/>
                <a:ext cx="1262448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nb-NO" sz="1300" dirty="0"/>
                  <a:t>Purchase stock</a:t>
                </a:r>
              </a:p>
            </p:txBody>
          </p:sp>
          <p:sp>
            <p:nvSpPr>
              <p:cNvPr id="53" name="TekstSylinder 52">
                <a:extLst>
                  <a:ext uri="{FF2B5EF4-FFF2-40B4-BE49-F238E27FC236}">
                    <a16:creationId xmlns:a16="http://schemas.microsoft.com/office/drawing/2014/main" id="{8DA37F49-3059-419E-943A-B844B5855435}"/>
                  </a:ext>
                </a:extLst>
              </p:cNvPr>
              <p:cNvSpPr txBox="1"/>
              <p:nvPr/>
            </p:nvSpPr>
            <p:spPr>
              <a:xfrm>
                <a:off x="6712910" y="2679686"/>
                <a:ext cx="1262448" cy="2729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txBody>
              <a:bodyPr vert="horz" wrap="square" lIns="34120" tIns="34120" rIns="34120" bIns="34120" rtlCol="0" anchor="ctr" anchorCtr="1">
                <a:noAutofit/>
              </a:bodyPr>
              <a:lstStyle/>
              <a:p>
                <a:r>
                  <a:rPr lang="nb-NO" sz="1400" b="1" dirty="0"/>
                  <a:t>PURCHASE</a:t>
                </a:r>
                <a:endParaRPr lang="nb-NO" sz="1137" b="1" dirty="0"/>
              </a:p>
            </p:txBody>
          </p:sp>
        </p:grpSp>
        <p:grpSp>
          <p:nvGrpSpPr>
            <p:cNvPr id="14" name="Gruppe 13"/>
            <p:cNvGrpSpPr/>
            <p:nvPr/>
          </p:nvGrpSpPr>
          <p:grpSpPr>
            <a:xfrm>
              <a:off x="661701" y="2607739"/>
              <a:ext cx="1548000" cy="1986936"/>
              <a:chOff x="661701" y="2607739"/>
              <a:chExt cx="1548000" cy="1986936"/>
            </a:xfrm>
          </p:grpSpPr>
          <p:sp>
            <p:nvSpPr>
              <p:cNvPr id="68" name="TekstSylinder 67"/>
              <p:cNvSpPr txBox="1"/>
              <p:nvPr/>
            </p:nvSpPr>
            <p:spPr>
              <a:xfrm>
                <a:off x="661701" y="2607739"/>
                <a:ext cx="1548000" cy="1986936"/>
              </a:xfrm>
              <a:prstGeom prst="rect">
                <a:avLst/>
              </a:prstGeom>
              <a:solidFill>
                <a:srgbClr val="549664"/>
              </a:solidFill>
              <a:ln>
                <a:noFill/>
              </a:ln>
            </p:spPr>
            <p:txBody>
              <a:bodyPr wrap="square" lIns="34120" tIns="34120" rIns="34120" bIns="34120" rtlCol="0" anchor="t" anchorCtr="0">
                <a:noAutofit/>
              </a:bodyPr>
              <a:lstStyle/>
              <a:p>
                <a:pPr algn="ctr"/>
                <a:r>
                  <a:rPr lang="nb-NO" sz="1400" b="1" dirty="0">
                    <a:solidFill>
                      <a:schemeClr val="bg1"/>
                    </a:solidFill>
                  </a:rPr>
                  <a:t>PROJECT</a:t>
                </a:r>
                <a:endParaRPr lang="nb-NO" sz="1327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kstSylinder 59">
                <a:extLst>
                  <a:ext uri="{FF2B5EF4-FFF2-40B4-BE49-F238E27FC236}">
                    <a16:creationId xmlns:a16="http://schemas.microsoft.com/office/drawing/2014/main" id="{75B465E3-8252-4846-9893-9744337D6EEF}"/>
                  </a:ext>
                </a:extLst>
              </p:cNvPr>
              <p:cNvSpPr txBox="1"/>
              <p:nvPr/>
            </p:nvSpPr>
            <p:spPr>
              <a:xfrm>
                <a:off x="770254" y="3187784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>
                <a:defPPr>
                  <a:defRPr lang="nb-NO"/>
                </a:defPPr>
                <a:lvl1pPr>
                  <a:defRPr sz="1300"/>
                </a:lvl1pPr>
              </a:lstStyle>
              <a:p>
                <a:r>
                  <a:rPr lang="nb-NO" dirty="0"/>
                  <a:t>Finance</a:t>
                </a:r>
              </a:p>
            </p:txBody>
          </p:sp>
          <p:sp>
            <p:nvSpPr>
              <p:cNvPr id="61" name="TekstSylinder 60">
                <a:extLst>
                  <a:ext uri="{FF2B5EF4-FFF2-40B4-BE49-F238E27FC236}">
                    <a16:creationId xmlns:a16="http://schemas.microsoft.com/office/drawing/2014/main" id="{2DCFD5F4-6EF8-4093-8097-9E6A086E29A4}"/>
                  </a:ext>
                </a:extLst>
              </p:cNvPr>
              <p:cNvSpPr txBox="1"/>
              <p:nvPr/>
            </p:nvSpPr>
            <p:spPr>
              <a:xfrm>
                <a:off x="770254" y="2914822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en-GB" sz="1300" dirty="0"/>
                  <a:t>Project Manager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3CCBC214-B5E2-4E6F-BDF5-BDE96D33BF4E}"/>
                  </a:ext>
                </a:extLst>
              </p:cNvPr>
              <p:cNvSpPr txBox="1"/>
              <p:nvPr/>
            </p:nvSpPr>
            <p:spPr>
              <a:xfrm>
                <a:off x="770254" y="3460746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nb-NO" sz="1300" dirty="0"/>
                  <a:t>Technical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D8944CAF-17F3-46B4-8EDF-191943422BBD}"/>
                  </a:ext>
                </a:extLst>
              </p:cNvPr>
              <p:cNvSpPr txBox="1"/>
              <p:nvPr/>
            </p:nvSpPr>
            <p:spPr>
              <a:xfrm>
                <a:off x="770254" y="3733708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nb-NO" sz="1300" dirty="0"/>
                  <a:t>Production</a:t>
                </a:r>
              </a:p>
            </p:txBody>
          </p:sp>
          <p:sp>
            <p:nvSpPr>
              <p:cNvPr id="114" name="TekstSylinder 113">
                <a:extLst>
                  <a:ext uri="{FF2B5EF4-FFF2-40B4-BE49-F238E27FC236}">
                    <a16:creationId xmlns:a16="http://schemas.microsoft.com/office/drawing/2014/main" id="{026D6E7E-04E6-4C6D-B9DF-4D23E00224AF}"/>
                  </a:ext>
                </a:extLst>
              </p:cNvPr>
              <p:cNvSpPr txBox="1"/>
              <p:nvPr/>
            </p:nvSpPr>
            <p:spPr>
              <a:xfrm>
                <a:off x="770254" y="4006670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nb-NO" sz="1300" dirty="0"/>
                  <a:t>Purchase</a:t>
                </a:r>
              </a:p>
            </p:txBody>
          </p:sp>
          <p:sp>
            <p:nvSpPr>
              <p:cNvPr id="115" name="TekstSylinder 114">
                <a:extLst>
                  <a:ext uri="{FF2B5EF4-FFF2-40B4-BE49-F238E27FC236}">
                    <a16:creationId xmlns:a16="http://schemas.microsoft.com/office/drawing/2014/main" id="{18AA843D-63E8-494A-8E05-AD2916D5FCA3}"/>
                  </a:ext>
                </a:extLst>
              </p:cNvPr>
              <p:cNvSpPr txBox="1"/>
              <p:nvPr/>
            </p:nvSpPr>
            <p:spPr>
              <a:xfrm>
                <a:off x="770254" y="4279631"/>
                <a:ext cx="1296569" cy="20472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4">
                    <a:alpha val="92000"/>
                  </a:schemeClr>
                </a:solidFill>
              </a:ln>
            </p:spPr>
            <p:txBody>
              <a:bodyPr wrap="square" lIns="34120" tIns="34120" rIns="34120" bIns="34120" rtlCol="0" anchor="ctr" anchorCtr="0">
                <a:noAutofit/>
              </a:bodyPr>
              <a:lstStyle/>
              <a:p>
                <a:r>
                  <a:rPr lang="nb-NO" sz="1300" dirty="0"/>
                  <a:t>Planner</a:t>
                </a:r>
              </a:p>
            </p:txBody>
          </p:sp>
        </p:grpSp>
        <p:grpSp>
          <p:nvGrpSpPr>
            <p:cNvPr id="20" name="Gruppe 19"/>
            <p:cNvGrpSpPr/>
            <p:nvPr/>
          </p:nvGrpSpPr>
          <p:grpSpPr>
            <a:xfrm>
              <a:off x="646765" y="4615941"/>
              <a:ext cx="10692604" cy="298371"/>
              <a:chOff x="646765" y="4615941"/>
              <a:chExt cx="10692604" cy="298371"/>
            </a:xfrm>
          </p:grpSpPr>
          <p:sp>
            <p:nvSpPr>
              <p:cNvPr id="1025" name="TekstSylinder 1024"/>
              <p:cNvSpPr txBox="1"/>
              <p:nvPr/>
            </p:nvSpPr>
            <p:spPr>
              <a:xfrm>
                <a:off x="2563924" y="4629093"/>
                <a:ext cx="4748155" cy="27296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"/>
                      <a:lumOff val="92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4120" tIns="34120" rIns="34120" bIns="34120" rtlCol="0" anchor="ctr" anchorCtr="1">
                <a:noAutofit/>
              </a:bodyPr>
              <a:lstStyle/>
              <a:p>
                <a:r>
                  <a:rPr lang="nb-NO" sz="1400" b="1" dirty="0"/>
                  <a:t>DETAIL ENGINEERING</a:t>
                </a: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646765" y="4641350"/>
                <a:ext cx="1547998" cy="27296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"/>
                      <a:lumOff val="92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4120" tIns="34120" rIns="34120" bIns="34120" rtlCol="0" anchor="ctr" anchorCtr="1">
                <a:noAutofit/>
              </a:bodyPr>
              <a:lstStyle/>
              <a:p>
                <a:r>
                  <a:rPr lang="nb-NO" sz="1400" b="1" dirty="0"/>
                  <a:t>KICK OFF</a:t>
                </a:r>
              </a:p>
            </p:txBody>
          </p:sp>
          <p:sp>
            <p:nvSpPr>
              <p:cNvPr id="77" name="TekstSylinder 76">
                <a:extLst>
                  <a:ext uri="{FF2B5EF4-FFF2-40B4-BE49-F238E27FC236}">
                    <a16:creationId xmlns:a16="http://schemas.microsoft.com/office/drawing/2014/main" id="{E232A768-77BD-4440-B7BF-69C29B1C5E98}"/>
                  </a:ext>
                </a:extLst>
              </p:cNvPr>
              <p:cNvSpPr txBox="1"/>
              <p:nvPr/>
            </p:nvSpPr>
            <p:spPr>
              <a:xfrm>
                <a:off x="7619109" y="4629093"/>
                <a:ext cx="1907663" cy="27296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"/>
                      <a:lumOff val="92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4120" tIns="34120" rIns="34120" bIns="34120" rtlCol="0" anchor="ctr" anchorCtr="1">
                <a:noAutofit/>
              </a:bodyPr>
              <a:lstStyle/>
              <a:p>
                <a:r>
                  <a:rPr lang="nb-NO" sz="1400" b="1" dirty="0"/>
                  <a:t>OUTFITTING / TESTING</a:t>
                </a:r>
              </a:p>
            </p:txBody>
          </p:sp>
          <p:sp>
            <p:nvSpPr>
              <p:cNvPr id="116" name="TekstSylinder 115">
                <a:extLst>
                  <a:ext uri="{FF2B5EF4-FFF2-40B4-BE49-F238E27FC236}">
                    <a16:creationId xmlns:a16="http://schemas.microsoft.com/office/drawing/2014/main" id="{971AEE03-29C7-4D81-974C-F72BA355F1B4}"/>
                  </a:ext>
                </a:extLst>
              </p:cNvPr>
              <p:cNvSpPr txBox="1"/>
              <p:nvPr/>
            </p:nvSpPr>
            <p:spPr>
              <a:xfrm>
                <a:off x="9792418" y="4615941"/>
                <a:ext cx="1546951" cy="27296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"/>
                      <a:lumOff val="92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4120" tIns="34120" rIns="34120" bIns="34120" rtlCol="0" anchor="ctr" anchorCtr="1">
                <a:noAutofit/>
              </a:bodyPr>
              <a:lstStyle/>
              <a:p>
                <a:r>
                  <a:rPr lang="nb-NO" sz="1400" b="1" dirty="0"/>
                  <a:t>HANDOVER</a:t>
                </a:r>
              </a:p>
            </p:txBody>
          </p:sp>
        </p:grpSp>
        <p:grpSp>
          <p:nvGrpSpPr>
            <p:cNvPr id="19" name="Gruppe 18"/>
            <p:cNvGrpSpPr/>
            <p:nvPr/>
          </p:nvGrpSpPr>
          <p:grpSpPr>
            <a:xfrm>
              <a:off x="661702" y="2087510"/>
              <a:ext cx="8691287" cy="462801"/>
              <a:chOff x="661702" y="2087510"/>
              <a:chExt cx="8691287" cy="462801"/>
            </a:xfrm>
          </p:grpSpPr>
          <p:sp>
            <p:nvSpPr>
              <p:cNvPr id="7" name="TekstSylinder 6"/>
              <p:cNvSpPr txBox="1"/>
              <p:nvPr/>
            </p:nvSpPr>
            <p:spPr>
              <a:xfrm>
                <a:off x="661702" y="2095936"/>
                <a:ext cx="1548000" cy="360000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txBody>
              <a:bodyPr vert="horz" wrap="square" lIns="34120" tIns="34120" rIns="34120" bIns="34120" rtlCol="0" anchor="ctr" anchorCtr="1">
                <a:noAutofit/>
              </a:bodyPr>
              <a:lstStyle>
                <a:defPPr>
                  <a:defRPr lang="nb-NO"/>
                </a:defPPr>
                <a:lvl1pPr>
                  <a:defRPr sz="1600" b="1"/>
                </a:lvl1pPr>
              </a:lstStyle>
              <a:p>
                <a:r>
                  <a:rPr lang="nb-NO" sz="1516" dirty="0"/>
                  <a:t>CONTRACT</a:t>
                </a:r>
              </a:p>
            </p:txBody>
          </p:sp>
          <p:sp>
            <p:nvSpPr>
              <p:cNvPr id="100" name="TekstSylinder 99"/>
              <p:cNvSpPr txBox="1"/>
              <p:nvPr/>
            </p:nvSpPr>
            <p:spPr>
              <a:xfrm>
                <a:off x="2879074" y="2095937"/>
                <a:ext cx="1548000" cy="360000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txBody>
              <a:bodyPr vert="horz" wrap="square" lIns="34120" tIns="34120" rIns="34120" bIns="34120" rtlCol="0" anchor="ctr" anchorCtr="1">
                <a:noAutofit/>
              </a:bodyPr>
              <a:lstStyle/>
              <a:p>
                <a:r>
                  <a:rPr lang="nb-NO" sz="1516" b="1" dirty="0"/>
                  <a:t>PLANNING</a:t>
                </a:r>
              </a:p>
            </p:txBody>
          </p:sp>
          <p:sp>
            <p:nvSpPr>
              <p:cNvPr id="131" name="TekstSylinder 130"/>
              <p:cNvSpPr txBox="1"/>
              <p:nvPr/>
            </p:nvSpPr>
            <p:spPr>
              <a:xfrm>
                <a:off x="5260489" y="2098223"/>
                <a:ext cx="1548000" cy="360000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txBody>
              <a:bodyPr vert="horz" wrap="square" lIns="34120" tIns="34120" rIns="34120" bIns="34120" rtlCol="0" anchor="ctr" anchorCtr="1">
                <a:noAutofit/>
              </a:bodyPr>
              <a:lstStyle/>
              <a:p>
                <a:r>
                  <a:rPr lang="nb-NO" sz="1516" b="1" dirty="0"/>
                  <a:t>TECHNICAL</a:t>
                </a:r>
                <a:endParaRPr lang="nb-NO" sz="1137" b="1" dirty="0"/>
              </a:p>
            </p:txBody>
          </p:sp>
          <p:cxnSp>
            <p:nvCxnSpPr>
              <p:cNvPr id="73" name="Rett pil 69">
                <a:extLst>
                  <a:ext uri="{FF2B5EF4-FFF2-40B4-BE49-F238E27FC236}">
                    <a16:creationId xmlns:a16="http://schemas.microsoft.com/office/drawing/2014/main" id="{3E833FE6-E431-43B3-B7F8-23057973A65E}"/>
                  </a:ext>
                </a:extLst>
              </p:cNvPr>
              <p:cNvCxnSpPr/>
              <p:nvPr/>
            </p:nvCxnSpPr>
            <p:spPr>
              <a:xfrm>
                <a:off x="4614530" y="2286524"/>
                <a:ext cx="45762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kstSylinder 73">
                <a:extLst>
                  <a:ext uri="{FF2B5EF4-FFF2-40B4-BE49-F238E27FC236}">
                    <a16:creationId xmlns:a16="http://schemas.microsoft.com/office/drawing/2014/main" id="{57FFDDFA-3628-4D6D-B89C-459EC1CB671C}"/>
                  </a:ext>
                </a:extLst>
              </p:cNvPr>
              <p:cNvSpPr txBox="1"/>
              <p:nvPr/>
            </p:nvSpPr>
            <p:spPr>
              <a:xfrm>
                <a:off x="7804989" y="2087510"/>
                <a:ext cx="1548000" cy="360000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txBody>
              <a:bodyPr vert="horz" wrap="square" lIns="34120" tIns="34120" rIns="34120" bIns="34120" rtlCol="0" anchor="ctr" anchorCtr="1">
                <a:noAutofit/>
              </a:bodyPr>
              <a:lstStyle/>
              <a:p>
                <a:r>
                  <a:rPr lang="nb-NO" sz="1516" b="1" dirty="0"/>
                  <a:t>PRODUCTION</a:t>
                </a:r>
                <a:endParaRPr lang="nb-NO" sz="1137" b="1" dirty="0"/>
              </a:p>
            </p:txBody>
          </p:sp>
          <p:cxnSp>
            <p:nvCxnSpPr>
              <p:cNvPr id="75" name="Rett pil 69">
                <a:extLst>
                  <a:ext uri="{FF2B5EF4-FFF2-40B4-BE49-F238E27FC236}">
                    <a16:creationId xmlns:a16="http://schemas.microsoft.com/office/drawing/2014/main" id="{C67AB398-70BA-4D70-83F8-67E2C785DBF0}"/>
                  </a:ext>
                </a:extLst>
              </p:cNvPr>
              <p:cNvCxnSpPr/>
              <p:nvPr/>
            </p:nvCxnSpPr>
            <p:spPr>
              <a:xfrm>
                <a:off x="7060019" y="2267510"/>
                <a:ext cx="478463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pilkobling 23">
                <a:extLst>
                  <a:ext uri="{FF2B5EF4-FFF2-40B4-BE49-F238E27FC236}">
                    <a16:creationId xmlns:a16="http://schemas.microsoft.com/office/drawing/2014/main" id="{6D469DC0-7C6B-40F9-BA36-0688E00FE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8702" y="2278143"/>
                <a:ext cx="0" cy="2721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tt pil 69">
                <a:extLst>
                  <a:ext uri="{FF2B5EF4-FFF2-40B4-BE49-F238E27FC236}">
                    <a16:creationId xmlns:a16="http://schemas.microsoft.com/office/drawing/2014/main" id="{3E833FE6-E431-43B3-B7F8-23057973A65E}"/>
                  </a:ext>
                </a:extLst>
              </p:cNvPr>
              <p:cNvCxnSpPr/>
              <p:nvPr/>
            </p:nvCxnSpPr>
            <p:spPr>
              <a:xfrm>
                <a:off x="2304692" y="2311316"/>
                <a:ext cx="45762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9718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itle 1"/>
          <p:cNvSpPr>
            <a:spLocks noGrp="1"/>
          </p:cNvSpPr>
          <p:nvPr>
            <p:ph type="title"/>
          </p:nvPr>
        </p:nvSpPr>
        <p:spPr>
          <a:xfrm>
            <a:off x="0" y="789430"/>
            <a:ext cx="12536905" cy="1223963"/>
          </a:xfrm>
        </p:spPr>
        <p:txBody>
          <a:bodyPr/>
          <a:lstStyle/>
          <a:p>
            <a:r>
              <a:rPr lang="en-US" altLang="nb-NO" sz="3200" b="1" spc="-20" dirty="0">
                <a:cs typeface="Helvetica" panose="020B0604020202020204" pitchFamily="34" charset="0"/>
              </a:rPr>
              <a:t>Financing of ship, “part of ships” or retrofit from Norwegian exporter</a:t>
            </a:r>
            <a:endParaRPr lang="nb-NO" altLang="nb-NO" sz="3200" b="1" spc="-20" dirty="0">
              <a:cs typeface="Helvetica" panose="020B0604020202020204" pitchFamily="34" charset="0"/>
            </a:endParaRPr>
          </a:p>
        </p:txBody>
      </p:sp>
      <p:sp>
        <p:nvSpPr>
          <p:cNvPr id="367620" name="TextBox 4"/>
          <p:cNvSpPr txBox="1">
            <a:spLocks noChangeArrowheads="1"/>
          </p:cNvSpPr>
          <p:nvPr/>
        </p:nvSpPr>
        <p:spPr bwMode="auto">
          <a:xfrm>
            <a:off x="6599238" y="2099593"/>
            <a:ext cx="2679233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algn="ctr" defTabSz="457211" eaLnBrk="1" hangingPunct="1">
              <a:spcBef>
                <a:spcPct val="0"/>
              </a:spcBef>
              <a:buNone/>
            </a:pPr>
            <a:r>
              <a:rPr lang="en-GB" altLang="nb-NO" dirty="0">
                <a:solidFill>
                  <a:srgbClr val="FFFFFF"/>
                </a:solidFill>
                <a:cs typeface="Arial" panose="020B0604020202020204" pitchFamily="34" charset="0"/>
              </a:rPr>
              <a:t>Norwegian  exporter</a:t>
            </a:r>
          </a:p>
          <a:p>
            <a:pPr algn="ctr" defTabSz="457211" eaLnBrk="1" hangingPunct="1">
              <a:spcBef>
                <a:spcPct val="0"/>
              </a:spcBef>
              <a:buNone/>
            </a:pPr>
            <a:endParaRPr lang="en-GB" altLang="nb-NO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67621" name="TextBox 8"/>
          <p:cNvSpPr txBox="1">
            <a:spLocks noChangeArrowheads="1"/>
          </p:cNvSpPr>
          <p:nvPr/>
        </p:nvSpPr>
        <p:spPr bwMode="auto">
          <a:xfrm>
            <a:off x="6959599" y="3731075"/>
            <a:ext cx="2318871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algn="ctr" defTabSz="457211" eaLnBrk="1" hangingPunct="1">
              <a:spcBef>
                <a:spcPct val="0"/>
              </a:spcBef>
              <a:buNone/>
            </a:pPr>
            <a:r>
              <a:rPr lang="en-GB" altLang="nb-NO" dirty="0">
                <a:solidFill>
                  <a:srgbClr val="FFFFFF"/>
                </a:solidFill>
                <a:cs typeface="Arial" panose="020B0604020202020204" pitchFamily="34" charset="0"/>
              </a:rPr>
              <a:t>Russian buyer/owner</a:t>
            </a:r>
          </a:p>
          <a:p>
            <a:pPr defTabSz="457211" eaLnBrk="1" hangingPunct="1">
              <a:spcBef>
                <a:spcPct val="0"/>
              </a:spcBef>
              <a:buNone/>
            </a:pPr>
            <a:endParaRPr lang="nb-NO" altLang="nb-NO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88275" y="2745704"/>
            <a:ext cx="0" cy="98537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623" name="TextBox 16"/>
          <p:cNvSpPr txBox="1">
            <a:spLocks noChangeArrowheads="1"/>
          </p:cNvSpPr>
          <p:nvPr/>
        </p:nvSpPr>
        <p:spPr bwMode="auto">
          <a:xfrm>
            <a:off x="7896225" y="2852518"/>
            <a:ext cx="216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 err="1">
                <a:solidFill>
                  <a:srgbClr val="000000"/>
                </a:solidFill>
                <a:cs typeface="Arial" panose="020B0604020202020204" pitchFamily="34" charset="0"/>
              </a:rPr>
              <a:t>Contract</a:t>
            </a:r>
            <a:r>
              <a:rPr lang="nb-NO" altLang="nb-NO" dirty="0">
                <a:solidFill>
                  <a:srgbClr val="000000"/>
                </a:solidFill>
                <a:cs typeface="Arial" panose="020B0604020202020204" pitchFamily="34" charset="0"/>
              </a:rPr>
              <a:t> for </a:t>
            </a:r>
            <a:r>
              <a:rPr lang="nb-NO" altLang="nb-NO" dirty="0" err="1">
                <a:solidFill>
                  <a:srgbClr val="000000"/>
                </a:solidFill>
                <a:cs typeface="Arial" panose="020B0604020202020204" pitchFamily="34" charset="0"/>
              </a:rPr>
              <a:t>the</a:t>
            </a:r>
            <a:endParaRPr lang="nb-NO" altLang="nb-NO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 err="1">
                <a:solidFill>
                  <a:srgbClr val="000000"/>
                </a:solidFill>
                <a:cs typeface="Arial" panose="020B0604020202020204" pitchFamily="34" charset="0"/>
              </a:rPr>
              <a:t>delivery</a:t>
            </a:r>
            <a:endParaRPr lang="nb-NO" altLang="nb-NO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25389" y="3582929"/>
            <a:ext cx="212347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 err="1">
                <a:solidFill>
                  <a:srgbClr val="FFFFFF"/>
                </a:solidFill>
                <a:cs typeface="Arial" panose="020B0604020202020204" pitchFamily="34" charset="0"/>
              </a:rPr>
              <a:t>Export</a:t>
            </a:r>
            <a:r>
              <a:rPr lang="nb-NO" altLang="nb-NO" dirty="0">
                <a:solidFill>
                  <a:srgbClr val="FFFFFF"/>
                </a:solidFill>
                <a:cs typeface="Arial" panose="020B0604020202020204" pitchFamily="34" charset="0"/>
              </a:rPr>
              <a:t> Credit Norway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21883" y="3968750"/>
            <a:ext cx="3337717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21883" y="3259764"/>
            <a:ext cx="2160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defTabSz="457211" eaLnBrk="1" hangingPunct="1">
              <a:spcBef>
                <a:spcPct val="0"/>
              </a:spcBef>
              <a:buNone/>
            </a:pPr>
            <a:endParaRPr lang="en-GB" altLang="nb-NO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457211" eaLnBrk="1" hangingPunct="1">
              <a:spcBef>
                <a:spcPct val="0"/>
              </a:spcBef>
              <a:buNone/>
            </a:pPr>
            <a:r>
              <a:rPr lang="en-GB" altLang="nb-NO" dirty="0">
                <a:solidFill>
                  <a:srgbClr val="000000"/>
                </a:solidFill>
                <a:cs typeface="Arial" panose="020B0604020202020204" pitchFamily="34" charset="0"/>
              </a:rPr>
              <a:t>Loan agreement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3692" y="5519738"/>
            <a:ext cx="2063002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>
                <a:solidFill>
                  <a:srgbClr val="FFFFFF"/>
                </a:solidFill>
                <a:cs typeface="Arial" panose="020B0604020202020204" pitchFamily="34" charset="0"/>
              </a:rPr>
              <a:t>GIEK/ECAs</a:t>
            </a:r>
          </a:p>
          <a:p>
            <a:pPr defTabSz="457211" eaLnBrk="1" hangingPunct="1">
              <a:spcBef>
                <a:spcPct val="0"/>
              </a:spcBef>
              <a:buNone/>
            </a:pPr>
            <a:endParaRPr lang="nb-NO" altLang="nb-NO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86870" y="5519738"/>
            <a:ext cx="2384377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>
                <a:solidFill>
                  <a:srgbClr val="FFFFFF"/>
                </a:solidFill>
                <a:cs typeface="Arial" panose="020B0604020202020204" pitchFamily="34" charset="0"/>
              </a:rPr>
              <a:t>Bank</a:t>
            </a:r>
          </a:p>
          <a:p>
            <a:pPr defTabSz="457211" eaLnBrk="1" hangingPunct="1">
              <a:spcBef>
                <a:spcPct val="0"/>
              </a:spcBef>
              <a:buNone/>
            </a:pPr>
            <a:endParaRPr lang="nb-NO" altLang="nb-NO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82019" y="4365625"/>
            <a:ext cx="0" cy="10810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7409" y="4512670"/>
            <a:ext cx="14646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>
                <a:solidFill>
                  <a:srgbClr val="000000"/>
                </a:solidFill>
                <a:cs typeface="Arial" panose="020B0604020202020204" pitchFamily="34" charset="0"/>
              </a:rPr>
              <a:t>Credit </a:t>
            </a:r>
          </a:p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>
                <a:solidFill>
                  <a:srgbClr val="000000"/>
                </a:solidFill>
                <a:cs typeface="Arial" panose="020B0604020202020204" pitchFamily="34" charset="0"/>
              </a:rPr>
              <a:t>Insurance</a:t>
            </a:r>
          </a:p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>
                <a:solidFill>
                  <a:srgbClr val="000000"/>
                </a:solidFill>
                <a:cs typeface="Arial" panose="020B0604020202020204" pitchFamily="34" charset="0"/>
              </a:rPr>
              <a:t>(60-90%)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117057" y="4375150"/>
            <a:ext cx="0" cy="10810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158472" y="4533753"/>
            <a:ext cx="18367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 err="1">
                <a:solidFill>
                  <a:srgbClr val="000000"/>
                </a:solidFill>
                <a:cs typeface="Arial" panose="020B0604020202020204" pitchFamily="34" charset="0"/>
              </a:rPr>
              <a:t>Payment</a:t>
            </a:r>
            <a:r>
              <a:rPr lang="nb-NO" altLang="nb-NO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cs typeface="Arial" panose="020B0604020202020204" pitchFamily="34" charset="0"/>
              </a:rPr>
              <a:t>guarantee</a:t>
            </a:r>
            <a:endParaRPr lang="nb-NO" altLang="nb-NO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>
                <a:solidFill>
                  <a:srgbClr val="000000"/>
                </a:solidFill>
                <a:cs typeface="Arial" panose="020B0604020202020204" pitchFamily="34" charset="0"/>
              </a:rPr>
              <a:t>(10-40%)</a:t>
            </a:r>
          </a:p>
        </p:txBody>
      </p:sp>
      <p:cxnSp>
        <p:nvCxnSpPr>
          <p:cNvPr id="39" name="Straight Arrow Connector 38"/>
          <p:cNvCxnSpPr>
            <a:stCxn id="24" idx="3"/>
          </p:cNvCxnSpPr>
          <p:nvPr/>
        </p:nvCxnSpPr>
        <p:spPr>
          <a:xfrm flipV="1">
            <a:off x="5271247" y="4377406"/>
            <a:ext cx="2517028" cy="146549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423243" y="4583003"/>
            <a:ext cx="1836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>
                <a:solidFill>
                  <a:srgbClr val="465064"/>
                </a:solidFill>
                <a:latin typeface="Calibri" panose="020F050202020403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defTabSz="457211" eaLnBrk="1" hangingPunct="1">
              <a:spcBef>
                <a:spcPct val="0"/>
              </a:spcBef>
              <a:buNone/>
            </a:pPr>
            <a:r>
              <a:rPr lang="nb-NO" altLang="nb-NO" dirty="0" err="1">
                <a:solidFill>
                  <a:srgbClr val="000000"/>
                </a:solidFill>
                <a:cs typeface="Arial" panose="020B0604020202020204" pitchFamily="34" charset="0"/>
              </a:rPr>
              <a:t>Guarantee</a:t>
            </a:r>
            <a:r>
              <a:rPr lang="nb-NO" altLang="nb-NO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cs typeface="Arial" panose="020B0604020202020204" pitchFamily="34" charset="0"/>
              </a:rPr>
              <a:t>agreement</a:t>
            </a:r>
            <a:endParaRPr lang="nb-NO" altLang="nb-NO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34851" y="206062"/>
            <a:ext cx="187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EKSPORT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KREDITT</a:t>
            </a:r>
          </a:p>
        </p:txBody>
      </p:sp>
    </p:spTree>
    <p:extLst>
      <p:ext uri="{BB962C8B-B14F-4D97-AF65-F5344CB8AC3E}">
        <p14:creationId xmlns:p14="http://schemas.microsoft.com/office/powerpoint/2010/main" val="369684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34851" y="206062"/>
            <a:ext cx="187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EKSPORT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KREDITT</a:t>
            </a:r>
          </a:p>
        </p:txBody>
      </p:sp>
      <p:sp>
        <p:nvSpPr>
          <p:cNvPr id="5" name="Frihåndsform 4"/>
          <p:cNvSpPr/>
          <p:nvPr/>
        </p:nvSpPr>
        <p:spPr>
          <a:xfrm>
            <a:off x="491118" y="1592823"/>
            <a:ext cx="3096000" cy="1224000"/>
          </a:xfrm>
          <a:custGeom>
            <a:avLst/>
            <a:gdLst>
              <a:gd name="connsiteX0" fmla="*/ 0 w 2319828"/>
              <a:gd name="connsiteY0" fmla="*/ 0 h 927931"/>
              <a:gd name="connsiteX1" fmla="*/ 2319828 w 2319828"/>
              <a:gd name="connsiteY1" fmla="*/ 0 h 927931"/>
              <a:gd name="connsiteX2" fmla="*/ 2319828 w 2319828"/>
              <a:gd name="connsiteY2" fmla="*/ 927931 h 927931"/>
              <a:gd name="connsiteX3" fmla="*/ 0 w 2319828"/>
              <a:gd name="connsiteY3" fmla="*/ 927931 h 927931"/>
              <a:gd name="connsiteX4" fmla="*/ 0 w 2319828"/>
              <a:gd name="connsiteY4" fmla="*/ 0 h 92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828" h="927931">
                <a:moveTo>
                  <a:pt x="0" y="0"/>
                </a:moveTo>
                <a:lnTo>
                  <a:pt x="2319828" y="0"/>
                </a:lnTo>
                <a:lnTo>
                  <a:pt x="2319828" y="927931"/>
                </a:lnTo>
                <a:lnTo>
                  <a:pt x="0" y="9279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>
                <a:solidFill>
                  <a:schemeClr val="bg1"/>
                </a:solidFill>
                <a:cs typeface="Arial" pitchFamily="34" charset="0"/>
              </a:rPr>
              <a:t>Ship</a:t>
            </a:r>
            <a:endParaRPr lang="nb-NO" sz="2200" kern="1200" dirty="0">
              <a:solidFill>
                <a:schemeClr val="bg1"/>
              </a:solidFill>
            </a:endParaRPr>
          </a:p>
        </p:txBody>
      </p:sp>
      <p:sp>
        <p:nvSpPr>
          <p:cNvPr id="6" name="Frihåndsform 5"/>
          <p:cNvSpPr/>
          <p:nvPr/>
        </p:nvSpPr>
        <p:spPr>
          <a:xfrm>
            <a:off x="486815" y="2816823"/>
            <a:ext cx="3096000" cy="3021229"/>
          </a:xfrm>
          <a:custGeom>
            <a:avLst/>
            <a:gdLst>
              <a:gd name="connsiteX0" fmla="*/ 0 w 2319828"/>
              <a:gd name="connsiteY0" fmla="*/ 0 h 3021229"/>
              <a:gd name="connsiteX1" fmla="*/ 2319828 w 2319828"/>
              <a:gd name="connsiteY1" fmla="*/ 0 h 3021229"/>
              <a:gd name="connsiteX2" fmla="*/ 2319828 w 2319828"/>
              <a:gd name="connsiteY2" fmla="*/ 3021229 h 3021229"/>
              <a:gd name="connsiteX3" fmla="*/ 0 w 2319828"/>
              <a:gd name="connsiteY3" fmla="*/ 3021229 h 3021229"/>
              <a:gd name="connsiteX4" fmla="*/ 0 w 2319828"/>
              <a:gd name="connsiteY4" fmla="*/ 0 h 30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828" h="3021229">
                <a:moveTo>
                  <a:pt x="0" y="0"/>
                </a:moveTo>
                <a:lnTo>
                  <a:pt x="2319828" y="0"/>
                </a:lnTo>
                <a:lnTo>
                  <a:pt x="2319828" y="3021229"/>
                </a:lnTo>
                <a:lnTo>
                  <a:pt x="0" y="30212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0" kern="1200" dirty="0">
                <a:solidFill>
                  <a:prstClr val="black"/>
                </a:solidFill>
                <a:cs typeface="Arial" pitchFamily="34" charset="0"/>
              </a:rPr>
              <a:t>Ships built </a:t>
            </a:r>
            <a:r>
              <a:rPr lang="en-US" sz="1400" b="0" u="sng" kern="1200" dirty="0">
                <a:solidFill>
                  <a:prstClr val="black"/>
                </a:solidFill>
                <a:cs typeface="Arial" pitchFamily="34" charset="0"/>
              </a:rPr>
              <a:t>in</a:t>
            </a:r>
            <a:r>
              <a:rPr lang="en-US" sz="1400" b="0" kern="1200" dirty="0">
                <a:solidFill>
                  <a:prstClr val="black"/>
                </a:solidFill>
                <a:cs typeface="Arial" pitchFamily="34" charset="0"/>
              </a:rPr>
              <a:t> Norway for</a:t>
            </a:r>
            <a:endParaRPr lang="nb-NO" sz="1400" b="0" kern="1200" dirty="0"/>
          </a:p>
          <a:p>
            <a:pPr marL="228600" lvl="2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prstClr val="black"/>
                </a:solidFill>
                <a:cs typeface="Arial" pitchFamily="34" charset="0"/>
              </a:rPr>
              <a:t>Foreign owner</a:t>
            </a:r>
          </a:p>
          <a:p>
            <a:pPr marL="228600" lvl="2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prstClr val="black"/>
                </a:solidFill>
                <a:cs typeface="Arial" pitchFamily="34" charset="0"/>
              </a:rPr>
              <a:t>Norwegian owner within the offshore sector</a:t>
            </a:r>
          </a:p>
          <a:p>
            <a:pPr marL="342900" lvl="3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kern="1200" dirty="0">
              <a:solidFill>
                <a:prstClr val="black"/>
              </a:solidFill>
              <a:cs typeface="Arial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solidFill>
                  <a:prstClr val="black"/>
                </a:solidFill>
                <a:cs typeface="Arial" pitchFamily="34" charset="0"/>
              </a:rPr>
              <a:t>Ships built at Norwegian owned yard </a:t>
            </a:r>
            <a:r>
              <a:rPr lang="en-US" sz="1400" u="sng" kern="1200" dirty="0">
                <a:solidFill>
                  <a:prstClr val="black"/>
                </a:solidFill>
                <a:cs typeface="Arial" pitchFamily="34" charset="0"/>
              </a:rPr>
              <a:t>outside</a:t>
            </a:r>
            <a:r>
              <a:rPr lang="en-US" sz="1400" kern="1200" dirty="0">
                <a:solidFill>
                  <a:prstClr val="black"/>
                </a:solidFill>
                <a:cs typeface="Arial" pitchFamily="34" charset="0"/>
              </a:rPr>
              <a:t> Norway</a:t>
            </a:r>
          </a:p>
          <a:p>
            <a:pPr marL="228600" lvl="2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prstClr val="black"/>
                </a:solidFill>
                <a:cs typeface="Arial" pitchFamily="34" charset="0"/>
              </a:rPr>
              <a:t>Shipyard in Country </a:t>
            </a:r>
            <a:r>
              <a:rPr lang="en-US" sz="1200" b="1" kern="1200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cs typeface="Arial" pitchFamily="34" charset="0"/>
              </a:rPr>
              <a:t>      Owner/buyer in Country </a:t>
            </a:r>
            <a:r>
              <a:rPr lang="en-US" sz="1200" b="1" kern="1200" dirty="0">
                <a:solidFill>
                  <a:srgbClr val="00B050"/>
                </a:solidFill>
                <a:cs typeface="Arial" pitchFamily="34" charset="0"/>
              </a:rPr>
              <a:t>B</a:t>
            </a:r>
          </a:p>
          <a:p>
            <a:pPr marL="114300" lvl="2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200" kern="1200" dirty="0">
              <a:solidFill>
                <a:srgbClr val="0070C0"/>
              </a:solidFill>
              <a:cs typeface="Arial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>
                <a:solidFill>
                  <a:srgbClr val="000000"/>
                </a:solidFill>
                <a:cs typeface="Arial" pitchFamily="34" charset="0"/>
              </a:rPr>
              <a:t>Export Credit Norway can finance up to 80% of the shipbuilding contract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nb-NO" sz="1400" kern="1200" dirty="0"/>
          </a:p>
        </p:txBody>
      </p:sp>
      <p:sp>
        <p:nvSpPr>
          <p:cNvPr id="7" name="Frihåndsform 6"/>
          <p:cNvSpPr/>
          <p:nvPr/>
        </p:nvSpPr>
        <p:spPr>
          <a:xfrm>
            <a:off x="4331626" y="1592823"/>
            <a:ext cx="3096000" cy="1224000"/>
          </a:xfrm>
          <a:custGeom>
            <a:avLst/>
            <a:gdLst>
              <a:gd name="connsiteX0" fmla="*/ 0 w 2319828"/>
              <a:gd name="connsiteY0" fmla="*/ 0 h 927931"/>
              <a:gd name="connsiteX1" fmla="*/ 2319828 w 2319828"/>
              <a:gd name="connsiteY1" fmla="*/ 0 h 927931"/>
              <a:gd name="connsiteX2" fmla="*/ 2319828 w 2319828"/>
              <a:gd name="connsiteY2" fmla="*/ 927931 h 927931"/>
              <a:gd name="connsiteX3" fmla="*/ 0 w 2319828"/>
              <a:gd name="connsiteY3" fmla="*/ 927931 h 927931"/>
              <a:gd name="connsiteX4" fmla="*/ 0 w 2319828"/>
              <a:gd name="connsiteY4" fmla="*/ 0 h 92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828" h="927931">
                <a:moveTo>
                  <a:pt x="0" y="0"/>
                </a:moveTo>
                <a:lnTo>
                  <a:pt x="2319828" y="0"/>
                </a:lnTo>
                <a:lnTo>
                  <a:pt x="2319828" y="927931"/>
                </a:lnTo>
                <a:lnTo>
                  <a:pt x="0" y="9279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>
                <a:solidFill>
                  <a:schemeClr val="bg1"/>
                </a:solidFill>
                <a:cs typeface="Arial" pitchFamily="34" charset="0"/>
              </a:rPr>
              <a:t>«Parts of Ships» </a:t>
            </a:r>
            <a:endParaRPr lang="nb-NO" sz="2200" kern="1200" dirty="0">
              <a:solidFill>
                <a:schemeClr val="bg1"/>
              </a:solidFill>
            </a:endParaRPr>
          </a:p>
        </p:txBody>
      </p:sp>
      <p:sp>
        <p:nvSpPr>
          <p:cNvPr id="8" name="Frihåndsform 7"/>
          <p:cNvSpPr/>
          <p:nvPr/>
        </p:nvSpPr>
        <p:spPr>
          <a:xfrm>
            <a:off x="4331626" y="2816823"/>
            <a:ext cx="3096000" cy="3021229"/>
          </a:xfrm>
          <a:custGeom>
            <a:avLst/>
            <a:gdLst>
              <a:gd name="connsiteX0" fmla="*/ 0 w 2319828"/>
              <a:gd name="connsiteY0" fmla="*/ 0 h 3021229"/>
              <a:gd name="connsiteX1" fmla="*/ 2319828 w 2319828"/>
              <a:gd name="connsiteY1" fmla="*/ 0 h 3021229"/>
              <a:gd name="connsiteX2" fmla="*/ 2319828 w 2319828"/>
              <a:gd name="connsiteY2" fmla="*/ 3021229 h 3021229"/>
              <a:gd name="connsiteX3" fmla="*/ 0 w 2319828"/>
              <a:gd name="connsiteY3" fmla="*/ 3021229 h 3021229"/>
              <a:gd name="connsiteX4" fmla="*/ 0 w 2319828"/>
              <a:gd name="connsiteY4" fmla="*/ 0 h 30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828" h="3021229">
                <a:moveTo>
                  <a:pt x="0" y="0"/>
                </a:moveTo>
                <a:lnTo>
                  <a:pt x="2319828" y="0"/>
                </a:lnTo>
                <a:lnTo>
                  <a:pt x="2319828" y="3021229"/>
                </a:lnTo>
                <a:lnTo>
                  <a:pt x="0" y="30212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prstClr val="black"/>
                </a:solidFill>
                <a:cs typeface="Arial" pitchFamily="34" charset="0"/>
              </a:rPr>
              <a:t>For ships to be built by yards outside Norway </a:t>
            </a:r>
            <a:endParaRPr lang="nb-N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nb-N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prstClr val="black"/>
                </a:solidFill>
                <a:cs typeface="Arial" pitchFamily="34" charset="0"/>
              </a:rPr>
              <a:t>Repayment period – up to 12 years </a:t>
            </a:r>
          </a:p>
          <a:p>
            <a:pPr marL="171450" lvl="2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700" dirty="0">
              <a:solidFill>
                <a:prstClr val="black"/>
              </a:solidFill>
              <a:cs typeface="Arial" pitchFamily="34" charset="0"/>
            </a:endParaRPr>
          </a:p>
          <a:p>
            <a:pPr marL="171450" lvl="2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700" kern="1200" dirty="0">
              <a:solidFill>
                <a:prstClr val="black"/>
              </a:solidFill>
              <a:cs typeface="Arial" pitchFamily="34" charset="0"/>
            </a:endParaRPr>
          </a:p>
          <a:p>
            <a:pPr marL="171450" lvl="2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700" dirty="0">
              <a:solidFill>
                <a:prstClr val="black"/>
              </a:solidFill>
              <a:cs typeface="Arial" pitchFamily="34" charset="0"/>
            </a:endParaRPr>
          </a:p>
          <a:p>
            <a:pPr marL="171450" lvl="2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700" kern="1200" dirty="0">
              <a:solidFill>
                <a:prstClr val="black"/>
              </a:solidFill>
              <a:cs typeface="Arial" pitchFamily="34" charset="0"/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nb-NO" sz="1700" kern="1200" dirty="0">
              <a:solidFill>
                <a:prstClr val="black"/>
              </a:solidFill>
              <a:cs typeface="Arial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dirty="0">
                <a:solidFill>
                  <a:srgbClr val="000000"/>
                </a:solidFill>
                <a:cs typeface="Arial" pitchFamily="34" charset="0"/>
              </a:rPr>
              <a:t>Export Credit Norway can finance up to 80% of the contract amount of Norwegian Ship equipment and Services</a:t>
            </a:r>
          </a:p>
        </p:txBody>
      </p:sp>
      <p:sp>
        <p:nvSpPr>
          <p:cNvPr id="9" name="Frihåndsform 8"/>
          <p:cNvSpPr/>
          <p:nvPr/>
        </p:nvSpPr>
        <p:spPr>
          <a:xfrm>
            <a:off x="8176437" y="1573617"/>
            <a:ext cx="3094075" cy="1224000"/>
          </a:xfrm>
          <a:custGeom>
            <a:avLst/>
            <a:gdLst>
              <a:gd name="connsiteX0" fmla="*/ 0 w 2319828"/>
              <a:gd name="connsiteY0" fmla="*/ 0 h 927931"/>
              <a:gd name="connsiteX1" fmla="*/ 2319828 w 2319828"/>
              <a:gd name="connsiteY1" fmla="*/ 0 h 927931"/>
              <a:gd name="connsiteX2" fmla="*/ 2319828 w 2319828"/>
              <a:gd name="connsiteY2" fmla="*/ 927931 h 927931"/>
              <a:gd name="connsiteX3" fmla="*/ 0 w 2319828"/>
              <a:gd name="connsiteY3" fmla="*/ 927931 h 927931"/>
              <a:gd name="connsiteX4" fmla="*/ 0 w 2319828"/>
              <a:gd name="connsiteY4" fmla="*/ 0 h 92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828" h="927931">
                <a:moveTo>
                  <a:pt x="0" y="0"/>
                </a:moveTo>
                <a:lnTo>
                  <a:pt x="2319828" y="0"/>
                </a:lnTo>
                <a:lnTo>
                  <a:pt x="2319828" y="927931"/>
                </a:lnTo>
                <a:lnTo>
                  <a:pt x="0" y="9279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>
                <a:solidFill>
                  <a:schemeClr val="bg1"/>
                </a:solidFill>
                <a:cs typeface="Arial" pitchFamily="34" charset="0"/>
              </a:rPr>
              <a:t>Retrofit</a:t>
            </a:r>
            <a:r>
              <a:rPr lang="en-US" sz="3800" b="1" kern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nb-NO" sz="3800" kern="1200" dirty="0">
              <a:solidFill>
                <a:schemeClr val="bg1"/>
              </a:solidFill>
            </a:endParaRPr>
          </a:p>
        </p:txBody>
      </p:sp>
      <p:sp>
        <p:nvSpPr>
          <p:cNvPr id="10" name="Frihåndsform 9"/>
          <p:cNvSpPr/>
          <p:nvPr/>
        </p:nvSpPr>
        <p:spPr>
          <a:xfrm>
            <a:off x="8176437" y="2816823"/>
            <a:ext cx="3094075" cy="3021229"/>
          </a:xfrm>
          <a:custGeom>
            <a:avLst/>
            <a:gdLst>
              <a:gd name="connsiteX0" fmla="*/ 0 w 2319828"/>
              <a:gd name="connsiteY0" fmla="*/ 0 h 3017241"/>
              <a:gd name="connsiteX1" fmla="*/ 2319828 w 2319828"/>
              <a:gd name="connsiteY1" fmla="*/ 0 h 3017241"/>
              <a:gd name="connsiteX2" fmla="*/ 2319828 w 2319828"/>
              <a:gd name="connsiteY2" fmla="*/ 3017241 h 3017241"/>
              <a:gd name="connsiteX3" fmla="*/ 0 w 2319828"/>
              <a:gd name="connsiteY3" fmla="*/ 3017241 h 3017241"/>
              <a:gd name="connsiteX4" fmla="*/ 0 w 2319828"/>
              <a:gd name="connsiteY4" fmla="*/ 0 h 30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828" h="3017241">
                <a:moveTo>
                  <a:pt x="0" y="0"/>
                </a:moveTo>
                <a:lnTo>
                  <a:pt x="2319828" y="0"/>
                </a:lnTo>
                <a:lnTo>
                  <a:pt x="2319828" y="3017241"/>
                </a:lnTo>
                <a:lnTo>
                  <a:pt x="0" y="3017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noProof="0" dirty="0"/>
              <a:t>Retrofit equipment is defined as capital goods considered as depreciable capital equipment</a:t>
            </a:r>
            <a:endParaRPr lang="nb-N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prstClr val="black"/>
                </a:solidFill>
                <a:cs typeface="Arial" pitchFamily="34" charset="0"/>
              </a:rPr>
              <a:t>Repayment up to 8 ½ years.</a:t>
            </a:r>
            <a:endParaRPr lang="nb-N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prstClr val="black"/>
                </a:solidFill>
                <a:cs typeface="Arial" pitchFamily="34" charset="0"/>
              </a:rPr>
              <a:t>Minimum 30% Norwegian content.</a:t>
            </a:r>
            <a:endParaRPr lang="nb-N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nb-N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nb-NO" sz="1200" kern="1200" dirty="0"/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nb-N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nb-N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nb-NO" sz="12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>
                <a:solidFill>
                  <a:srgbClr val="000000"/>
                </a:solidFill>
                <a:cs typeface="Arial" pitchFamily="34" charset="0"/>
              </a:rPr>
              <a:t>Export Credit Norway can finance up to 85% of the retrofit contract</a:t>
            </a:r>
            <a:endParaRPr lang="en-US" sz="1400" kern="1200" noProof="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/>
              <a:t>Credit Frame Agreement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04813" y="740578"/>
            <a:ext cx="11609978" cy="4635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cs typeface="Helvetica" panose="020B0604020202020204" pitchFamily="34" charset="0"/>
              </a:rPr>
              <a:t>Three types of financing within the Maritime industry</a:t>
            </a:r>
          </a:p>
        </p:txBody>
      </p:sp>
    </p:spTree>
    <p:extLst>
      <p:ext uri="{BB962C8B-B14F-4D97-AF65-F5344CB8AC3E}">
        <p14:creationId xmlns:p14="http://schemas.microsoft.com/office/powerpoint/2010/main" val="224221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334851" y="206062"/>
            <a:ext cx="187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EKSPORT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KREDITT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 bwMode="auto">
          <a:xfrm>
            <a:off x="404813" y="1154968"/>
            <a:ext cx="571926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Helvetica" pitchFamily="34" charset="0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Helvetica" pitchFamily="34" charset="0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Helvetica" pitchFamily="34" charset="0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Helvetica" pitchFamily="34" charset="0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ea typeface="Helvetica" pitchFamily="34" charset="0"/>
                <a:cs typeface="Helvetic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Helvetic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Helvetic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Helvetic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Helvetica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65064"/>
                </a:solidFill>
                <a:effectLst/>
                <a:uLnTx/>
                <a:uFillTx/>
                <a:latin typeface="Calibri"/>
                <a:cs typeface="Helvetica"/>
              </a:rPr>
              <a:t>Attractive interest rate option:</a:t>
            </a:r>
            <a:br>
              <a:rPr kumimoji="0" lang="en-GB" alt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65064"/>
                </a:solidFill>
                <a:effectLst/>
                <a:uLnTx/>
                <a:uFillTx/>
                <a:latin typeface="Calibri"/>
                <a:cs typeface="Helvetica"/>
              </a:rPr>
            </a:br>
            <a:r>
              <a:rPr kumimoji="0" lang="en-GB" alt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65064"/>
                </a:solidFill>
                <a:effectLst/>
                <a:uLnTx/>
                <a:uFillTx/>
                <a:latin typeface="Calibri"/>
                <a:cs typeface="Helvetica"/>
              </a:rPr>
              <a:t>The CIRR rate</a:t>
            </a:r>
          </a:p>
        </p:txBody>
      </p:sp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83420"/>
              </p:ext>
            </p:extLst>
          </p:nvPr>
        </p:nvGraphicFramePr>
        <p:xfrm>
          <a:off x="493382" y="2298033"/>
          <a:ext cx="10491449" cy="412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oup 23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378122"/>
              </p:ext>
            </p:extLst>
          </p:nvPr>
        </p:nvGraphicFramePr>
        <p:xfrm>
          <a:off x="7471610" y="272845"/>
          <a:ext cx="4345269" cy="223963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ysClr val="windowText" lastClr="000000">
                      <a:lumMod val="50000"/>
                      <a:lumOff val="50000"/>
                    </a:sysClr>
                  </a:outerShdw>
                </a:effectLst>
              </a:tblPr>
              <a:tblGrid>
                <a:gridCol w="91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9862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PRE-CONTRACT CIRR RATES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15.05.2018 - 14.06.2018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Fixed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rates for the period in % p.a.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91469" marR="91469" anchor="b" horzOverflow="overflow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69" marR="91469" anchor="b" horzOverflow="overflow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&lt; 5 y</a:t>
                      </a: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5.5 – 8.5 y</a:t>
                      </a:r>
                      <a:endParaRPr kumimoji="0" lang="nb-N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9-12 y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NOK</a:t>
                      </a:r>
                    </a:p>
                  </a:txBody>
                  <a:tcPr marL="91469" marR="91469" anchor="b" horzOverflow="overflow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2.67 %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2.67 %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2.67 %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91469" marR="91469" anchor="b" horzOverflow="overflow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3.72 %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3.90 %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4.02 %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</a:t>
                      </a:r>
                    </a:p>
                  </a:txBody>
                  <a:tcPr marL="91469" marR="91469" anchor="b" horzOverflow="overflow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0.79 %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+mj-lt"/>
                        </a:rPr>
                        <a:t>1.15 %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+mj-lt"/>
                        </a:rPr>
                        <a:t>1.47 %</a:t>
                      </a:r>
                    </a:p>
                  </a:txBody>
                  <a:tcPr marL="91469" marR="91469" anchor="b" horzOverflow="overflow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50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iskerstrand_PP_Design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Sylinder 20"/>
          <p:cNvSpPr txBox="1"/>
          <p:nvPr/>
        </p:nvSpPr>
        <p:spPr>
          <a:xfrm>
            <a:off x="2306183" y="5649040"/>
            <a:ext cx="7651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</a:rPr>
              <a:t>22.06.2018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</a:rPr>
              <a:t> CEO Rolf Fiskerstrand</a:t>
            </a:r>
          </a:p>
        </p:txBody>
      </p:sp>
      <p:pic>
        <p:nvPicPr>
          <p:cNvPr id="22" name="Bilde 21" descr="Fiskerstrand_Logo_NegRo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07" y="23392"/>
            <a:ext cx="3372038" cy="3372038"/>
          </a:xfrm>
          <a:prstGeom prst="rect">
            <a:avLst/>
          </a:prstGeom>
        </p:spPr>
      </p:pic>
      <p:sp>
        <p:nvSpPr>
          <p:cNvPr id="23" name="TekstSylinder 22"/>
          <p:cNvSpPr txBox="1"/>
          <p:nvPr/>
        </p:nvSpPr>
        <p:spPr>
          <a:xfrm>
            <a:off x="4696809" y="6356926"/>
            <a:ext cx="287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FISKERSTRAND HOLDING AS</a:t>
            </a:r>
          </a:p>
        </p:txBody>
      </p:sp>
      <p:sp>
        <p:nvSpPr>
          <p:cNvPr id="24" name="Tittel 1"/>
          <p:cNvSpPr txBox="1">
            <a:spLocks/>
          </p:cNvSpPr>
          <p:nvPr/>
        </p:nvSpPr>
        <p:spPr>
          <a:xfrm>
            <a:off x="2306183" y="3395432"/>
            <a:ext cx="7651847" cy="833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3600" dirty="0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THANK YOU FOR YOUR ATTENTION!</a:t>
            </a:r>
            <a:endParaRPr lang="nb-N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iskerstrand_PP_Design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e 7" descr="Fiskerstrand_Logo_NegRo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080000" y="6496782"/>
            <a:ext cx="210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dirty="0">
                <a:solidFill>
                  <a:schemeClr val="bg1"/>
                </a:solidFill>
              </a:rPr>
              <a:t>FISKERSTRAND HOLDING AS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6" b="11195"/>
          <a:stretch/>
        </p:blipFill>
        <p:spPr>
          <a:xfrm>
            <a:off x="0" y="1170785"/>
            <a:ext cx="12192000" cy="512805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22196477"/>
              </p:ext>
            </p:extLst>
          </p:nvPr>
        </p:nvGraphicFramePr>
        <p:xfrm>
          <a:off x="160635" y="2718971"/>
          <a:ext cx="6368878" cy="424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ktangel 2"/>
          <p:cNvSpPr/>
          <p:nvPr/>
        </p:nvSpPr>
        <p:spPr>
          <a:xfrm>
            <a:off x="10507" y="360387"/>
            <a:ext cx="10566508" cy="60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500" dirty="0">
                <a:ln w="0"/>
                <a:solidFill>
                  <a:schemeClr val="bg1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DESIGN - DOCKING - CONVERSION - REPAIR - MAINTENANCE - SHIPBUILDING</a:t>
            </a:r>
          </a:p>
        </p:txBody>
      </p:sp>
    </p:spTree>
    <p:extLst>
      <p:ext uri="{BB962C8B-B14F-4D97-AF65-F5344CB8AC3E}">
        <p14:creationId xmlns:p14="http://schemas.microsoft.com/office/powerpoint/2010/main" val="13230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6930-53E6-4162-A64E-55C8051BC9F7}" type="slidenum">
              <a:rPr lang="nb-NO" smtClean="0"/>
              <a:t>3</a:t>
            </a:fld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75855" y="1954991"/>
            <a:ext cx="107458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Working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Russian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Shipowners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18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years</a:t>
            </a:r>
            <a:endParaRPr lang="nb-N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Docking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repair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maintenance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conversion</a:t>
            </a:r>
            <a:endParaRPr lang="nb-N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27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ships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yard in 2017 and 17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ships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already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booked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2018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Russian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speaking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employees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company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Excellent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cooperation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Russian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customers</a:t>
            </a:r>
            <a:endParaRPr lang="nb-N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Harbour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base for service,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storage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logistic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support for Russian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fishing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fleet</a:t>
            </a:r>
            <a:endParaRPr lang="nb-N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Bilde 7" descr="Fiskerstrand_PP_Design_To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5285"/>
          </a:xfrm>
          <a:prstGeom prst="rect">
            <a:avLst/>
          </a:prstGeom>
        </p:spPr>
      </p:pic>
      <p:pic>
        <p:nvPicPr>
          <p:cNvPr id="12" name="Bilde 11" descr="Fiskerstrand_Logo_NegRod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940988" y="64297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FFFFFF"/>
                </a:solidFill>
                <a:cs typeface="Arial" pitchFamily="34" charset="0"/>
              </a:rPr>
              <a:t>IN THE RUSSIAN MARKET SINCE 1999</a:t>
            </a:r>
          </a:p>
        </p:txBody>
      </p:sp>
    </p:spTree>
    <p:extLst>
      <p:ext uri="{BB962C8B-B14F-4D97-AF65-F5344CB8AC3E}">
        <p14:creationId xmlns:p14="http://schemas.microsoft.com/office/powerpoint/2010/main" val="38352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iskerstrand_PP_Design_To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5285"/>
          </a:xfrm>
          <a:prstGeom prst="rect">
            <a:avLst/>
          </a:prstGeom>
        </p:spPr>
      </p:pic>
      <p:pic>
        <p:nvPicPr>
          <p:cNvPr id="10" name="Bilde 9" descr="Fiskerstrand_Logo_NegRod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477347" y="606245"/>
            <a:ext cx="853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2400" dirty="0">
                <a:solidFill>
                  <a:srgbClr val="FFFFFF"/>
                </a:solidFill>
                <a:cs typeface="Arial" pitchFamily="34" charset="0"/>
              </a:rPr>
              <a:t>FROM IMPORT / EXPORT TO CLOSE BUSINESS COOPERATION?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8648" y="1644954"/>
            <a:ext cx="108254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27" indent="-34272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 to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order to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business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competence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projects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earn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money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partners</a:t>
            </a:r>
          </a:p>
          <a:p>
            <a:pPr marL="342727" indent="-34272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«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road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in order to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secure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stability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predictability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both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ways</a:t>
            </a:r>
            <a:endParaRPr lang="nb-NO" sz="2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727" indent="-34272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Norwegian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companies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might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partners in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Russia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eventually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Russia</a:t>
            </a:r>
            <a:endParaRPr lang="nb-NO" sz="2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727" indent="-34272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be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secured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by 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relevant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jurisdiction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727" indent="-34272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Norway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assisting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maritime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technology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Russia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R&amp;D,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consepts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design and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building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ships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strong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r>
              <a:rPr lang="nb-NO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</a:t>
            </a:r>
            <a:r>
              <a:rPr lang="nb-NO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segments</a:t>
            </a:r>
          </a:p>
        </p:txBody>
      </p:sp>
    </p:spTree>
    <p:extLst>
      <p:ext uri="{BB962C8B-B14F-4D97-AF65-F5344CB8AC3E}">
        <p14:creationId xmlns:p14="http://schemas.microsoft.com/office/powerpoint/2010/main" val="34199509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46376" y="1581153"/>
            <a:ext cx="11530682" cy="10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Define a work process identifying responsibilities, milestones, sourcing and teams who shall govern design, rules &amp; regulations, detail engineering and construction</a:t>
            </a:r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sz="1643" dirty="0">
              <a:solidFill>
                <a:schemeClr val="tx2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8AFEAF-6528-4D33-BD04-AC30113B6871}"/>
              </a:ext>
            </a:extLst>
          </p:cNvPr>
          <p:cNvSpPr txBox="1"/>
          <p:nvPr/>
        </p:nvSpPr>
        <p:spPr>
          <a:xfrm>
            <a:off x="471115" y="2782476"/>
            <a:ext cx="70824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BENEFITS</a:t>
            </a: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SzPct val="80000"/>
            </a:pPr>
            <a:endParaRPr 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2074" indent="-352074">
              <a:buSzPct val="80000"/>
              <a:buFont typeface="Wingdings" panose="05000000000000000000" pitchFamily="2" charset="2"/>
              <a:buChar char="Ø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Clearly defined responsibilities, i.e. shorter and direct lines.</a:t>
            </a:r>
          </a:p>
          <a:p>
            <a:pPr marL="352074" indent="-352074">
              <a:buSzPct val="80000"/>
              <a:buFont typeface="Wingdings" panose="05000000000000000000" pitchFamily="2" charset="2"/>
              <a:buChar char="Ø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Increased performance, mitigate risk for mistakes and errors in technical drawings by a defined working processes.</a:t>
            </a:r>
            <a:r>
              <a:rPr lang="nb-NO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52074" indent="-352074">
              <a:buSzPct val="80000"/>
              <a:buFont typeface="Wingdings" panose="05000000000000000000" pitchFamily="2" charset="2"/>
              <a:buChar char="Ø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Higher level of commitments</a:t>
            </a:r>
            <a:endParaRPr lang="nb-NO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2074" indent="-352074">
              <a:buSzPct val="80000"/>
              <a:buFont typeface="Wingdings" panose="05000000000000000000" pitchFamily="2" charset="2"/>
              <a:buChar char="Ø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Less rework at </a:t>
            </a:r>
            <a:r>
              <a:rPr lang="en-US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hullyard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during final construction</a:t>
            </a:r>
          </a:p>
          <a:p>
            <a:pPr marL="821504" lvl="1" indent="-352074">
              <a:buSzPct val="80000"/>
              <a:buFont typeface="Wingdings" panose="05000000000000000000" pitchFamily="2" charset="2"/>
              <a:buChar char="Ø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Increased delivery performance and reliability</a:t>
            </a:r>
          </a:p>
          <a:p>
            <a:pPr marL="821504" lvl="1" indent="-352074">
              <a:buSzPct val="80000"/>
              <a:buFont typeface="Wingdings" panose="05000000000000000000" pitchFamily="2" charset="2"/>
              <a:buChar char="Ø"/>
            </a:pPr>
            <a:r>
              <a:rPr lang="en-US" sz="2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Costsavings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, less rework at outfitting yard simplifies own production planning.</a:t>
            </a:r>
            <a:endParaRPr lang="nb-NO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Bilde 8" descr="Fiskerstrand_PP_Design_To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5285"/>
          </a:xfrm>
          <a:prstGeom prst="rect">
            <a:avLst/>
          </a:prstGeom>
        </p:spPr>
      </p:pic>
      <p:pic>
        <p:nvPicPr>
          <p:cNvPr id="13" name="Bilde 12" descr="Fiskerstrand_Logo_NegRod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940988" y="33387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b="1" dirty="0">
                <a:solidFill>
                  <a:srgbClr val="FFFFFF"/>
                </a:solidFill>
                <a:cs typeface="Arial" pitchFamily="34" charset="0"/>
              </a:rPr>
              <a:t>OVERALL OBJECTIVE</a:t>
            </a:r>
          </a:p>
          <a:p>
            <a:r>
              <a:rPr lang="nb-NO" sz="2400" dirty="0">
                <a:solidFill>
                  <a:srgbClr val="FFFFFF"/>
                </a:solidFill>
                <a:cs typeface="Arial" pitchFamily="34" charset="0"/>
              </a:rPr>
              <a:t>NEWBUILDING</a:t>
            </a:r>
          </a:p>
        </p:txBody>
      </p:sp>
      <p:grpSp>
        <p:nvGrpSpPr>
          <p:cNvPr id="42" name="Diagram group"/>
          <p:cNvGrpSpPr/>
          <p:nvPr/>
        </p:nvGrpSpPr>
        <p:grpSpPr>
          <a:xfrm>
            <a:off x="6961682" y="1921252"/>
            <a:ext cx="4858963" cy="5512966"/>
            <a:chOff x="668831" y="-183250"/>
            <a:chExt cx="4597256" cy="485813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3" name="Gruppe 42"/>
            <p:cNvGrpSpPr/>
            <p:nvPr/>
          </p:nvGrpSpPr>
          <p:grpSpPr>
            <a:xfrm>
              <a:off x="2375215" y="1964677"/>
              <a:ext cx="2401271" cy="2401271"/>
              <a:chOff x="2375215" y="1964677"/>
              <a:chExt cx="2401271" cy="2401271"/>
            </a:xfrm>
          </p:grpSpPr>
          <p:sp>
            <p:nvSpPr>
              <p:cNvPr id="53" name="Figur 52"/>
              <p:cNvSpPr/>
              <p:nvPr/>
            </p:nvSpPr>
            <p:spPr>
              <a:xfrm>
                <a:off x="2375215" y="1964677"/>
                <a:ext cx="2401271" cy="2401271"/>
              </a:xfrm>
              <a:prstGeom prst="gear9">
                <a:avLst/>
              </a:prstGeom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52250" prstMaterial="matte">
                <a:bevelT w="165100" prst="coolSlant"/>
              </a:sp3d>
            </p:spPr>
          </p:sp>
          <p:sp>
            <p:nvSpPr>
              <p:cNvPr id="54" name="Figur 4"/>
              <p:cNvSpPr txBox="1"/>
              <p:nvPr/>
            </p:nvSpPr>
            <p:spPr>
              <a:xfrm>
                <a:off x="2857977" y="2527163"/>
                <a:ext cx="1435747" cy="1234303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26670" tIns="26670" rIns="26670" bIns="26670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Yard</a:t>
                </a:r>
              </a:p>
            </p:txBody>
          </p:sp>
        </p:grpSp>
        <p:grpSp>
          <p:nvGrpSpPr>
            <p:cNvPr id="44" name="Gruppe 43"/>
            <p:cNvGrpSpPr/>
            <p:nvPr/>
          </p:nvGrpSpPr>
          <p:grpSpPr>
            <a:xfrm>
              <a:off x="978111" y="1397103"/>
              <a:ext cx="1746379" cy="1746379"/>
              <a:chOff x="978111" y="1397103"/>
              <a:chExt cx="1746379" cy="1746379"/>
            </a:xfrm>
          </p:grpSpPr>
          <p:sp>
            <p:nvSpPr>
              <p:cNvPr id="51" name="Figur 50"/>
              <p:cNvSpPr/>
              <p:nvPr/>
            </p:nvSpPr>
            <p:spPr>
              <a:xfrm>
                <a:off x="978111" y="1397103"/>
                <a:ext cx="1746379" cy="1746379"/>
              </a:xfrm>
              <a:prstGeom prst="gear6">
                <a:avLst/>
              </a:prstGeom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52250" prstMaterial="matte">
                <a:bevelT w="165100" prst="coolSlant"/>
              </a:sp3d>
            </p:spPr>
          </p:sp>
          <p:sp>
            <p:nvSpPr>
              <p:cNvPr id="52" name="Figur 6"/>
              <p:cNvSpPr txBox="1"/>
              <p:nvPr/>
            </p:nvSpPr>
            <p:spPr>
              <a:xfrm>
                <a:off x="1417767" y="1839416"/>
                <a:ext cx="867067" cy="861753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26670" tIns="26670" rIns="26670" bIns="26670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1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Owner</a:t>
                </a:r>
                <a:endParaRPr kumimoji="0" lang="nb-NO" sz="2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uppe 44"/>
            <p:cNvGrpSpPr/>
            <p:nvPr/>
          </p:nvGrpSpPr>
          <p:grpSpPr>
            <a:xfrm>
              <a:off x="1956262" y="192279"/>
              <a:ext cx="1711095" cy="1711095"/>
              <a:chOff x="1956262" y="192279"/>
              <a:chExt cx="1711095" cy="1711095"/>
            </a:xfrm>
          </p:grpSpPr>
          <p:sp>
            <p:nvSpPr>
              <p:cNvPr id="49" name="Figur 48"/>
              <p:cNvSpPr/>
              <p:nvPr/>
            </p:nvSpPr>
            <p:spPr>
              <a:xfrm rot="20700000">
                <a:off x="1956262" y="192279"/>
                <a:ext cx="1711095" cy="1711095"/>
              </a:xfrm>
              <a:prstGeom prst="gear6">
                <a:avLst/>
              </a:prstGeom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52250" prstMaterial="matte">
                <a:bevelT w="165100" prst="coolSlant"/>
              </a:sp3d>
            </p:spPr>
          </p:sp>
          <p:sp>
            <p:nvSpPr>
              <p:cNvPr id="50" name="Figur 8"/>
              <p:cNvSpPr txBox="1"/>
              <p:nvPr/>
            </p:nvSpPr>
            <p:spPr>
              <a:xfrm>
                <a:off x="2331556" y="567573"/>
                <a:ext cx="960508" cy="960508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26670" tIns="26670" rIns="26670" bIns="26670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Design</a:t>
                </a:r>
              </a:p>
            </p:txBody>
          </p:sp>
        </p:grpSp>
        <p:sp>
          <p:nvSpPr>
            <p:cNvPr id="46" name="Sirkelformet pil 45"/>
            <p:cNvSpPr/>
            <p:nvPr/>
          </p:nvSpPr>
          <p:spPr>
            <a:xfrm>
              <a:off x="2192459" y="1601256"/>
              <a:ext cx="3073628" cy="3073628"/>
            </a:xfrm>
            <a:prstGeom prst="circularArrow">
              <a:avLst>
                <a:gd name="adj1" fmla="val 4688"/>
                <a:gd name="adj2" fmla="val 299029"/>
                <a:gd name="adj3" fmla="val 2520159"/>
                <a:gd name="adj4" fmla="val 15852700"/>
                <a:gd name="adj5" fmla="val 5469"/>
              </a:avLst>
            </a:prstGeom>
            <a:solidFill>
              <a:srgbClr val="4E5E60"/>
            </a:solidFill>
            <a:ln>
              <a:noFill/>
            </a:ln>
            <a:effectLst/>
            <a:sp3d z="-227350" prstMaterial="matte"/>
          </p:spPr>
        </p:sp>
        <p:sp>
          <p:nvSpPr>
            <p:cNvPr id="47" name="Figur 46"/>
            <p:cNvSpPr/>
            <p:nvPr/>
          </p:nvSpPr>
          <p:spPr>
            <a:xfrm>
              <a:off x="668831" y="1009959"/>
              <a:ext cx="2233182" cy="223318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4E5E60"/>
            </a:solidFill>
            <a:ln>
              <a:noFill/>
            </a:ln>
            <a:effectLst/>
            <a:sp3d z="-227350" prstMaterial="matte"/>
          </p:spPr>
        </p:sp>
        <p:sp>
          <p:nvSpPr>
            <p:cNvPr id="48" name="Sirkelformet pil 47"/>
            <p:cNvSpPr/>
            <p:nvPr/>
          </p:nvSpPr>
          <p:spPr>
            <a:xfrm>
              <a:off x="1560468" y="-183250"/>
              <a:ext cx="2407820" cy="240782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4E5E60"/>
            </a:solidFill>
            <a:ln>
              <a:noFill/>
            </a:ln>
            <a:effectLst/>
            <a:sp3d z="-227350" prstMaterial="matte"/>
          </p:spPr>
        </p:sp>
      </p:grpSp>
    </p:spTree>
    <p:extLst>
      <p:ext uri="{BB962C8B-B14F-4D97-AF65-F5344CB8AC3E}">
        <p14:creationId xmlns:p14="http://schemas.microsoft.com/office/powerpoint/2010/main" val="86796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46E04741-974E-4A61-BB66-B35356873776}"/>
              </a:ext>
            </a:extLst>
          </p:cNvPr>
          <p:cNvSpPr txBox="1"/>
          <p:nvPr/>
        </p:nvSpPr>
        <p:spPr>
          <a:xfrm>
            <a:off x="7675808" y="1970655"/>
            <a:ext cx="4145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 newbuilding can be defined in several phases, each linked with individual processes.</a:t>
            </a:r>
            <a:endParaRPr lang="nb-NO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6EA481-1D54-43CF-A65C-29E0FF298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17198"/>
              </p:ext>
            </p:extLst>
          </p:nvPr>
        </p:nvGraphicFramePr>
        <p:xfrm>
          <a:off x="682580" y="1524767"/>
          <a:ext cx="6632619" cy="509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Bilde 7" descr="Fiskerstrand_PP_Design_Topp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5285"/>
          </a:xfrm>
          <a:prstGeom prst="rect">
            <a:avLst/>
          </a:prstGeom>
        </p:spPr>
      </p:pic>
      <p:pic>
        <p:nvPicPr>
          <p:cNvPr id="13" name="Bilde 12" descr="Fiskerstrand_Logo_NegRod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940988" y="269482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b="1" dirty="0">
                <a:solidFill>
                  <a:srgbClr val="FFFFFF"/>
                </a:solidFill>
                <a:cs typeface="Arial" pitchFamily="34" charset="0"/>
              </a:rPr>
              <a:t>LIFECYCLE</a:t>
            </a:r>
          </a:p>
          <a:p>
            <a:r>
              <a:rPr lang="nb-NO" sz="2400" dirty="0">
                <a:solidFill>
                  <a:srgbClr val="FFFFFF"/>
                </a:solidFill>
                <a:cs typeface="Arial" pitchFamily="34" charset="0"/>
              </a:rPr>
              <a:t>NEWBUILDING</a:t>
            </a:r>
          </a:p>
        </p:txBody>
      </p:sp>
    </p:spTree>
    <p:extLst>
      <p:ext uri="{BB962C8B-B14F-4D97-AF65-F5344CB8AC3E}">
        <p14:creationId xmlns:p14="http://schemas.microsoft.com/office/powerpoint/2010/main" val="296531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iskerstrand_PP_Design_To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5285"/>
          </a:xfrm>
          <a:prstGeom prst="rect">
            <a:avLst/>
          </a:prstGeom>
        </p:spPr>
      </p:pic>
      <p:pic>
        <p:nvPicPr>
          <p:cNvPr id="13" name="Bilde 12" descr="Fiskerstrand_Logo_NegRod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940988" y="269482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b="1" dirty="0">
                <a:solidFill>
                  <a:srgbClr val="FFFFFF"/>
                </a:solidFill>
                <a:cs typeface="Arial" pitchFamily="34" charset="0"/>
              </a:rPr>
              <a:t>WORK FLOW – CONCEPT AND BIDDING</a:t>
            </a:r>
          </a:p>
          <a:p>
            <a:r>
              <a:rPr lang="nb-NO" sz="2400" dirty="0">
                <a:solidFill>
                  <a:srgbClr val="FFFFFF"/>
                </a:solidFill>
                <a:cs typeface="Arial" pitchFamily="34" charset="0"/>
              </a:rPr>
              <a:t>NEWBUILDING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4795147" y="1569824"/>
            <a:ext cx="1839639" cy="780000"/>
            <a:chOff x="755576" y="1426891"/>
            <a:chExt cx="1008112" cy="720080"/>
          </a:xfrm>
        </p:grpSpPr>
        <p:sp>
          <p:nvSpPr>
            <p:cNvPr id="11" name="Rektangel 10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863588" y="1620511"/>
              <a:ext cx="842453" cy="34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IMO and Class</a:t>
              </a: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3643914" y="2739833"/>
            <a:ext cx="4328314" cy="780000"/>
            <a:chOff x="755576" y="1426891"/>
            <a:chExt cx="1008112" cy="720080"/>
          </a:xfrm>
        </p:grpSpPr>
        <p:sp>
          <p:nvSpPr>
            <p:cNvPr id="16" name="Rektangel 15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863588" y="1602265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9000" tIns="49530" rIns="3900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Design and Building specification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5000125" y="3898548"/>
            <a:ext cx="1479052" cy="780000"/>
            <a:chOff x="755576" y="1426891"/>
            <a:chExt cx="1008112" cy="720080"/>
          </a:xfrm>
        </p:grpSpPr>
        <p:sp>
          <p:nvSpPr>
            <p:cNvPr id="19" name="Rektangel 18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863588" y="1614269"/>
              <a:ext cx="792088" cy="345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YARD</a:t>
              </a:r>
            </a:p>
          </p:txBody>
        </p:sp>
      </p:grpSp>
      <p:cxnSp>
        <p:nvCxnSpPr>
          <p:cNvPr id="21" name="Rett pil 14"/>
          <p:cNvCxnSpPr/>
          <p:nvPr/>
        </p:nvCxnSpPr>
        <p:spPr>
          <a:xfrm flipV="1">
            <a:off x="5744124" y="2349824"/>
            <a:ext cx="0" cy="390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15"/>
          <p:cNvCxnSpPr/>
          <p:nvPr/>
        </p:nvCxnSpPr>
        <p:spPr>
          <a:xfrm flipV="1">
            <a:off x="5742023" y="3521418"/>
            <a:ext cx="0" cy="390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/>
          <p:cNvGrpSpPr/>
          <p:nvPr/>
        </p:nvGrpSpPr>
        <p:grpSpPr>
          <a:xfrm>
            <a:off x="5874730" y="5239507"/>
            <a:ext cx="2122288" cy="780000"/>
            <a:chOff x="755576" y="1426891"/>
            <a:chExt cx="1008112" cy="720080"/>
          </a:xfrm>
        </p:grpSpPr>
        <p:sp>
          <p:nvSpPr>
            <p:cNvPr id="24" name="Rektangel 23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863588" y="1614269"/>
              <a:ext cx="792088" cy="345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733" dirty="0">
                  <a:solidFill>
                    <a:schemeClr val="tx1"/>
                  </a:solidFill>
                </a:rPr>
                <a:t>Hull</a:t>
              </a:r>
            </a:p>
            <a:p>
              <a:r>
                <a:rPr lang="en-US" sz="1733" dirty="0">
                  <a:solidFill>
                    <a:schemeClr val="tx1"/>
                  </a:solidFill>
                </a:rPr>
                <a:t>Yard</a:t>
              </a:r>
            </a:p>
          </p:txBody>
        </p:sp>
      </p:grpSp>
      <p:cxnSp>
        <p:nvCxnSpPr>
          <p:cNvPr id="26" name="Vinkel 25"/>
          <p:cNvCxnSpPr/>
          <p:nvPr/>
        </p:nvCxnSpPr>
        <p:spPr>
          <a:xfrm rot="16200000" flipV="1">
            <a:off x="6094112" y="4795539"/>
            <a:ext cx="585000" cy="35100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e 26"/>
          <p:cNvGrpSpPr/>
          <p:nvPr/>
        </p:nvGrpSpPr>
        <p:grpSpPr>
          <a:xfrm>
            <a:off x="971016" y="3523725"/>
            <a:ext cx="1170000" cy="780000"/>
            <a:chOff x="755576" y="1426891"/>
            <a:chExt cx="1008112" cy="720080"/>
          </a:xfrm>
        </p:grpSpPr>
        <p:sp>
          <p:nvSpPr>
            <p:cNvPr id="28" name="Rektangel 27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kstSylinder 28"/>
            <p:cNvSpPr txBox="1"/>
            <p:nvPr/>
          </p:nvSpPr>
          <p:spPr>
            <a:xfrm>
              <a:off x="863588" y="1602265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algn="ctr"/>
            </a:lstStyle>
            <a:p>
              <a:r>
                <a:rPr lang="en-US" sz="1733" dirty="0">
                  <a:solidFill>
                    <a:schemeClr val="tx1"/>
                  </a:solidFill>
                </a:rPr>
                <a:t>OWNER</a:t>
              </a:r>
            </a:p>
          </p:txBody>
        </p:sp>
      </p:grpSp>
      <p:grpSp>
        <p:nvGrpSpPr>
          <p:cNvPr id="31" name="Gruppe 30"/>
          <p:cNvGrpSpPr/>
          <p:nvPr/>
        </p:nvGrpSpPr>
        <p:grpSpPr>
          <a:xfrm>
            <a:off x="3551659" y="5224902"/>
            <a:ext cx="2125825" cy="780000"/>
            <a:chOff x="514629" y="1426891"/>
            <a:chExt cx="1396741" cy="720080"/>
          </a:xfrm>
        </p:grpSpPr>
        <p:sp>
          <p:nvSpPr>
            <p:cNvPr id="32" name="Rektangel 31"/>
            <p:cNvSpPr/>
            <p:nvPr/>
          </p:nvSpPr>
          <p:spPr>
            <a:xfrm>
              <a:off x="514629" y="1426891"/>
              <a:ext cx="1396741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kstSylinder 32"/>
            <p:cNvSpPr txBox="1"/>
            <p:nvPr/>
          </p:nvSpPr>
          <p:spPr>
            <a:xfrm>
              <a:off x="609344" y="1614269"/>
              <a:ext cx="123987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517" dirty="0">
                  <a:solidFill>
                    <a:schemeClr val="tx1"/>
                  </a:solidFill>
                </a:rPr>
                <a:t>Vendor Subcontractor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Vinkel 33"/>
          <p:cNvCxnSpPr/>
          <p:nvPr/>
        </p:nvCxnSpPr>
        <p:spPr>
          <a:xfrm rot="5400000">
            <a:off x="4684500" y="4795539"/>
            <a:ext cx="585000" cy="351000"/>
          </a:xfrm>
          <a:prstGeom prst="bentConnector3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/>
          <p:cNvSpPr txBox="1"/>
          <p:nvPr/>
        </p:nvSpPr>
        <p:spPr>
          <a:xfrm>
            <a:off x="2105504" y="3924059"/>
            <a:ext cx="129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CONCEPT</a:t>
            </a:r>
          </a:p>
        </p:txBody>
      </p:sp>
      <p:grpSp>
        <p:nvGrpSpPr>
          <p:cNvPr id="41" name="Gruppe 40"/>
          <p:cNvGrpSpPr/>
          <p:nvPr/>
        </p:nvGrpSpPr>
        <p:grpSpPr>
          <a:xfrm>
            <a:off x="8837257" y="3911772"/>
            <a:ext cx="1170000" cy="780000"/>
            <a:chOff x="755576" y="1426891"/>
            <a:chExt cx="1008112" cy="720080"/>
          </a:xfrm>
        </p:grpSpPr>
        <p:sp>
          <p:nvSpPr>
            <p:cNvPr id="42" name="Rektangel 41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kstSylinder 42"/>
            <p:cNvSpPr txBox="1"/>
            <p:nvPr/>
          </p:nvSpPr>
          <p:spPr>
            <a:xfrm>
              <a:off x="863588" y="1602265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algn="ctr"/>
            </a:lstStyle>
            <a:p>
              <a:r>
                <a:rPr lang="en-US" sz="1733" dirty="0">
                  <a:solidFill>
                    <a:schemeClr val="tx1"/>
                  </a:solidFill>
                </a:rPr>
                <a:t>OWNER</a:t>
              </a:r>
            </a:p>
          </p:txBody>
        </p:sp>
      </p:grpSp>
      <p:cxnSp>
        <p:nvCxnSpPr>
          <p:cNvPr id="44" name="Rett pil 21"/>
          <p:cNvCxnSpPr>
            <a:stCxn id="19" idx="3"/>
            <a:endCxn id="42" idx="1"/>
          </p:cNvCxnSpPr>
          <p:nvPr/>
        </p:nvCxnSpPr>
        <p:spPr>
          <a:xfrm>
            <a:off x="6479177" y="4288548"/>
            <a:ext cx="2358080" cy="1322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e 48"/>
          <p:cNvGrpSpPr/>
          <p:nvPr/>
        </p:nvGrpSpPr>
        <p:grpSpPr>
          <a:xfrm>
            <a:off x="971016" y="2353725"/>
            <a:ext cx="1170000" cy="780000"/>
            <a:chOff x="755576" y="1426891"/>
            <a:chExt cx="1008112" cy="720080"/>
          </a:xfrm>
        </p:grpSpPr>
        <p:sp>
          <p:nvSpPr>
            <p:cNvPr id="50" name="Rektangel 49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kstSylinder 50"/>
            <p:cNvSpPr txBox="1"/>
            <p:nvPr/>
          </p:nvSpPr>
          <p:spPr>
            <a:xfrm>
              <a:off x="863588" y="1602265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algn="ctr"/>
            </a:lstStyle>
            <a:p>
              <a:r>
                <a:rPr lang="en-US" sz="1733" dirty="0">
                  <a:solidFill>
                    <a:schemeClr val="tx1"/>
                  </a:solidFill>
                </a:rPr>
                <a:t>Tender</a:t>
              </a:r>
            </a:p>
          </p:txBody>
        </p:sp>
      </p:grpSp>
      <p:cxnSp>
        <p:nvCxnSpPr>
          <p:cNvPr id="52" name="Rett pil 63"/>
          <p:cNvCxnSpPr/>
          <p:nvPr/>
        </p:nvCxnSpPr>
        <p:spPr>
          <a:xfrm flipV="1">
            <a:off x="1556016" y="3133725"/>
            <a:ext cx="0" cy="390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Sylinder 52"/>
          <p:cNvSpPr txBox="1"/>
          <p:nvPr/>
        </p:nvSpPr>
        <p:spPr>
          <a:xfrm>
            <a:off x="7168221" y="3968065"/>
            <a:ext cx="132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OFFER AND</a:t>
            </a:r>
          </a:p>
          <a:p>
            <a:r>
              <a:rPr lang="en-US" b="1" dirty="0">
                <a:solidFill>
                  <a:srgbClr val="FF0000"/>
                </a:solidFill>
              </a:rPr>
              <a:t>CONTRACT</a:t>
            </a:r>
          </a:p>
        </p:txBody>
      </p:sp>
      <p:cxnSp>
        <p:nvCxnSpPr>
          <p:cNvPr id="54" name="Vinkel 53"/>
          <p:cNvCxnSpPr>
            <a:stCxn id="16" idx="1"/>
            <a:endCxn id="28" idx="3"/>
          </p:cNvCxnSpPr>
          <p:nvPr/>
        </p:nvCxnSpPr>
        <p:spPr>
          <a:xfrm rot="10800000" flipV="1">
            <a:off x="2141016" y="3129833"/>
            <a:ext cx="1502898" cy="783892"/>
          </a:xfrm>
          <a:prstGeom prst="bentConnector3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Fiskerstrand_PP_Design_To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5285"/>
          </a:xfrm>
          <a:prstGeom prst="rect">
            <a:avLst/>
          </a:prstGeom>
        </p:spPr>
      </p:pic>
      <p:sp>
        <p:nvSpPr>
          <p:cNvPr id="3" name="Frihåndsform 2"/>
          <p:cNvSpPr/>
          <p:nvPr/>
        </p:nvSpPr>
        <p:spPr>
          <a:xfrm>
            <a:off x="6849373" y="4498202"/>
            <a:ext cx="3132000" cy="1980000"/>
          </a:xfrm>
          <a:custGeom>
            <a:avLst/>
            <a:gdLst>
              <a:gd name="connsiteX0" fmla="*/ 0 w 3289220"/>
              <a:gd name="connsiteY0" fmla="*/ 180631 h 1806306"/>
              <a:gd name="connsiteX1" fmla="*/ 180631 w 3289220"/>
              <a:gd name="connsiteY1" fmla="*/ 0 h 1806306"/>
              <a:gd name="connsiteX2" fmla="*/ 3108589 w 3289220"/>
              <a:gd name="connsiteY2" fmla="*/ 0 h 1806306"/>
              <a:gd name="connsiteX3" fmla="*/ 3289220 w 3289220"/>
              <a:gd name="connsiteY3" fmla="*/ 180631 h 1806306"/>
              <a:gd name="connsiteX4" fmla="*/ 3289220 w 3289220"/>
              <a:gd name="connsiteY4" fmla="*/ 1625675 h 1806306"/>
              <a:gd name="connsiteX5" fmla="*/ 3108589 w 3289220"/>
              <a:gd name="connsiteY5" fmla="*/ 1806306 h 1806306"/>
              <a:gd name="connsiteX6" fmla="*/ 180631 w 3289220"/>
              <a:gd name="connsiteY6" fmla="*/ 1806306 h 1806306"/>
              <a:gd name="connsiteX7" fmla="*/ 0 w 3289220"/>
              <a:gd name="connsiteY7" fmla="*/ 1625675 h 1806306"/>
              <a:gd name="connsiteX8" fmla="*/ 0 w 3289220"/>
              <a:gd name="connsiteY8" fmla="*/ 180631 h 180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9220" h="1806306">
                <a:moveTo>
                  <a:pt x="0" y="180631"/>
                </a:moveTo>
                <a:cubicBezTo>
                  <a:pt x="0" y="80871"/>
                  <a:pt x="80871" y="0"/>
                  <a:pt x="180631" y="0"/>
                </a:cubicBezTo>
                <a:lnTo>
                  <a:pt x="3108589" y="0"/>
                </a:lnTo>
                <a:cubicBezTo>
                  <a:pt x="3208349" y="0"/>
                  <a:pt x="3289220" y="80871"/>
                  <a:pt x="3289220" y="180631"/>
                </a:cubicBezTo>
                <a:lnTo>
                  <a:pt x="3289220" y="1625675"/>
                </a:lnTo>
                <a:cubicBezTo>
                  <a:pt x="3289220" y="1725435"/>
                  <a:pt x="3208349" y="1806306"/>
                  <a:pt x="3108589" y="1806306"/>
                </a:cubicBezTo>
                <a:lnTo>
                  <a:pt x="180631" y="1806306"/>
                </a:lnTo>
                <a:cubicBezTo>
                  <a:pt x="80871" y="1806306"/>
                  <a:pt x="0" y="1725435"/>
                  <a:pt x="0" y="1625675"/>
                </a:cubicBezTo>
                <a:lnTo>
                  <a:pt x="0" y="18063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2165" tIns="536975" rIns="85399" bIns="85400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b-NO" sz="1400" b="1" kern="1200" dirty="0"/>
              <a:t>Steel </a:t>
            </a:r>
            <a:r>
              <a:rPr lang="en-US" sz="1400" b="1" kern="1200" noProof="0" dirty="0"/>
              <a:t>production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/>
              <a:t>Installation of supplied equipment and p</a:t>
            </a:r>
            <a:r>
              <a:rPr lang="en-US" sz="1400" b="1" dirty="0" err="1"/>
              <a:t>ipes</a:t>
            </a:r>
            <a:r>
              <a:rPr lang="en-US" sz="1400" b="1" dirty="0"/>
              <a:t> above 50 mm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/>
              <a:t>Painting</a:t>
            </a:r>
          </a:p>
        </p:txBody>
      </p:sp>
      <p:sp>
        <p:nvSpPr>
          <p:cNvPr id="5" name="Frihåndsform 4"/>
          <p:cNvSpPr/>
          <p:nvPr/>
        </p:nvSpPr>
        <p:spPr>
          <a:xfrm>
            <a:off x="1409146" y="4498202"/>
            <a:ext cx="3130956" cy="1980000"/>
          </a:xfrm>
          <a:custGeom>
            <a:avLst/>
            <a:gdLst>
              <a:gd name="connsiteX0" fmla="*/ 0 w 3290060"/>
              <a:gd name="connsiteY0" fmla="*/ 180631 h 1806306"/>
              <a:gd name="connsiteX1" fmla="*/ 180631 w 3290060"/>
              <a:gd name="connsiteY1" fmla="*/ 0 h 1806306"/>
              <a:gd name="connsiteX2" fmla="*/ 3109429 w 3290060"/>
              <a:gd name="connsiteY2" fmla="*/ 0 h 1806306"/>
              <a:gd name="connsiteX3" fmla="*/ 3290060 w 3290060"/>
              <a:gd name="connsiteY3" fmla="*/ 180631 h 1806306"/>
              <a:gd name="connsiteX4" fmla="*/ 3290060 w 3290060"/>
              <a:gd name="connsiteY4" fmla="*/ 1625675 h 1806306"/>
              <a:gd name="connsiteX5" fmla="*/ 3109429 w 3290060"/>
              <a:gd name="connsiteY5" fmla="*/ 1806306 h 1806306"/>
              <a:gd name="connsiteX6" fmla="*/ 180631 w 3290060"/>
              <a:gd name="connsiteY6" fmla="*/ 1806306 h 1806306"/>
              <a:gd name="connsiteX7" fmla="*/ 0 w 3290060"/>
              <a:gd name="connsiteY7" fmla="*/ 1625675 h 1806306"/>
              <a:gd name="connsiteX8" fmla="*/ 0 w 3290060"/>
              <a:gd name="connsiteY8" fmla="*/ 180631 h 180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0060" h="1806306">
                <a:moveTo>
                  <a:pt x="0" y="180631"/>
                </a:moveTo>
                <a:cubicBezTo>
                  <a:pt x="0" y="80871"/>
                  <a:pt x="80871" y="0"/>
                  <a:pt x="180631" y="0"/>
                </a:cubicBezTo>
                <a:lnTo>
                  <a:pt x="3109429" y="0"/>
                </a:lnTo>
                <a:cubicBezTo>
                  <a:pt x="3209189" y="0"/>
                  <a:pt x="3290060" y="80871"/>
                  <a:pt x="3290060" y="180631"/>
                </a:cubicBezTo>
                <a:lnTo>
                  <a:pt x="3290060" y="1625675"/>
                </a:lnTo>
                <a:cubicBezTo>
                  <a:pt x="3290060" y="1725435"/>
                  <a:pt x="3209189" y="1806306"/>
                  <a:pt x="3109429" y="1806306"/>
                </a:cubicBezTo>
                <a:lnTo>
                  <a:pt x="180631" y="1806306"/>
                </a:lnTo>
                <a:cubicBezTo>
                  <a:pt x="80871" y="1806306"/>
                  <a:pt x="0" y="1725435"/>
                  <a:pt x="0" y="1625675"/>
                </a:cubicBezTo>
                <a:lnTo>
                  <a:pt x="0" y="18063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99" tIns="536975" rIns="1072417" bIns="85400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>
                <a:solidFill>
                  <a:schemeClr val="tx1"/>
                </a:solidFill>
              </a:rPr>
              <a:t>Approval 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>
                <a:solidFill>
                  <a:schemeClr val="tx1"/>
                </a:solidFill>
              </a:rPr>
              <a:t>Inspection</a:t>
            </a:r>
          </a:p>
        </p:txBody>
      </p:sp>
      <p:sp>
        <p:nvSpPr>
          <p:cNvPr id="6" name="Frihåndsform 5"/>
          <p:cNvSpPr/>
          <p:nvPr/>
        </p:nvSpPr>
        <p:spPr>
          <a:xfrm>
            <a:off x="6489613" y="1383260"/>
            <a:ext cx="3132000" cy="1980000"/>
          </a:xfrm>
          <a:custGeom>
            <a:avLst/>
            <a:gdLst>
              <a:gd name="connsiteX0" fmla="*/ 0 w 3289220"/>
              <a:gd name="connsiteY0" fmla="*/ 180631 h 1806306"/>
              <a:gd name="connsiteX1" fmla="*/ 180631 w 3289220"/>
              <a:gd name="connsiteY1" fmla="*/ 0 h 1806306"/>
              <a:gd name="connsiteX2" fmla="*/ 3108589 w 3289220"/>
              <a:gd name="connsiteY2" fmla="*/ 0 h 1806306"/>
              <a:gd name="connsiteX3" fmla="*/ 3289220 w 3289220"/>
              <a:gd name="connsiteY3" fmla="*/ 180631 h 1806306"/>
              <a:gd name="connsiteX4" fmla="*/ 3289220 w 3289220"/>
              <a:gd name="connsiteY4" fmla="*/ 1625675 h 1806306"/>
              <a:gd name="connsiteX5" fmla="*/ 3108589 w 3289220"/>
              <a:gd name="connsiteY5" fmla="*/ 1806306 h 1806306"/>
              <a:gd name="connsiteX6" fmla="*/ 180631 w 3289220"/>
              <a:gd name="connsiteY6" fmla="*/ 1806306 h 1806306"/>
              <a:gd name="connsiteX7" fmla="*/ 0 w 3289220"/>
              <a:gd name="connsiteY7" fmla="*/ 1625675 h 1806306"/>
              <a:gd name="connsiteX8" fmla="*/ 0 w 3289220"/>
              <a:gd name="connsiteY8" fmla="*/ 180631 h 180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9220" h="1806306">
                <a:moveTo>
                  <a:pt x="0" y="180631"/>
                </a:moveTo>
                <a:cubicBezTo>
                  <a:pt x="0" y="80871"/>
                  <a:pt x="80871" y="0"/>
                  <a:pt x="180631" y="0"/>
                </a:cubicBezTo>
                <a:lnTo>
                  <a:pt x="3108589" y="0"/>
                </a:lnTo>
                <a:cubicBezTo>
                  <a:pt x="3208349" y="0"/>
                  <a:pt x="3289220" y="80871"/>
                  <a:pt x="3289220" y="180631"/>
                </a:cubicBezTo>
                <a:lnTo>
                  <a:pt x="3289220" y="1625675"/>
                </a:lnTo>
                <a:cubicBezTo>
                  <a:pt x="3289220" y="1725435"/>
                  <a:pt x="3208349" y="1806306"/>
                  <a:pt x="3108589" y="1806306"/>
                </a:cubicBezTo>
                <a:lnTo>
                  <a:pt x="180631" y="1806306"/>
                </a:lnTo>
                <a:cubicBezTo>
                  <a:pt x="80871" y="1806306"/>
                  <a:pt x="0" y="1725435"/>
                  <a:pt x="0" y="1625675"/>
                </a:cubicBezTo>
                <a:lnTo>
                  <a:pt x="0" y="18063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2165" tIns="85399" rIns="85399" bIns="536976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/>
              <a:t>Concept</a:t>
            </a:r>
            <a:endParaRPr lang="nb-NO" sz="1400" b="1" kern="1200" dirty="0"/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b-NO" sz="1400" b="1" kern="1200" dirty="0"/>
              <a:t>Design</a:t>
            </a:r>
            <a:endParaRPr lang="en-US" sz="1400" b="1" kern="1200" noProof="0" dirty="0"/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/>
              <a:t>Outline drawings</a:t>
            </a:r>
            <a:endParaRPr lang="nb-NO" sz="1400" b="1" kern="1200" dirty="0"/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/>
              <a:t>Production drawings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/>
              <a:t>Class and </a:t>
            </a:r>
            <a:r>
              <a:rPr lang="en-US" sz="1400" b="1" dirty="0"/>
              <a:t>a</a:t>
            </a:r>
            <a:r>
              <a:rPr lang="en-US" sz="1400" b="1" kern="1200" noProof="0" dirty="0" err="1"/>
              <a:t>uthorities</a:t>
            </a:r>
            <a:r>
              <a:rPr lang="en-US" sz="1400" b="1" kern="1200" noProof="0" dirty="0"/>
              <a:t> approval</a:t>
            </a:r>
          </a:p>
        </p:txBody>
      </p:sp>
      <p:sp>
        <p:nvSpPr>
          <p:cNvPr id="17" name="Frihåndsform 16"/>
          <p:cNvSpPr/>
          <p:nvPr/>
        </p:nvSpPr>
        <p:spPr>
          <a:xfrm>
            <a:off x="1425759" y="1383260"/>
            <a:ext cx="3130956" cy="1980000"/>
          </a:xfrm>
          <a:custGeom>
            <a:avLst/>
            <a:gdLst>
              <a:gd name="connsiteX0" fmla="*/ 0 w 3289220"/>
              <a:gd name="connsiteY0" fmla="*/ 180631 h 1806306"/>
              <a:gd name="connsiteX1" fmla="*/ 180631 w 3289220"/>
              <a:gd name="connsiteY1" fmla="*/ 0 h 1806306"/>
              <a:gd name="connsiteX2" fmla="*/ 3108589 w 3289220"/>
              <a:gd name="connsiteY2" fmla="*/ 0 h 1806306"/>
              <a:gd name="connsiteX3" fmla="*/ 3289220 w 3289220"/>
              <a:gd name="connsiteY3" fmla="*/ 180631 h 1806306"/>
              <a:gd name="connsiteX4" fmla="*/ 3289220 w 3289220"/>
              <a:gd name="connsiteY4" fmla="*/ 1625675 h 1806306"/>
              <a:gd name="connsiteX5" fmla="*/ 3108589 w 3289220"/>
              <a:gd name="connsiteY5" fmla="*/ 1806306 h 1806306"/>
              <a:gd name="connsiteX6" fmla="*/ 180631 w 3289220"/>
              <a:gd name="connsiteY6" fmla="*/ 1806306 h 1806306"/>
              <a:gd name="connsiteX7" fmla="*/ 0 w 3289220"/>
              <a:gd name="connsiteY7" fmla="*/ 1625675 h 1806306"/>
              <a:gd name="connsiteX8" fmla="*/ 0 w 3289220"/>
              <a:gd name="connsiteY8" fmla="*/ 180631 h 180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9220" h="1806306">
                <a:moveTo>
                  <a:pt x="0" y="180631"/>
                </a:moveTo>
                <a:cubicBezTo>
                  <a:pt x="0" y="80871"/>
                  <a:pt x="80871" y="0"/>
                  <a:pt x="180631" y="0"/>
                </a:cubicBezTo>
                <a:lnTo>
                  <a:pt x="3108589" y="0"/>
                </a:lnTo>
                <a:cubicBezTo>
                  <a:pt x="3208349" y="0"/>
                  <a:pt x="3289220" y="80871"/>
                  <a:pt x="3289220" y="180631"/>
                </a:cubicBezTo>
                <a:lnTo>
                  <a:pt x="3289220" y="1625675"/>
                </a:lnTo>
                <a:cubicBezTo>
                  <a:pt x="3289220" y="1725435"/>
                  <a:pt x="3208349" y="1806306"/>
                  <a:pt x="3108589" y="1806306"/>
                </a:cubicBezTo>
                <a:lnTo>
                  <a:pt x="180631" y="1806306"/>
                </a:lnTo>
                <a:cubicBezTo>
                  <a:pt x="80871" y="1806306"/>
                  <a:pt x="0" y="1725435"/>
                  <a:pt x="0" y="1625675"/>
                </a:cubicBezTo>
                <a:lnTo>
                  <a:pt x="0" y="18063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99" tIns="85399" rIns="1072165" bIns="536976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>
                <a:solidFill>
                  <a:schemeClr val="tx1"/>
                </a:solidFill>
              </a:rPr>
              <a:t>Bid/Sales/Contract</a:t>
            </a:r>
            <a:endParaRPr lang="nb-NO" sz="1400" b="1" kern="1200" dirty="0">
              <a:solidFill>
                <a:schemeClr val="tx1"/>
              </a:solidFill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noProof="0" dirty="0">
                <a:solidFill>
                  <a:schemeClr val="tx1"/>
                </a:solidFill>
              </a:rPr>
              <a:t>Contract responsibility</a:t>
            </a:r>
            <a:endParaRPr lang="nb-NO" sz="1400" kern="1200" dirty="0">
              <a:solidFill>
                <a:schemeClr val="tx1"/>
              </a:solidFill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noProof="0" dirty="0">
                <a:solidFill>
                  <a:schemeClr val="tx1"/>
                </a:solidFill>
              </a:rPr>
              <a:t>P&amp;L responsibility</a:t>
            </a:r>
            <a:endParaRPr lang="nb-NO" sz="1400" kern="1200" dirty="0">
              <a:solidFill>
                <a:schemeClr val="tx1"/>
              </a:solidFill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noProof="0" dirty="0">
                <a:solidFill>
                  <a:schemeClr val="tx1"/>
                </a:solidFill>
              </a:rPr>
              <a:t>Detail</a:t>
            </a:r>
            <a:r>
              <a:rPr lang="nb-NO" sz="1400" kern="1200" dirty="0">
                <a:solidFill>
                  <a:schemeClr val="tx1"/>
                </a:solidFill>
              </a:rPr>
              <a:t> Engineering </a:t>
            </a:r>
            <a:r>
              <a:rPr lang="nb-NO" sz="1400" dirty="0">
                <a:solidFill>
                  <a:schemeClr val="tx1"/>
                </a:solidFill>
              </a:rPr>
              <a:t/>
            </a:r>
            <a:br>
              <a:rPr lang="nb-NO" sz="1400" dirty="0">
                <a:solidFill>
                  <a:schemeClr val="tx1"/>
                </a:solidFill>
              </a:rPr>
            </a:br>
            <a:r>
              <a:rPr lang="nb-NO" sz="1400" dirty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tx1"/>
                </a:solidFill>
              </a:rPr>
              <a:t>if</a:t>
            </a:r>
            <a:r>
              <a:rPr lang="en-US" sz="1400" kern="1200" noProof="0" dirty="0">
                <a:solidFill>
                  <a:schemeClr val="tx1"/>
                </a:solidFill>
              </a:rPr>
              <a:t> agreed)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noProof="0" dirty="0">
                <a:solidFill>
                  <a:schemeClr val="tx1"/>
                </a:solidFill>
              </a:rPr>
              <a:t>Purchase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kern="1200" noProof="0" dirty="0">
                <a:solidFill>
                  <a:schemeClr val="tx1"/>
                </a:solidFill>
              </a:rPr>
              <a:t>Construction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1" dirty="0">
                <a:solidFill>
                  <a:schemeClr val="tx1"/>
                </a:solidFill>
              </a:rPr>
              <a:t>Commissioning</a:t>
            </a:r>
            <a:endParaRPr lang="en-US" sz="1400" kern="1200" noProof="0" dirty="0">
              <a:solidFill>
                <a:schemeClr val="tx1"/>
              </a:solidFill>
            </a:endParaRPr>
          </a:p>
        </p:txBody>
      </p:sp>
      <p:sp>
        <p:nvSpPr>
          <p:cNvPr id="18" name="Frihåndsform 17"/>
          <p:cNvSpPr/>
          <p:nvPr/>
        </p:nvSpPr>
        <p:spPr>
          <a:xfrm>
            <a:off x="3251617" y="1745228"/>
            <a:ext cx="2340000" cy="2232000"/>
          </a:xfrm>
          <a:custGeom>
            <a:avLst/>
            <a:gdLst>
              <a:gd name="connsiteX0" fmla="*/ 0 w 2102230"/>
              <a:gd name="connsiteY0" fmla="*/ 2102230 h 2102230"/>
              <a:gd name="connsiteX1" fmla="*/ 2102230 w 2102230"/>
              <a:gd name="connsiteY1" fmla="*/ 0 h 2102230"/>
              <a:gd name="connsiteX2" fmla="*/ 2102230 w 2102230"/>
              <a:gd name="connsiteY2" fmla="*/ 2102230 h 2102230"/>
              <a:gd name="connsiteX3" fmla="*/ 0 w 2102230"/>
              <a:gd name="connsiteY3" fmla="*/ 2102230 h 210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230" h="2102230">
                <a:moveTo>
                  <a:pt x="0" y="2102230"/>
                </a:moveTo>
                <a:cubicBezTo>
                  <a:pt x="0" y="941200"/>
                  <a:pt x="941200" y="0"/>
                  <a:pt x="2102230" y="0"/>
                </a:cubicBezTo>
                <a:lnTo>
                  <a:pt x="2102230" y="2102230"/>
                </a:lnTo>
                <a:lnTo>
                  <a:pt x="0" y="210223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7969" tIns="757969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400" b="1" kern="1200" dirty="0">
                <a:solidFill>
                  <a:schemeClr val="tx1"/>
                </a:solidFill>
              </a:rPr>
              <a:t>YARD</a:t>
            </a:r>
            <a:endParaRPr lang="nb-NO" sz="2000" b="1" kern="1200" dirty="0">
              <a:solidFill>
                <a:schemeClr val="tx1"/>
              </a:solidFill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5653615" y="1745228"/>
            <a:ext cx="2340000" cy="2232000"/>
          </a:xfrm>
          <a:custGeom>
            <a:avLst/>
            <a:gdLst>
              <a:gd name="connsiteX0" fmla="*/ 0 w 2102230"/>
              <a:gd name="connsiteY0" fmla="*/ 2102230 h 2102230"/>
              <a:gd name="connsiteX1" fmla="*/ 2102230 w 2102230"/>
              <a:gd name="connsiteY1" fmla="*/ 0 h 2102230"/>
              <a:gd name="connsiteX2" fmla="*/ 2102230 w 2102230"/>
              <a:gd name="connsiteY2" fmla="*/ 2102230 h 2102230"/>
              <a:gd name="connsiteX3" fmla="*/ 0 w 2102230"/>
              <a:gd name="connsiteY3" fmla="*/ 2102230 h 210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230" h="2102230">
                <a:moveTo>
                  <a:pt x="0" y="0"/>
                </a:moveTo>
                <a:cubicBezTo>
                  <a:pt x="1161030" y="0"/>
                  <a:pt x="2102230" y="941200"/>
                  <a:pt x="2102230" y="2102230"/>
                </a:cubicBezTo>
                <a:lnTo>
                  <a:pt x="0" y="210223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43745" rIns="743745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400" b="1" kern="1200" dirty="0">
                <a:solidFill>
                  <a:schemeClr val="tx1"/>
                </a:solidFill>
              </a:rPr>
              <a:t>DESIGNER</a:t>
            </a:r>
            <a:endParaRPr lang="nb-NO" sz="1800" b="1" kern="1200" dirty="0">
              <a:solidFill>
                <a:schemeClr val="tx1"/>
              </a:solidFill>
            </a:endParaRPr>
          </a:p>
        </p:txBody>
      </p:sp>
      <p:sp>
        <p:nvSpPr>
          <p:cNvPr id="20" name="Frihåndsform 19"/>
          <p:cNvSpPr/>
          <p:nvPr/>
        </p:nvSpPr>
        <p:spPr>
          <a:xfrm>
            <a:off x="5679373" y="4069452"/>
            <a:ext cx="2340000" cy="2232000"/>
          </a:xfrm>
          <a:custGeom>
            <a:avLst/>
            <a:gdLst>
              <a:gd name="connsiteX0" fmla="*/ 0 w 2102230"/>
              <a:gd name="connsiteY0" fmla="*/ 2102230 h 2102230"/>
              <a:gd name="connsiteX1" fmla="*/ 2102230 w 2102230"/>
              <a:gd name="connsiteY1" fmla="*/ 0 h 2102230"/>
              <a:gd name="connsiteX2" fmla="*/ 2102230 w 2102230"/>
              <a:gd name="connsiteY2" fmla="*/ 2102230 h 2102230"/>
              <a:gd name="connsiteX3" fmla="*/ 0 w 2102230"/>
              <a:gd name="connsiteY3" fmla="*/ 2102230 h 210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230" h="2102230">
                <a:moveTo>
                  <a:pt x="2102230" y="0"/>
                </a:moveTo>
                <a:cubicBezTo>
                  <a:pt x="2102230" y="1161030"/>
                  <a:pt x="1161030" y="2102230"/>
                  <a:pt x="0" y="2102230"/>
                </a:cubicBezTo>
                <a:lnTo>
                  <a:pt x="0" y="0"/>
                </a:lnTo>
                <a:lnTo>
                  <a:pt x="210223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1" rIns="757970" bIns="7579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400" b="1" kern="1200" dirty="0">
                <a:solidFill>
                  <a:schemeClr val="tx1"/>
                </a:solidFill>
              </a:rPr>
              <a:t>HULL YARD</a:t>
            </a:r>
          </a:p>
        </p:txBody>
      </p:sp>
      <p:sp>
        <p:nvSpPr>
          <p:cNvPr id="21" name="Frihåndsform 20"/>
          <p:cNvSpPr/>
          <p:nvPr/>
        </p:nvSpPr>
        <p:spPr>
          <a:xfrm>
            <a:off x="3272883" y="4045942"/>
            <a:ext cx="2340000" cy="2232000"/>
          </a:xfrm>
          <a:custGeom>
            <a:avLst/>
            <a:gdLst>
              <a:gd name="connsiteX0" fmla="*/ 0 w 2102230"/>
              <a:gd name="connsiteY0" fmla="*/ 2102230 h 2102230"/>
              <a:gd name="connsiteX1" fmla="*/ 2102230 w 2102230"/>
              <a:gd name="connsiteY1" fmla="*/ 0 h 2102230"/>
              <a:gd name="connsiteX2" fmla="*/ 2102230 w 2102230"/>
              <a:gd name="connsiteY2" fmla="*/ 2102230 h 2102230"/>
              <a:gd name="connsiteX3" fmla="*/ 0 w 2102230"/>
              <a:gd name="connsiteY3" fmla="*/ 2102230 h 210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230" h="2102230">
                <a:moveTo>
                  <a:pt x="2102230" y="2102230"/>
                </a:moveTo>
                <a:cubicBezTo>
                  <a:pt x="941200" y="2102230"/>
                  <a:pt x="0" y="1161030"/>
                  <a:pt x="0" y="0"/>
                </a:cubicBezTo>
                <a:lnTo>
                  <a:pt x="2102230" y="0"/>
                </a:lnTo>
                <a:lnTo>
                  <a:pt x="2102230" y="210223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297" tIns="99568" rIns="99568" bIns="71529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pc="90" noProof="0" dirty="0">
                <a:solidFill>
                  <a:schemeClr val="tx1"/>
                </a:solidFill>
              </a:rPr>
              <a:t>CLASS/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chemeClr val="tx1"/>
                </a:solidFill>
              </a:rPr>
              <a:t>Authorities</a:t>
            </a:r>
            <a:endParaRPr lang="en-US" sz="2400" b="1" kern="1200" noProof="0" dirty="0">
              <a:solidFill>
                <a:schemeClr val="tx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890012" y="354875"/>
            <a:ext cx="50276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RESPONSIBILITY</a:t>
            </a:r>
            <a:r>
              <a:rPr lang="nb-NO" sz="2600" b="1" dirty="0">
                <a:solidFill>
                  <a:schemeClr val="bg1"/>
                </a:solidFill>
              </a:rPr>
              <a:t> MATRIX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NEWBUILDING</a:t>
            </a:r>
            <a:endParaRPr lang="nb-NO" sz="1643" dirty="0">
              <a:solidFill>
                <a:schemeClr val="bg1"/>
              </a:solidFill>
            </a:endParaRPr>
          </a:p>
        </p:txBody>
      </p:sp>
      <p:pic>
        <p:nvPicPr>
          <p:cNvPr id="16" name="Bilde 15" descr="Fiskerstrand_Logo_NegRod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pil 8"/>
          <p:cNvCxnSpPr/>
          <p:nvPr/>
        </p:nvCxnSpPr>
        <p:spPr>
          <a:xfrm>
            <a:off x="3804003" y="3234941"/>
            <a:ext cx="1700325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pil 67"/>
          <p:cNvCxnSpPr/>
          <p:nvPr/>
        </p:nvCxnSpPr>
        <p:spPr>
          <a:xfrm>
            <a:off x="6909289" y="3234941"/>
            <a:ext cx="1700325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/>
          <p:cNvGrpSpPr/>
          <p:nvPr/>
        </p:nvGrpSpPr>
        <p:grpSpPr>
          <a:xfrm>
            <a:off x="1807748" y="1756398"/>
            <a:ext cx="2513523" cy="4731338"/>
            <a:chOff x="1080000" y="1800000"/>
            <a:chExt cx="2448000" cy="4608000"/>
          </a:xfrm>
        </p:grpSpPr>
        <p:grpSp>
          <p:nvGrpSpPr>
            <p:cNvPr id="7" name="Gruppe 6"/>
            <p:cNvGrpSpPr/>
            <p:nvPr/>
          </p:nvGrpSpPr>
          <p:grpSpPr>
            <a:xfrm>
              <a:off x="1800000" y="1800000"/>
              <a:ext cx="1080000" cy="720000"/>
              <a:chOff x="755576" y="1426891"/>
              <a:chExt cx="1008112" cy="720080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863588" y="1620511"/>
                <a:ext cx="792088" cy="34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6" dirty="0"/>
                  <a:t>Class</a:t>
                </a:r>
              </a:p>
            </p:txBody>
          </p:sp>
        </p:grpSp>
        <p:grpSp>
          <p:nvGrpSpPr>
            <p:cNvPr id="13" name="Gruppe 12"/>
            <p:cNvGrpSpPr/>
            <p:nvPr/>
          </p:nvGrpSpPr>
          <p:grpSpPr>
            <a:xfrm>
              <a:off x="1800000" y="2880000"/>
              <a:ext cx="1080000" cy="720000"/>
              <a:chOff x="755576" y="1426891"/>
              <a:chExt cx="1008112" cy="720080"/>
            </a:xfrm>
          </p:grpSpPr>
          <p:sp>
            <p:nvSpPr>
              <p:cNvPr id="14" name="Rektangel 13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15" name="TekstSylinder 14"/>
              <p:cNvSpPr txBox="1"/>
              <p:nvPr/>
            </p:nvSpPr>
            <p:spPr>
              <a:xfrm>
                <a:off x="863588" y="1602265"/>
                <a:ext cx="79208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643" dirty="0">
                    <a:solidFill>
                      <a:schemeClr val="tx1"/>
                    </a:solidFill>
                  </a:rPr>
                  <a:t>DESIGN</a:t>
                </a:r>
              </a:p>
            </p:txBody>
          </p:sp>
        </p:grpSp>
        <p:grpSp>
          <p:nvGrpSpPr>
            <p:cNvPr id="16" name="Gruppe 15"/>
            <p:cNvGrpSpPr/>
            <p:nvPr/>
          </p:nvGrpSpPr>
          <p:grpSpPr>
            <a:xfrm>
              <a:off x="1800000" y="3960000"/>
              <a:ext cx="1080000" cy="720000"/>
              <a:chOff x="755576" y="1426891"/>
              <a:chExt cx="1008112" cy="720080"/>
            </a:xfrm>
          </p:grpSpPr>
          <p:sp>
            <p:nvSpPr>
              <p:cNvPr id="17" name="Rektangel 16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18" name="TekstSylinder 17"/>
              <p:cNvSpPr txBox="1"/>
              <p:nvPr/>
            </p:nvSpPr>
            <p:spPr>
              <a:xfrm>
                <a:off x="863588" y="1614269"/>
                <a:ext cx="792088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706" dirty="0">
                    <a:solidFill>
                      <a:schemeClr val="tx1"/>
                    </a:solidFill>
                  </a:rPr>
                  <a:t>YARD</a:t>
                </a:r>
              </a:p>
            </p:txBody>
          </p:sp>
        </p:grpSp>
        <p:cxnSp>
          <p:nvCxnSpPr>
            <p:cNvPr id="27" name="Rett pil 26"/>
            <p:cNvCxnSpPr>
              <a:stCxn id="14" idx="0"/>
              <a:endCxn id="3" idx="2"/>
            </p:cNvCxnSpPr>
            <p:nvPr/>
          </p:nvCxnSpPr>
          <p:spPr>
            <a:xfrm flipV="1">
              <a:off x="2340000" y="2520000"/>
              <a:ext cx="0" cy="36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pil 35"/>
            <p:cNvCxnSpPr/>
            <p:nvPr/>
          </p:nvCxnSpPr>
          <p:spPr>
            <a:xfrm flipV="1">
              <a:off x="2340000" y="3600000"/>
              <a:ext cx="0" cy="36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pe 36"/>
            <p:cNvGrpSpPr/>
            <p:nvPr/>
          </p:nvGrpSpPr>
          <p:grpSpPr>
            <a:xfrm>
              <a:off x="1152000" y="5220000"/>
              <a:ext cx="1080000" cy="720000"/>
              <a:chOff x="755576" y="1426891"/>
              <a:chExt cx="1008112" cy="720080"/>
            </a:xfrm>
          </p:grpSpPr>
          <p:sp>
            <p:nvSpPr>
              <p:cNvPr id="38" name="Rektangel 37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863588" y="1614269"/>
                <a:ext cx="792088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643" dirty="0">
                    <a:solidFill>
                      <a:schemeClr val="tx1"/>
                    </a:solidFill>
                  </a:rPr>
                  <a:t>Owner</a:t>
                </a:r>
              </a:p>
            </p:txBody>
          </p:sp>
        </p:grpSp>
        <p:cxnSp>
          <p:nvCxnSpPr>
            <p:cNvPr id="1024" name="Rett linje 1023"/>
            <p:cNvCxnSpPr/>
            <p:nvPr/>
          </p:nvCxnSpPr>
          <p:spPr>
            <a:xfrm>
              <a:off x="1080000" y="2196000"/>
              <a:ext cx="0" cy="2124000"/>
            </a:xfrm>
            <a:prstGeom prst="line">
              <a:avLst/>
            </a:prstGeom>
            <a:ln w="1270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Rett pil 1026"/>
            <p:cNvCxnSpPr/>
            <p:nvPr/>
          </p:nvCxnSpPr>
          <p:spPr>
            <a:xfrm>
              <a:off x="1080000" y="4320000"/>
              <a:ext cx="720000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tt pil 72"/>
            <p:cNvCxnSpPr/>
            <p:nvPr/>
          </p:nvCxnSpPr>
          <p:spPr>
            <a:xfrm>
              <a:off x="1080000" y="2196000"/>
              <a:ext cx="720000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pe 30"/>
            <p:cNvGrpSpPr/>
            <p:nvPr/>
          </p:nvGrpSpPr>
          <p:grpSpPr>
            <a:xfrm>
              <a:off x="2448000" y="5220000"/>
              <a:ext cx="1080000" cy="720000"/>
              <a:chOff x="755576" y="1426891"/>
              <a:chExt cx="1008112" cy="720080"/>
            </a:xfrm>
          </p:grpSpPr>
          <p:sp>
            <p:nvSpPr>
              <p:cNvPr id="32" name="Rektangel 31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863588" y="1614269"/>
                <a:ext cx="792088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643" dirty="0">
                    <a:solidFill>
                      <a:schemeClr val="tx1"/>
                    </a:solidFill>
                  </a:rPr>
                  <a:t>Hull</a:t>
                </a:r>
              </a:p>
              <a:p>
                <a:r>
                  <a:rPr lang="en-US" sz="1643" dirty="0">
                    <a:solidFill>
                      <a:schemeClr val="tx1"/>
                    </a:solidFill>
                  </a:rPr>
                  <a:t>YARD</a:t>
                </a:r>
              </a:p>
            </p:txBody>
          </p:sp>
        </p:grpSp>
        <p:cxnSp>
          <p:nvCxnSpPr>
            <p:cNvPr id="10" name="Vinkel 9"/>
            <p:cNvCxnSpPr/>
            <p:nvPr/>
          </p:nvCxnSpPr>
          <p:spPr>
            <a:xfrm rot="5400000" flipH="1" flipV="1">
              <a:off x="1764000" y="4788000"/>
              <a:ext cx="540000" cy="32400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inkel 42"/>
            <p:cNvCxnSpPr/>
            <p:nvPr/>
          </p:nvCxnSpPr>
          <p:spPr>
            <a:xfrm rot="16200000" flipV="1">
              <a:off x="2376000" y="4788000"/>
              <a:ext cx="540000" cy="32400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ktangel 70"/>
            <p:cNvSpPr/>
            <p:nvPr/>
          </p:nvSpPr>
          <p:spPr>
            <a:xfrm>
              <a:off x="1800000" y="6048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6"/>
            </a:p>
          </p:txBody>
        </p:sp>
        <p:sp>
          <p:nvSpPr>
            <p:cNvPr id="111" name="TekstSylinder 110"/>
            <p:cNvSpPr txBox="1"/>
            <p:nvPr/>
          </p:nvSpPr>
          <p:spPr>
            <a:xfrm>
              <a:off x="1836000" y="6120000"/>
              <a:ext cx="100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964" tIns="46944" rIns="36964" bIns="469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438" dirty="0">
                  <a:solidFill>
                    <a:schemeClr val="tx1"/>
                  </a:solidFill>
                </a:rPr>
                <a:t>SUPPLIER</a:t>
              </a:r>
            </a:p>
          </p:txBody>
        </p:sp>
        <p:cxnSp>
          <p:nvCxnSpPr>
            <p:cNvPr id="107" name="Rett pil 106"/>
            <p:cNvCxnSpPr>
              <a:stCxn id="71" idx="0"/>
              <a:endCxn id="17" idx="2"/>
            </p:cNvCxnSpPr>
            <p:nvPr/>
          </p:nvCxnSpPr>
          <p:spPr>
            <a:xfrm flipV="1">
              <a:off x="2340000" y="4680000"/>
              <a:ext cx="0" cy="1368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e 23"/>
          <p:cNvGrpSpPr/>
          <p:nvPr/>
        </p:nvGrpSpPr>
        <p:grpSpPr>
          <a:xfrm>
            <a:off x="4986765" y="1756398"/>
            <a:ext cx="2439851" cy="4250812"/>
            <a:chOff x="3779912" y="1800000"/>
            <a:chExt cx="2376248" cy="4140000"/>
          </a:xfrm>
        </p:grpSpPr>
        <p:grpSp>
          <p:nvGrpSpPr>
            <p:cNvPr id="28" name="Gruppe 27"/>
            <p:cNvGrpSpPr/>
            <p:nvPr/>
          </p:nvGrpSpPr>
          <p:grpSpPr>
            <a:xfrm>
              <a:off x="4428160" y="2880000"/>
              <a:ext cx="1080000" cy="720000"/>
              <a:chOff x="755576" y="1426891"/>
              <a:chExt cx="1008112" cy="720080"/>
            </a:xfrm>
          </p:grpSpPr>
          <p:sp>
            <p:nvSpPr>
              <p:cNvPr id="29" name="Rektangel 28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 dirty="0"/>
              </a:p>
            </p:txBody>
          </p:sp>
          <p:sp>
            <p:nvSpPr>
              <p:cNvPr id="30" name="TekstSylinder 29"/>
              <p:cNvSpPr txBox="1"/>
              <p:nvPr/>
            </p:nvSpPr>
            <p:spPr>
              <a:xfrm>
                <a:off x="863588" y="1614269"/>
                <a:ext cx="792088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algn="ctr"/>
              </a:lstStyle>
              <a:p>
                <a:r>
                  <a:rPr lang="en-US" sz="1706" dirty="0">
                    <a:solidFill>
                      <a:schemeClr val="tx1"/>
                    </a:solidFill>
                  </a:rPr>
                  <a:t>YARD</a:t>
                </a:r>
              </a:p>
            </p:txBody>
          </p:sp>
        </p:grpSp>
        <p:grpSp>
          <p:nvGrpSpPr>
            <p:cNvPr id="56" name="Gruppe 55"/>
            <p:cNvGrpSpPr/>
            <p:nvPr/>
          </p:nvGrpSpPr>
          <p:grpSpPr>
            <a:xfrm>
              <a:off x="4428160" y="3960000"/>
              <a:ext cx="1080000" cy="720000"/>
              <a:chOff x="755576" y="1426891"/>
              <a:chExt cx="1008112" cy="720080"/>
            </a:xfrm>
          </p:grpSpPr>
          <p:sp>
            <p:nvSpPr>
              <p:cNvPr id="57" name="Rektangel 56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58" name="TekstSylinder 57"/>
              <p:cNvSpPr txBox="1"/>
              <p:nvPr/>
            </p:nvSpPr>
            <p:spPr>
              <a:xfrm>
                <a:off x="863588" y="1614269"/>
                <a:ext cx="792088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643" dirty="0">
                    <a:solidFill>
                      <a:schemeClr val="tx1"/>
                    </a:solidFill>
                  </a:rPr>
                  <a:t>OWNER</a:t>
                </a:r>
              </a:p>
            </p:txBody>
          </p:sp>
        </p:grpSp>
        <p:cxnSp>
          <p:nvCxnSpPr>
            <p:cNvPr id="59" name="Rett pil 58"/>
            <p:cNvCxnSpPr/>
            <p:nvPr/>
          </p:nvCxnSpPr>
          <p:spPr>
            <a:xfrm flipV="1">
              <a:off x="4788160" y="3600000"/>
              <a:ext cx="0" cy="36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tt pil 61"/>
            <p:cNvCxnSpPr/>
            <p:nvPr/>
          </p:nvCxnSpPr>
          <p:spPr>
            <a:xfrm flipV="1">
              <a:off x="5148160" y="3600000"/>
              <a:ext cx="0" cy="36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uppe 74"/>
            <p:cNvGrpSpPr/>
            <p:nvPr/>
          </p:nvGrpSpPr>
          <p:grpSpPr>
            <a:xfrm>
              <a:off x="3780000" y="1800000"/>
              <a:ext cx="1080000" cy="720000"/>
              <a:chOff x="755576" y="1426891"/>
              <a:chExt cx="1008112" cy="720080"/>
            </a:xfrm>
          </p:grpSpPr>
          <p:sp>
            <p:nvSpPr>
              <p:cNvPr id="76" name="Rektangel 75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77" name="TekstSylinder 76"/>
              <p:cNvSpPr txBox="1"/>
              <p:nvPr/>
            </p:nvSpPr>
            <p:spPr>
              <a:xfrm>
                <a:off x="863588" y="1614269"/>
                <a:ext cx="792088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643" dirty="0">
                    <a:solidFill>
                      <a:schemeClr val="tx1"/>
                    </a:solidFill>
                  </a:rPr>
                  <a:t>Design</a:t>
                </a:r>
              </a:p>
            </p:txBody>
          </p:sp>
        </p:grpSp>
        <p:grpSp>
          <p:nvGrpSpPr>
            <p:cNvPr id="78" name="Gruppe 77"/>
            <p:cNvGrpSpPr/>
            <p:nvPr/>
          </p:nvGrpSpPr>
          <p:grpSpPr>
            <a:xfrm>
              <a:off x="5076160" y="1800000"/>
              <a:ext cx="1080000" cy="720000"/>
              <a:chOff x="755576" y="1426891"/>
              <a:chExt cx="1008112" cy="720080"/>
            </a:xfrm>
          </p:grpSpPr>
          <p:sp>
            <p:nvSpPr>
              <p:cNvPr id="79" name="Rektangel 78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863588" y="1614269"/>
                <a:ext cx="792088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706" dirty="0">
                    <a:solidFill>
                      <a:schemeClr val="tx1"/>
                    </a:solidFill>
                    <a:latin typeface="Arial" charset="0"/>
                  </a:rPr>
                  <a:t>Class</a:t>
                </a:r>
              </a:p>
            </p:txBody>
          </p:sp>
        </p:grpSp>
        <p:cxnSp>
          <p:nvCxnSpPr>
            <p:cNvPr id="83" name="Rett pil 82"/>
            <p:cNvCxnSpPr/>
            <p:nvPr/>
          </p:nvCxnSpPr>
          <p:spPr>
            <a:xfrm flipV="1">
              <a:off x="4608160" y="2520000"/>
              <a:ext cx="0" cy="36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tt pil 83"/>
            <p:cNvCxnSpPr/>
            <p:nvPr/>
          </p:nvCxnSpPr>
          <p:spPr>
            <a:xfrm flipV="1">
              <a:off x="4716160" y="2520000"/>
              <a:ext cx="0" cy="36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tt pil 84"/>
            <p:cNvCxnSpPr/>
            <p:nvPr/>
          </p:nvCxnSpPr>
          <p:spPr>
            <a:xfrm flipV="1">
              <a:off x="5220160" y="2520000"/>
              <a:ext cx="0" cy="36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tt pil 85"/>
            <p:cNvCxnSpPr/>
            <p:nvPr/>
          </p:nvCxnSpPr>
          <p:spPr>
            <a:xfrm flipV="1">
              <a:off x="5328160" y="2520000"/>
              <a:ext cx="0" cy="36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uppe 73"/>
            <p:cNvGrpSpPr/>
            <p:nvPr/>
          </p:nvGrpSpPr>
          <p:grpSpPr>
            <a:xfrm>
              <a:off x="3779912" y="5220000"/>
              <a:ext cx="1080000" cy="720000"/>
              <a:chOff x="755576" y="1426891"/>
              <a:chExt cx="1008112" cy="720080"/>
            </a:xfrm>
          </p:grpSpPr>
          <p:sp>
            <p:nvSpPr>
              <p:cNvPr id="81" name="Rektangel 80"/>
              <p:cNvSpPr/>
              <p:nvPr/>
            </p:nvSpPr>
            <p:spPr>
              <a:xfrm>
                <a:off x="755576" y="1426891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822791" y="1614269"/>
                <a:ext cx="901817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964" tIns="46944" rIns="36964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438" dirty="0">
                    <a:solidFill>
                      <a:schemeClr val="tx1"/>
                    </a:solidFill>
                  </a:rPr>
                  <a:t>SUPPLIER</a:t>
                </a:r>
              </a:p>
            </p:txBody>
          </p:sp>
        </p:grpSp>
        <p:grpSp>
          <p:nvGrpSpPr>
            <p:cNvPr id="87" name="Gruppe 86"/>
            <p:cNvGrpSpPr/>
            <p:nvPr/>
          </p:nvGrpSpPr>
          <p:grpSpPr>
            <a:xfrm>
              <a:off x="5075912" y="5220000"/>
              <a:ext cx="1080000" cy="720000"/>
              <a:chOff x="755576" y="1417610"/>
              <a:chExt cx="1008112" cy="720080"/>
            </a:xfrm>
          </p:grpSpPr>
          <p:sp>
            <p:nvSpPr>
              <p:cNvPr id="96" name="Rektangel 95"/>
              <p:cNvSpPr/>
              <p:nvPr/>
            </p:nvSpPr>
            <p:spPr>
              <a:xfrm>
                <a:off x="755576" y="1417610"/>
                <a:ext cx="1008112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/>
              </a:p>
            </p:txBody>
          </p:sp>
          <p:sp>
            <p:nvSpPr>
              <p:cNvPr id="108" name="TekstSylinder 107"/>
              <p:cNvSpPr txBox="1"/>
              <p:nvPr/>
            </p:nvSpPr>
            <p:spPr>
              <a:xfrm>
                <a:off x="863588" y="1614269"/>
                <a:ext cx="792088" cy="34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b-NO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n-US" sz="1643" dirty="0">
                    <a:solidFill>
                      <a:schemeClr val="tx1"/>
                    </a:solidFill>
                  </a:rPr>
                  <a:t>Hull</a:t>
                </a:r>
              </a:p>
              <a:p>
                <a:r>
                  <a:rPr lang="en-US" sz="1643" dirty="0">
                    <a:solidFill>
                      <a:schemeClr val="tx1"/>
                    </a:solidFill>
                  </a:rPr>
                  <a:t>YARD</a:t>
                </a:r>
              </a:p>
            </p:txBody>
          </p:sp>
        </p:grpSp>
        <p:cxnSp>
          <p:nvCxnSpPr>
            <p:cNvPr id="113" name="Rett pil 112"/>
            <p:cNvCxnSpPr/>
            <p:nvPr/>
          </p:nvCxnSpPr>
          <p:spPr>
            <a:xfrm flipV="1">
              <a:off x="4068000" y="3420000"/>
              <a:ext cx="360000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tt pil 115"/>
            <p:cNvCxnSpPr/>
            <p:nvPr/>
          </p:nvCxnSpPr>
          <p:spPr>
            <a:xfrm flipV="1">
              <a:off x="5508144" y="3420000"/>
              <a:ext cx="360000" cy="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tt pil 116"/>
            <p:cNvCxnSpPr/>
            <p:nvPr/>
          </p:nvCxnSpPr>
          <p:spPr>
            <a:xfrm flipV="1">
              <a:off x="5868000" y="3420000"/>
              <a:ext cx="0" cy="1800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tt pil 117"/>
            <p:cNvCxnSpPr/>
            <p:nvPr/>
          </p:nvCxnSpPr>
          <p:spPr>
            <a:xfrm flipV="1">
              <a:off x="4067944" y="3429000"/>
              <a:ext cx="0" cy="180000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pil 118"/>
            <p:cNvCxnSpPr/>
            <p:nvPr/>
          </p:nvCxnSpPr>
          <p:spPr>
            <a:xfrm rot="5400000" flipV="1">
              <a:off x="4968000" y="2016000"/>
              <a:ext cx="0" cy="216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tt pil 119"/>
            <p:cNvCxnSpPr/>
            <p:nvPr/>
          </p:nvCxnSpPr>
          <p:spPr>
            <a:xfrm rot="5400000" flipV="1">
              <a:off x="4968000" y="2124000"/>
              <a:ext cx="0" cy="216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kstSylinder 108"/>
          <p:cNvSpPr txBox="1"/>
          <p:nvPr/>
        </p:nvSpPr>
        <p:spPr>
          <a:xfrm>
            <a:off x="3767295" y="2939235"/>
            <a:ext cx="1737288" cy="258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78" b="1" dirty="0">
                <a:solidFill>
                  <a:srgbClr val="FF0000"/>
                </a:solidFill>
              </a:rPr>
              <a:t>DESIGN TO COMPLETE</a:t>
            </a:r>
          </a:p>
        </p:txBody>
      </p:sp>
      <p:sp>
        <p:nvSpPr>
          <p:cNvPr id="110" name="TekstSylinder 109"/>
          <p:cNvSpPr txBox="1"/>
          <p:nvPr/>
        </p:nvSpPr>
        <p:spPr>
          <a:xfrm>
            <a:off x="6835272" y="2939235"/>
            <a:ext cx="1848179" cy="2582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78" b="1" dirty="0">
                <a:solidFill>
                  <a:srgbClr val="FF0000"/>
                </a:solidFill>
              </a:rPr>
              <a:t>DESIGN TO PRODUCTION</a:t>
            </a:r>
          </a:p>
        </p:txBody>
      </p:sp>
      <p:grpSp>
        <p:nvGrpSpPr>
          <p:cNvPr id="114" name="Gruppe 113"/>
          <p:cNvGrpSpPr/>
          <p:nvPr/>
        </p:nvGrpSpPr>
        <p:grpSpPr>
          <a:xfrm>
            <a:off x="8757633" y="2865305"/>
            <a:ext cx="1108907" cy="739272"/>
            <a:chOff x="755576" y="1426891"/>
            <a:chExt cx="1008112" cy="720080"/>
          </a:xfrm>
        </p:grpSpPr>
        <p:sp>
          <p:nvSpPr>
            <p:cNvPr id="147" name="Rektangel 146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6"/>
            </a:p>
          </p:txBody>
        </p:sp>
        <p:sp>
          <p:nvSpPr>
            <p:cNvPr id="148" name="TekstSylinder 147"/>
            <p:cNvSpPr txBox="1"/>
            <p:nvPr/>
          </p:nvSpPr>
          <p:spPr>
            <a:xfrm>
              <a:off x="863588" y="1614269"/>
              <a:ext cx="792088" cy="345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algn="ctr"/>
            </a:lstStyle>
            <a:p>
              <a:r>
                <a:rPr lang="en-US" sz="1706" dirty="0">
                  <a:solidFill>
                    <a:schemeClr val="tx1"/>
                  </a:solidFill>
                </a:rPr>
                <a:t>YARD</a:t>
              </a:r>
            </a:p>
          </p:txBody>
        </p:sp>
      </p:grpSp>
      <p:grpSp>
        <p:nvGrpSpPr>
          <p:cNvPr id="115" name="Gruppe 114"/>
          <p:cNvGrpSpPr/>
          <p:nvPr/>
        </p:nvGrpSpPr>
        <p:grpSpPr>
          <a:xfrm>
            <a:off x="8757633" y="3974213"/>
            <a:ext cx="1108907" cy="739272"/>
            <a:chOff x="755576" y="1426891"/>
            <a:chExt cx="1008112" cy="720080"/>
          </a:xfrm>
        </p:grpSpPr>
        <p:sp>
          <p:nvSpPr>
            <p:cNvPr id="145" name="Rektangel 144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6"/>
            </a:p>
          </p:txBody>
        </p:sp>
        <p:sp>
          <p:nvSpPr>
            <p:cNvPr id="146" name="TekstSylinder 145"/>
            <p:cNvSpPr txBox="1"/>
            <p:nvPr/>
          </p:nvSpPr>
          <p:spPr>
            <a:xfrm>
              <a:off x="856155" y="1534903"/>
              <a:ext cx="77288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643" dirty="0">
                  <a:solidFill>
                    <a:schemeClr val="tx1"/>
                  </a:solidFill>
                </a:rPr>
                <a:t>HULL YARD</a:t>
              </a:r>
            </a:p>
          </p:txBody>
        </p:sp>
      </p:grpSp>
      <p:cxnSp>
        <p:nvCxnSpPr>
          <p:cNvPr id="121" name="Rett pil 120"/>
          <p:cNvCxnSpPr/>
          <p:nvPr/>
        </p:nvCxnSpPr>
        <p:spPr>
          <a:xfrm flipV="1">
            <a:off x="9127269" y="3604577"/>
            <a:ext cx="0" cy="36963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tt pil 121"/>
          <p:cNvCxnSpPr/>
          <p:nvPr/>
        </p:nvCxnSpPr>
        <p:spPr>
          <a:xfrm flipV="1">
            <a:off x="9496904" y="3604577"/>
            <a:ext cx="0" cy="36963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uppe 122"/>
          <p:cNvGrpSpPr/>
          <p:nvPr/>
        </p:nvGrpSpPr>
        <p:grpSpPr>
          <a:xfrm>
            <a:off x="8092124" y="1756398"/>
            <a:ext cx="1108907" cy="739272"/>
            <a:chOff x="755576" y="1426891"/>
            <a:chExt cx="1008112" cy="720080"/>
          </a:xfrm>
        </p:grpSpPr>
        <p:sp>
          <p:nvSpPr>
            <p:cNvPr id="143" name="Rektangel 142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6"/>
            </a:p>
          </p:txBody>
        </p:sp>
        <p:sp>
          <p:nvSpPr>
            <p:cNvPr id="144" name="TekstSylinder 143"/>
            <p:cNvSpPr txBox="1"/>
            <p:nvPr/>
          </p:nvSpPr>
          <p:spPr>
            <a:xfrm>
              <a:off x="863588" y="1614269"/>
              <a:ext cx="792088" cy="345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643" dirty="0">
                  <a:solidFill>
                    <a:schemeClr val="tx1"/>
                  </a:solidFill>
                </a:rPr>
                <a:t>Design</a:t>
              </a:r>
            </a:p>
          </p:txBody>
        </p:sp>
      </p:grpSp>
      <p:grpSp>
        <p:nvGrpSpPr>
          <p:cNvPr id="124" name="Gruppe 123"/>
          <p:cNvGrpSpPr/>
          <p:nvPr/>
        </p:nvGrpSpPr>
        <p:grpSpPr>
          <a:xfrm>
            <a:off x="9422977" y="1756398"/>
            <a:ext cx="1108907" cy="739272"/>
            <a:chOff x="755576" y="1426891"/>
            <a:chExt cx="1008112" cy="720080"/>
          </a:xfrm>
        </p:grpSpPr>
        <p:sp>
          <p:nvSpPr>
            <p:cNvPr id="141" name="Rektangel 140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6"/>
            </a:p>
          </p:txBody>
        </p:sp>
        <p:sp>
          <p:nvSpPr>
            <p:cNvPr id="142" name="TekstSylinder 141"/>
            <p:cNvSpPr txBox="1"/>
            <p:nvPr/>
          </p:nvSpPr>
          <p:spPr>
            <a:xfrm>
              <a:off x="863588" y="1614269"/>
              <a:ext cx="792088" cy="345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706" dirty="0">
                  <a:solidFill>
                    <a:schemeClr val="tx1"/>
                  </a:solidFill>
                  <a:latin typeface="Arial" charset="0"/>
                </a:rPr>
                <a:t>Class</a:t>
              </a:r>
            </a:p>
          </p:txBody>
        </p:sp>
      </p:grpSp>
      <p:cxnSp>
        <p:nvCxnSpPr>
          <p:cNvPr id="125" name="Rett pil 124"/>
          <p:cNvCxnSpPr/>
          <p:nvPr/>
        </p:nvCxnSpPr>
        <p:spPr>
          <a:xfrm flipV="1">
            <a:off x="8942451" y="2495669"/>
            <a:ext cx="0" cy="36963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tt pil 125"/>
          <p:cNvCxnSpPr/>
          <p:nvPr/>
        </p:nvCxnSpPr>
        <p:spPr>
          <a:xfrm flipV="1">
            <a:off x="9053341" y="2495669"/>
            <a:ext cx="0" cy="36963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tt pil 126"/>
          <p:cNvCxnSpPr/>
          <p:nvPr/>
        </p:nvCxnSpPr>
        <p:spPr>
          <a:xfrm flipV="1">
            <a:off x="9570832" y="2495669"/>
            <a:ext cx="0" cy="36963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tt pil 127"/>
          <p:cNvCxnSpPr/>
          <p:nvPr/>
        </p:nvCxnSpPr>
        <p:spPr>
          <a:xfrm flipV="1">
            <a:off x="9681722" y="2495669"/>
            <a:ext cx="0" cy="36963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uppe 128"/>
          <p:cNvGrpSpPr/>
          <p:nvPr/>
        </p:nvGrpSpPr>
        <p:grpSpPr>
          <a:xfrm>
            <a:off x="8092034" y="5267938"/>
            <a:ext cx="1108907" cy="739272"/>
            <a:chOff x="755576" y="1426891"/>
            <a:chExt cx="1008112" cy="720080"/>
          </a:xfrm>
        </p:grpSpPr>
        <p:sp>
          <p:nvSpPr>
            <p:cNvPr id="139" name="Rektangel 138"/>
            <p:cNvSpPr/>
            <p:nvPr/>
          </p:nvSpPr>
          <p:spPr>
            <a:xfrm>
              <a:off x="755576" y="1426891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6"/>
            </a:p>
          </p:txBody>
        </p:sp>
        <p:sp>
          <p:nvSpPr>
            <p:cNvPr id="140" name="TekstSylinder 139"/>
            <p:cNvSpPr txBox="1"/>
            <p:nvPr/>
          </p:nvSpPr>
          <p:spPr>
            <a:xfrm>
              <a:off x="822790" y="1614268"/>
              <a:ext cx="907301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964" tIns="46944" rIns="36964" bIns="469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438" dirty="0">
                  <a:solidFill>
                    <a:schemeClr val="tx1"/>
                  </a:solidFill>
                </a:rPr>
                <a:t>SUPPLIER</a:t>
              </a:r>
            </a:p>
          </p:txBody>
        </p:sp>
      </p:grpSp>
      <p:grpSp>
        <p:nvGrpSpPr>
          <p:cNvPr id="130" name="Gruppe 129"/>
          <p:cNvGrpSpPr/>
          <p:nvPr/>
        </p:nvGrpSpPr>
        <p:grpSpPr>
          <a:xfrm>
            <a:off x="9422722" y="5267938"/>
            <a:ext cx="1108907" cy="739272"/>
            <a:chOff x="755576" y="1417610"/>
            <a:chExt cx="1008112" cy="720080"/>
          </a:xfrm>
        </p:grpSpPr>
        <p:sp>
          <p:nvSpPr>
            <p:cNvPr id="137" name="Rektangel 136"/>
            <p:cNvSpPr/>
            <p:nvPr/>
          </p:nvSpPr>
          <p:spPr>
            <a:xfrm>
              <a:off x="755576" y="1417610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6"/>
            </a:p>
          </p:txBody>
        </p:sp>
        <p:sp>
          <p:nvSpPr>
            <p:cNvPr id="138" name="TekstSylinder 137"/>
            <p:cNvSpPr txBox="1"/>
            <p:nvPr/>
          </p:nvSpPr>
          <p:spPr>
            <a:xfrm>
              <a:off x="822783" y="1614268"/>
              <a:ext cx="873697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887" tIns="46944" rIns="93887" bIns="469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b-NO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en-US" sz="1438" dirty="0">
                  <a:solidFill>
                    <a:schemeClr val="tx1"/>
                  </a:solidFill>
                </a:rPr>
                <a:t>OWNER</a:t>
              </a:r>
            </a:p>
          </p:txBody>
        </p:sp>
      </p:grpSp>
      <p:cxnSp>
        <p:nvCxnSpPr>
          <p:cNvPr id="131" name="Rett pil 130"/>
          <p:cNvCxnSpPr/>
          <p:nvPr/>
        </p:nvCxnSpPr>
        <p:spPr>
          <a:xfrm flipV="1">
            <a:off x="8387832" y="3419759"/>
            <a:ext cx="36963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tt pil 131"/>
          <p:cNvCxnSpPr/>
          <p:nvPr/>
        </p:nvCxnSpPr>
        <p:spPr>
          <a:xfrm flipV="1">
            <a:off x="9866523" y="3419759"/>
            <a:ext cx="369636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tt pil 132"/>
          <p:cNvCxnSpPr/>
          <p:nvPr/>
        </p:nvCxnSpPr>
        <p:spPr>
          <a:xfrm flipV="1">
            <a:off x="10236011" y="3419759"/>
            <a:ext cx="0" cy="1848179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tt pil 133"/>
          <p:cNvCxnSpPr/>
          <p:nvPr/>
        </p:nvCxnSpPr>
        <p:spPr>
          <a:xfrm flipV="1">
            <a:off x="8387775" y="3429000"/>
            <a:ext cx="0" cy="1848179"/>
          </a:xfrm>
          <a:prstGeom prst="straightConnector1">
            <a:avLst/>
          </a:prstGeom>
          <a:ln w="127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tt pil 134"/>
          <p:cNvCxnSpPr/>
          <p:nvPr/>
        </p:nvCxnSpPr>
        <p:spPr>
          <a:xfrm rot="5400000" flipV="1">
            <a:off x="9311922" y="1978180"/>
            <a:ext cx="0" cy="22178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tt pil 135"/>
          <p:cNvCxnSpPr/>
          <p:nvPr/>
        </p:nvCxnSpPr>
        <p:spPr>
          <a:xfrm rot="5400000" flipV="1">
            <a:off x="9311922" y="2089070"/>
            <a:ext cx="0" cy="22178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tt pil 85">
            <a:extLst>
              <a:ext uri="{FF2B5EF4-FFF2-40B4-BE49-F238E27FC236}">
                <a16:creationId xmlns:a16="http://schemas.microsoft.com/office/drawing/2014/main" id="{03E78C19-104A-4F26-A51F-5D7A3082E160}"/>
              </a:ext>
            </a:extLst>
          </p:cNvPr>
          <p:cNvCxnSpPr>
            <a:cxnSpLocks/>
          </p:cNvCxnSpPr>
          <p:nvPr/>
        </p:nvCxnSpPr>
        <p:spPr>
          <a:xfrm flipV="1">
            <a:off x="8979248" y="4708592"/>
            <a:ext cx="0" cy="54592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Bilde 101" descr="Fiskerstrand_PP_Design_Topp.jpg">
            <a:extLst>
              <a:ext uri="{FF2B5EF4-FFF2-40B4-BE49-F238E27FC236}">
                <a16:creationId xmlns:a16="http://schemas.microsoft.com/office/drawing/2014/main" id="{7DA05741-51CA-47C6-9D51-7784C5165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55285"/>
          </a:xfrm>
          <a:prstGeom prst="rect">
            <a:avLst/>
          </a:prstGeom>
        </p:spPr>
      </p:pic>
      <p:sp>
        <p:nvSpPr>
          <p:cNvPr id="103" name="TekstSylinder 102">
            <a:extLst>
              <a:ext uri="{FF2B5EF4-FFF2-40B4-BE49-F238E27FC236}">
                <a16:creationId xmlns:a16="http://schemas.microsoft.com/office/drawing/2014/main" id="{3F70C7F1-EB46-410E-9111-4A23855F8C7F}"/>
              </a:ext>
            </a:extLst>
          </p:cNvPr>
          <p:cNvSpPr txBox="1"/>
          <p:nvPr/>
        </p:nvSpPr>
        <p:spPr>
          <a:xfrm>
            <a:off x="890012" y="354875"/>
            <a:ext cx="5597411" cy="74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b="1" dirty="0">
                <a:solidFill>
                  <a:schemeClr val="bg1"/>
                </a:solidFill>
              </a:rPr>
              <a:t>WORK FLOW – PROJECT EXECUTION</a:t>
            </a:r>
          </a:p>
          <a:p>
            <a:endParaRPr lang="nb-NO" sz="1643" dirty="0">
              <a:solidFill>
                <a:schemeClr val="bg1"/>
              </a:solidFill>
            </a:endParaRPr>
          </a:p>
        </p:txBody>
      </p:sp>
      <p:pic>
        <p:nvPicPr>
          <p:cNvPr id="104" name="Bilde 103" descr="Fiskerstrand_Logo_NegRod.ai">
            <a:extLst>
              <a:ext uri="{FF2B5EF4-FFF2-40B4-BE49-F238E27FC236}">
                <a16:creationId xmlns:a16="http://schemas.microsoft.com/office/drawing/2014/main" id="{7DC5549E-440D-4E0F-A79B-9B1E79F51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20" y="-130739"/>
            <a:ext cx="1442761" cy="14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ksportkreditt_">
    <a:dk1>
      <a:sysClr val="windowText" lastClr="000000"/>
    </a:dk1>
    <a:lt1>
      <a:sysClr val="window" lastClr="FFFFFF"/>
    </a:lt1>
    <a:dk2>
      <a:srgbClr val="465064"/>
    </a:dk2>
    <a:lt2>
      <a:srgbClr val="FFFFFE"/>
    </a:lt2>
    <a:accent1>
      <a:srgbClr val="003D79"/>
    </a:accent1>
    <a:accent2>
      <a:srgbClr val="CEE8F9"/>
    </a:accent2>
    <a:accent3>
      <a:srgbClr val="A7C4E2"/>
    </a:accent3>
    <a:accent4>
      <a:srgbClr val="4F8ABE"/>
    </a:accent4>
    <a:accent5>
      <a:srgbClr val="EB5B25"/>
    </a:accent5>
    <a:accent6>
      <a:srgbClr val="BD2B0B"/>
    </a:accent6>
    <a:hlink>
      <a:srgbClr val="95C11F"/>
    </a:hlink>
    <a:folHlink>
      <a:srgbClr val="008D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</TotalTime>
  <Words>761</Words>
  <Application>Microsoft Office PowerPoint</Application>
  <PresentationFormat>Widescreen</PresentationFormat>
  <Paragraphs>255</Paragraphs>
  <Slides>14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Microsoft JhengHei Light</vt:lpstr>
      <vt:lpstr>Arial</vt:lpstr>
      <vt:lpstr>Calibri</vt:lpstr>
      <vt:lpstr>Calibri Light</vt:lpstr>
      <vt:lpstr>Helvetica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Financing of ship, “part of ships” or retrofit from Norwegian exporter</vt:lpstr>
      <vt:lpstr>Three types of financing within the Maritime industry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Elisabeth</dc:creator>
  <cp:lastModifiedBy>Rolf Fiskerstrand</cp:lastModifiedBy>
  <cp:revision>141</cp:revision>
  <dcterms:created xsi:type="dcterms:W3CDTF">2018-01-24T08:13:50Z</dcterms:created>
  <dcterms:modified xsi:type="dcterms:W3CDTF">2018-06-22T06:19:51Z</dcterms:modified>
</cp:coreProperties>
</file>