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86" r:id="rId6"/>
    <p:sldId id="274" r:id="rId7"/>
    <p:sldId id="284" r:id="rId8"/>
    <p:sldId id="283" r:id="rId9"/>
    <p:sldId id="275" r:id="rId10"/>
    <p:sldId id="287" r:id="rId11"/>
    <p:sldId id="277" r:id="rId12"/>
    <p:sldId id="285" r:id="rId13"/>
    <p:sldId id="279" r:id="rId14"/>
    <p:sldId id="280" r:id="rId15"/>
    <p:sldId id="281" r:id="rId16"/>
    <p:sldId id="282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29" autoAdjust="0"/>
  </p:normalViewPr>
  <p:slideViewPr>
    <p:cSldViewPr>
      <p:cViewPr>
        <p:scale>
          <a:sx n="94" d="100"/>
          <a:sy n="94" d="100"/>
        </p:scale>
        <p:origin x="-141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61EA-8701-4833-AE41-A4A8D2488AF4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5C658-58E7-426D-8F15-DFF2A9078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1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C658-58E7-426D-8F15-DFF2A9078A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8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5C658-58E7-426D-8F15-DFF2A9078A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4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3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7E0F-9AE3-4AEB-8BAC-A7FE2CC59A1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8064896" cy="1800200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рынок бункеровки судов, перспективы его роста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3672408" cy="24482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Надежда Малышева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Директор по </a:t>
            </a:r>
            <a:r>
              <a:rPr lang="ru-RU" dirty="0" smtClean="0">
                <a:solidFill>
                  <a:srgbClr val="FFC000"/>
                </a:solidFill>
              </a:rPr>
              <a:t>развитию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ИАА «</a:t>
            </a:r>
            <a:r>
              <a:rPr lang="ru-RU" dirty="0" err="1" smtClean="0">
                <a:solidFill>
                  <a:srgbClr val="FFC000"/>
                </a:solidFill>
              </a:rPr>
              <a:t>ПортНьюс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endParaRPr lang="ru-RU" dirty="0" smtClean="0">
              <a:solidFill>
                <a:srgbClr val="FFC000"/>
              </a:solidFill>
            </a:endParaRPr>
          </a:p>
          <a:p>
            <a:pPr algn="l"/>
            <a:r>
              <a:rPr lang="ru-RU" sz="2600" dirty="0" smtClean="0">
                <a:solidFill>
                  <a:srgbClr val="FFC000"/>
                </a:solidFill>
              </a:rPr>
              <a:t>Июнь 2017 г.</a:t>
            </a:r>
            <a:endParaRPr lang="ru-RU" sz="26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3050053" cy="1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4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79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Динамика цен на бункерное топливо (</a:t>
            </a:r>
            <a:r>
              <a:rPr lang="ru-RU" sz="2800" b="1" dirty="0" smtClean="0"/>
              <a:t>2017 год 5 мес.)</a:t>
            </a:r>
            <a:endParaRPr lang="ru-RU" sz="2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3576401" cy="2645498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66675" cmpd="sng">
            <a:solidFill>
              <a:schemeClr val="tx1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31222"/>
            <a:ext cx="1772702" cy="139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2" y="4293096"/>
            <a:ext cx="1928798" cy="16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2448"/>
            <a:ext cx="3391899" cy="2720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7060"/>
            <a:ext cx="3528392" cy="2772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20" y="3897060"/>
            <a:ext cx="3518731" cy="27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PortNews\Исследования\2017\презентация бункер\сп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ortNews\Исследования\2017\презентация бункер\ю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1992" cy="66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Прогнозируемый рост грузооборота портов России</a:t>
            </a:r>
            <a:endParaRPr lang="ru-RU" sz="2000" b="1" dirty="0"/>
          </a:p>
        </p:txBody>
      </p:sp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800" y="326410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Прогноз продаж бункерного топлива (нефтепродуктов) в портах </a:t>
            </a:r>
            <a:r>
              <a:rPr lang="ru-RU" sz="2000" b="1" dirty="0"/>
              <a:t>России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30" y="404665"/>
            <a:ext cx="5346340" cy="285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30" y="3753368"/>
            <a:ext cx="5324740" cy="285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6779096" cy="562074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Северо-Запад</a:t>
            </a:r>
            <a:r>
              <a:rPr lang="ru-RU" sz="2400" b="1" dirty="0" smtClean="0"/>
              <a:t>, Арктика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364183"/>
              </p:ext>
            </p:extLst>
          </p:nvPr>
        </p:nvGraphicFramePr>
        <p:xfrm>
          <a:off x="323528" y="548681"/>
          <a:ext cx="6768752" cy="633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017"/>
                <a:gridCol w="1797578"/>
                <a:gridCol w="1838157"/>
              </a:tblGrid>
              <a:tr h="720079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Месторасположение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Планируемый</a:t>
                      </a:r>
                      <a:r>
                        <a:rPr lang="ru-RU" baseline="0" dirty="0" smtClean="0"/>
                        <a:t> срок реализации</a:t>
                      </a:r>
                      <a:endParaRPr lang="ru-RU" dirty="0"/>
                    </a:p>
                  </a:txBody>
                  <a:tcPr/>
                </a:tc>
              </a:tr>
              <a:tr h="48741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ММПК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baseline="0" dirty="0" err="1" smtClean="0"/>
                        <a:t>Бронка</a:t>
                      </a:r>
                      <a:r>
                        <a:rPr lang="ru-RU" sz="1300" baseline="0" dirty="0" smtClean="0"/>
                        <a:t> (Санкт-Петербург)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1,45 </a:t>
                      </a:r>
                      <a:r>
                        <a:rPr lang="ru-RU" sz="1300" dirty="0" err="1" smtClean="0"/>
                        <a:t>млн</a:t>
                      </a:r>
                      <a:r>
                        <a:rPr lang="ru-RU" sz="1300" dirty="0" smtClean="0"/>
                        <a:t> </a:t>
                      </a:r>
                      <a:r>
                        <a:rPr lang="en-US" sz="1300" dirty="0" smtClean="0"/>
                        <a:t>TEUs</a:t>
                      </a:r>
                    </a:p>
                    <a:p>
                      <a:r>
                        <a:rPr lang="en-US" sz="1300" dirty="0" smtClean="0"/>
                        <a:t>260 </a:t>
                      </a:r>
                      <a:r>
                        <a:rPr lang="ru-RU" sz="1300" dirty="0" smtClean="0"/>
                        <a:t>тыс.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en-US" sz="1300" baseline="0" dirty="0" smtClean="0"/>
                        <a:t>Ro-Ro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2020 </a:t>
                      </a:r>
                      <a:r>
                        <a:rPr lang="ru-RU" sz="1300" dirty="0" smtClean="0"/>
                        <a:t>г.</a:t>
                      </a:r>
                      <a:r>
                        <a:rPr lang="en-US" sz="1300" dirty="0" smtClean="0"/>
                        <a:t> </a:t>
                      </a:r>
                      <a:r>
                        <a:rPr lang="ru-RU" sz="1300" dirty="0" smtClean="0"/>
                        <a:t>и далее</a:t>
                      </a:r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Пионерский (Калининград)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пассажиры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2018 г.</a:t>
                      </a:r>
                      <a:endParaRPr lang="ru-RU" sz="1300" dirty="0"/>
                    </a:p>
                  </a:txBody>
                  <a:tcPr/>
                </a:tc>
              </a:tr>
              <a:tr h="468847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Регазификационный</a:t>
                      </a:r>
                      <a:r>
                        <a:rPr lang="ru-RU" sz="1300" dirty="0" smtClean="0"/>
                        <a:t> терминал СПГ в Калининградской области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 2,7 млрд куб. м газа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Конец 2017 г.</a:t>
                      </a:r>
                    </a:p>
                    <a:p>
                      <a:pPr algn="ctr"/>
                      <a:r>
                        <a:rPr lang="ru-RU" sz="1300" dirty="0" smtClean="0"/>
                        <a:t>- 2018 г</a:t>
                      </a:r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Сабетта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16,5 </a:t>
                      </a:r>
                      <a:r>
                        <a:rPr lang="ru-RU" sz="1300" dirty="0" err="1" smtClean="0"/>
                        <a:t>млн</a:t>
                      </a:r>
                      <a:r>
                        <a:rPr lang="ru-RU" sz="1300" dirty="0" smtClean="0"/>
                        <a:t> тонн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Конец 2017 г - 2018 г</a:t>
                      </a:r>
                      <a:endParaRPr lang="ru-RU" sz="1300" dirty="0"/>
                    </a:p>
                  </a:txBody>
                  <a:tcPr/>
                </a:tc>
              </a:tr>
              <a:tr h="32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Порт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err="1" smtClean="0"/>
                        <a:t>Лавна</a:t>
                      </a:r>
                      <a:r>
                        <a:rPr lang="ru-RU" sz="1300" dirty="0" smtClean="0"/>
                        <a:t> (Мурманск)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18 </a:t>
                      </a:r>
                      <a:r>
                        <a:rPr lang="ru-RU" sz="1300" dirty="0" err="1" smtClean="0"/>
                        <a:t>млн</a:t>
                      </a:r>
                      <a:r>
                        <a:rPr lang="ru-RU" sz="1300" dirty="0" smtClean="0"/>
                        <a:t> тонн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 г. </a:t>
                      </a:r>
                      <a:endParaRPr lang="ru-RU" sz="1300" dirty="0"/>
                    </a:p>
                  </a:txBody>
                  <a:tcPr/>
                </a:tc>
              </a:tr>
              <a:tr h="854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Рейдовая перевалка в порту Мурманск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 14 млн тонн нефти «Газпром нефть» + 7 млн «Лукойл»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2017-2019 </a:t>
                      </a:r>
                      <a:r>
                        <a:rPr lang="ru-RU" sz="1300" dirty="0" err="1" smtClean="0"/>
                        <a:t>гг</a:t>
                      </a:r>
                      <a:endParaRPr lang="ru-RU" sz="1300" dirty="0"/>
                    </a:p>
                  </a:txBody>
                  <a:tcPr/>
                </a:tc>
              </a:tr>
              <a:tr h="59143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РПК</a:t>
                      </a:r>
                      <a:r>
                        <a:rPr lang="ru-RU" sz="1300" baseline="0" dirty="0" smtClean="0"/>
                        <a:t> «Высоцк ЛУКОЙЛ-</a:t>
                      </a:r>
                      <a:r>
                        <a:rPr lang="en-US" sz="1300" baseline="0" dirty="0" smtClean="0"/>
                        <a:t>II</a:t>
                      </a:r>
                      <a:r>
                        <a:rPr lang="ru-RU" sz="1300" baseline="0" dirty="0" smtClean="0"/>
                        <a:t>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+5 млн тонн нефтепродуктов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2017 г. </a:t>
                      </a:r>
                      <a:endParaRPr lang="ru-RU" sz="1300" dirty="0"/>
                    </a:p>
                  </a:txBody>
                  <a:tcPr/>
                </a:tc>
              </a:tr>
              <a:tr h="46884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Приморск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+10 </a:t>
                      </a:r>
                      <a:r>
                        <a:rPr lang="ru-RU" sz="1300" dirty="0" err="1" smtClean="0"/>
                        <a:t>млн</a:t>
                      </a:r>
                      <a:r>
                        <a:rPr lang="ru-RU" sz="1300" dirty="0" smtClean="0"/>
                        <a:t> тонн дизтоплива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2017-18 гг.</a:t>
                      </a:r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Терминал "</a:t>
                      </a:r>
                      <a:r>
                        <a:rPr lang="ru-RU" sz="1300" dirty="0" err="1" smtClean="0"/>
                        <a:t>ВостокУголь</a:t>
                      </a:r>
                      <a:r>
                        <a:rPr lang="ru-RU" sz="1300" dirty="0" smtClean="0"/>
                        <a:t> в порту Диксон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10 млн т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2017 г.</a:t>
                      </a:r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Балтийский Терминал Удобрений (Усть-Луга, </a:t>
                      </a:r>
                      <a:r>
                        <a:rPr lang="ru-RU" sz="1300" dirty="0" err="1" smtClean="0"/>
                        <a:t>Еврохим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 4 млн тонн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2019-2021 гг.</a:t>
                      </a:r>
                      <a:endParaRPr lang="ru-RU" sz="1300" dirty="0"/>
                    </a:p>
                  </a:txBody>
                  <a:tcPr/>
                </a:tc>
              </a:tr>
              <a:tr h="34026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Нефтяной терминал "</a:t>
                      </a:r>
                      <a:r>
                        <a:rPr lang="ru-RU" sz="1300" dirty="0" err="1" smtClean="0"/>
                        <a:t>Таналау</a:t>
                      </a:r>
                      <a:r>
                        <a:rPr lang="ru-RU" sz="1300" dirty="0" smtClean="0"/>
                        <a:t>"  (ННК-</a:t>
                      </a:r>
                      <a:r>
                        <a:rPr lang="ru-RU" sz="1300" dirty="0" err="1" smtClean="0"/>
                        <a:t>Таймырнефтегаз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3,8-5 млн тонн в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нет данных (в 2016 году добычу не начали)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-11088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Южный бассейн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28482"/>
              </p:ext>
            </p:extLst>
          </p:nvPr>
        </p:nvGraphicFramePr>
        <p:xfrm>
          <a:off x="457200" y="1600200"/>
          <a:ext cx="670718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2304256"/>
                <a:gridCol w="19443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Месторасположение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Планируемый срок реализации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Сухогрузный район порта Тамань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dirty="0" smtClean="0"/>
                        <a:t>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Новороссийск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+</a:t>
                      </a:r>
                      <a:r>
                        <a:rPr lang="ru-RU" dirty="0" smtClean="0"/>
                        <a:t>20-25 млн</a:t>
                      </a:r>
                      <a:r>
                        <a:rPr lang="ru-RU" baseline="0" dirty="0" smtClean="0"/>
                        <a:t> тонн сухогрузов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2019 г.</a:t>
                      </a:r>
                      <a:r>
                        <a:rPr lang="ru-RU" baseline="0" dirty="0" smtClean="0"/>
                        <a:t> и далее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Азов, зерновые грузы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Развитие КТК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 мощности прокачки нефти в 1,5 раза – до 67 млн тонн нефти в 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Таманский</a:t>
                      </a:r>
                      <a:r>
                        <a:rPr lang="ru-RU" baseline="0" dirty="0" smtClean="0"/>
                        <a:t> терминал навалочных грузов (ОТЭКО)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+35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г.</a:t>
                      </a:r>
                      <a:r>
                        <a:rPr lang="ru-RU" baseline="0" dirty="0" smtClean="0"/>
                        <a:t> и далее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Дальневосточный бассейн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734084"/>
              </p:ext>
            </p:extLst>
          </p:nvPr>
        </p:nvGraphicFramePr>
        <p:xfrm>
          <a:off x="457200" y="1600200"/>
          <a:ext cx="677862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2304256"/>
                <a:gridCol w="19437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Месторасположение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Планируемый срок реализации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Дальневосточный </a:t>
                      </a:r>
                      <a:r>
                        <a:rPr lang="ru-RU" dirty="0" err="1" smtClean="0"/>
                        <a:t>Ванинский</a:t>
                      </a:r>
                      <a:r>
                        <a:rPr lang="ru-RU" dirty="0" smtClean="0"/>
                        <a:t> порт (ТЭПК)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млн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Восточный </a:t>
                      </a:r>
                      <a:r>
                        <a:rPr lang="ru-RU" dirty="0" smtClean="0"/>
                        <a:t>Порт</a:t>
                      </a:r>
                      <a:r>
                        <a:rPr lang="ru-RU" baseline="0" dirty="0" smtClean="0"/>
                        <a:t>, Третья очередь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+18 </a:t>
                      </a:r>
                      <a:r>
                        <a:rPr lang="ru-RU" dirty="0" err="1" smtClean="0"/>
                        <a:t>млн</a:t>
                      </a:r>
                      <a:r>
                        <a:rPr lang="ru-RU" baseline="0" dirty="0" smtClean="0"/>
                        <a:t> тонн (уголь)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Зарубино, ОЗК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Петропавловск-Камчатский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 до 8 млн</a:t>
                      </a:r>
                      <a:r>
                        <a:rPr lang="ru-RU" baseline="0" dirty="0" smtClean="0"/>
                        <a:t> тонн, пассажиры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2017-18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Терминал "</a:t>
                      </a:r>
                      <a:r>
                        <a:rPr lang="ru-RU" dirty="0" err="1" smtClean="0"/>
                        <a:t>Сахатранс</a:t>
                      </a:r>
                      <a:r>
                        <a:rPr lang="ru-RU" dirty="0" smtClean="0"/>
                        <a:t>" в Ванино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млн тонн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2018-2020 </a:t>
                      </a:r>
                      <a:r>
                        <a:rPr lang="ru-RU" dirty="0" err="1" smtClean="0"/>
                        <a:t>гг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764704"/>
            <a:ext cx="828092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6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6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4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Медиа-группа «</a:t>
            </a:r>
            <a:r>
              <a:rPr lang="ru-RU" sz="4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ПортНьюс</a:t>
            </a:r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</a:p>
          <a:p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(812) 570 78 03, </a:t>
            </a:r>
            <a:r>
              <a:rPr lang="en-US" sz="4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@portnews.ru </a:t>
            </a:r>
          </a:p>
          <a:p>
            <a:endParaRPr lang="ru-RU" sz="4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1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www.portnews.ru       www.rus-shipping.ru</a:t>
            </a:r>
            <a:endParaRPr lang="ru-RU" sz="4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0" y="0"/>
            <a:ext cx="252028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20688"/>
            <a:ext cx="5688632" cy="14401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Медиа-группа «</a:t>
            </a:r>
            <a:r>
              <a:rPr lang="ru-RU" b="1" dirty="0" err="1" smtClean="0">
                <a:solidFill>
                  <a:srgbClr val="FFC000"/>
                </a:solidFill>
              </a:rPr>
              <a:t>ПортНьюс</a:t>
            </a:r>
            <a:r>
              <a:rPr lang="ru-RU" b="1" dirty="0" smtClean="0">
                <a:solidFill>
                  <a:srgbClr val="FFC000"/>
                </a:solidFill>
              </a:rPr>
              <a:t>»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 отраслевого пиара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87824" y="2420888"/>
            <a:ext cx="57606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ведущее и самое читаемое СМИ в области морского и речного транспорта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инструмент взаимодействия бизнеса, власти и прессы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 и английский контент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отраслевая аудитория по всей России — от Северо-Запада до Дальнего Востока, а также страны СНГ, Европа, Китай и США.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Подразделения агентства работают в сфере журналистики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аналитики, маркетинга и дизайна, общественных коммуникаций и развития корпоративного имиджа.</a:t>
            </a:r>
          </a:p>
          <a:p>
            <a:pPr algn="l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2008 года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ПортНьюс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 — член Ассоциации Морских Торговых Портов (АСОП).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2555776" cy="6858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уникальных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посетителей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подписчиков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новости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4800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новостных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сообщений </a:t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неделю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0662" y="332656"/>
            <a:ext cx="5685834" cy="1656184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www.portnews.ru</a:t>
            </a: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Главный проект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7050" r="18545" b="9946"/>
          <a:stretch/>
        </p:blipFill>
        <p:spPr bwMode="auto">
          <a:xfrm>
            <a:off x="3113792" y="2132856"/>
            <a:ext cx="57300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630932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нас читают все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6120680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ЦЕНОВОЙ БЮЛЛЕТЕНЬ </a:t>
            </a:r>
            <a:r>
              <a:rPr lang="ru-RU" sz="4400" b="1" dirty="0" smtClean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ПОРТНЬЮС</a:t>
            </a:r>
            <a:endParaRPr lang="ru-RU" sz="4400" dirty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532"/>
          <a:stretch/>
        </p:blipFill>
        <p:spPr bwMode="auto">
          <a:xfrm>
            <a:off x="3059832" y="2060848"/>
            <a:ext cx="5400600" cy="436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5" r="4569"/>
          <a:stretch>
            <a:fillRect/>
          </a:stretch>
        </p:blipFill>
        <p:spPr>
          <a:xfrm>
            <a:off x="0" y="0"/>
            <a:ext cx="252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п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957809"/>
            <a:ext cx="7416824" cy="45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390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Началась подготовка </a:t>
            </a:r>
            <a:r>
              <a:rPr lang="ru-RU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спецвыпуска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журнала «</a:t>
            </a:r>
            <a:r>
              <a:rPr lang="ru-RU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ПортНьюс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выставке «Транспортная неделя-2017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</a:p>
          <a:p>
            <a:pPr algn="ctr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2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спецвыпуска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английском языке для выставок POSIDONIA-2018 и 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SMM-2018</a:t>
            </a:r>
          </a:p>
        </p:txBody>
      </p:sp>
    </p:spTree>
    <p:extLst>
      <p:ext uri="{BB962C8B-B14F-4D97-AF65-F5344CB8AC3E}">
        <p14:creationId xmlns:p14="http://schemas.microsoft.com/office/powerpoint/2010/main" val="1626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ortNews\Исследования\2017\презентация бункер\те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-36512" y="1703"/>
            <a:ext cx="9117518" cy="979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Динамика цен на бункерное топливо (2016 год)</a:t>
            </a:r>
            <a:endParaRPr lang="ru-RU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1436"/>
            <a:ext cx="3579306" cy="27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70864"/>
            <a:ext cx="3576401" cy="26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67167"/>
            <a:ext cx="3581331" cy="268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PortNews\Исследования\2017\презентация бункер\Без имени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1436"/>
            <a:ext cx="3579306" cy="27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66675" cmpd="sng">
            <a:solidFill>
              <a:schemeClr val="tx1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31222"/>
            <a:ext cx="1772702" cy="139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2" y="4293096"/>
            <a:ext cx="1928798" cy="16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/>
              <a:t>Лидеры рынка за 2016 год</a:t>
            </a:r>
            <a:br>
              <a:rPr lang="ru-RU" b="1" dirty="0" smtClean="0"/>
            </a:br>
            <a:endParaRPr lang="ru-RU" sz="1400" b="1" dirty="0"/>
          </a:p>
        </p:txBody>
      </p:sp>
      <p:pic>
        <p:nvPicPr>
          <p:cNvPr id="6146" name="Picture 2" descr="D:\PortNews\Исследования\2016\Бункеровщики\газпр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162123" cy="21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ortNews\Исследования\2016\Бункеровщики\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09" y="1700808"/>
            <a:ext cx="3411766" cy="21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7419" y="142380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«</a:t>
            </a:r>
            <a:r>
              <a:rPr lang="ru-RU" sz="1200" b="1" dirty="0" err="1" smtClean="0"/>
              <a:t>Газпромнефть</a:t>
            </a:r>
            <a:r>
              <a:rPr lang="ru-RU" sz="1200" b="1" dirty="0" smtClean="0"/>
              <a:t> Марин Бункер»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1795" y="138382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«РН-Бункер»</a:t>
            </a:r>
            <a:endParaRPr lang="ru-RU" sz="1200" b="1" dirty="0"/>
          </a:p>
        </p:txBody>
      </p:sp>
      <p:pic>
        <p:nvPicPr>
          <p:cNvPr id="6148" name="Picture 4" descr="D:\PortNews\Исследования\2016\Бункеровщики\лукол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3"/>
            <a:ext cx="3172189" cy="21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2942" y="400506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«ЛУКОЙЛ-БУНКЕР»</a:t>
            </a:r>
            <a:endParaRPr lang="ru-RU" sz="1200" b="1" dirty="0"/>
          </a:p>
        </p:txBody>
      </p:sp>
      <p:pic>
        <p:nvPicPr>
          <p:cNvPr id="6149" name="Picture 5" descr="D:\PortNews\Исследования\2016\Бункеровщики\альян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93" y="4365102"/>
            <a:ext cx="3375113" cy="21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18265" y="4005063"/>
            <a:ext cx="2915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«ННК-Бункер»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029231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из 100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бункеровочных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компаний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624423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4" y="6624666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631992"/>
            <a:ext cx="2627784" cy="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ortNews\Исследования\2017\презентация бункер\vizitka_ruricina_90x50mm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624666"/>
            <a:ext cx="2808312" cy="2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ortNews\Исследования\2017\презентация бункер\д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" y="17553"/>
            <a:ext cx="9107512" cy="65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481</Words>
  <Application>Microsoft Office PowerPoint</Application>
  <PresentationFormat>Экран (4:3)</PresentationFormat>
  <Paragraphs>127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Российский рынок бункеровки судов, перспективы его роста</vt:lpstr>
      <vt:lpstr>Презентация PowerPoint</vt:lpstr>
      <vt:lpstr>8000 уникальных  посетителей  в день    2500 подписчиков  на новости    4800 новостных  сообщений  в неделю</vt:lpstr>
      <vt:lpstr>Презентация PowerPoint</vt:lpstr>
      <vt:lpstr>Презентация PowerPoint</vt:lpstr>
      <vt:lpstr>Презентация PowerPoint</vt:lpstr>
      <vt:lpstr>Динамика цен на бункерное топливо (2016 год)</vt:lpstr>
      <vt:lpstr>Лидеры рынка за 2016 год </vt:lpstr>
      <vt:lpstr>Презентация PowerPoint</vt:lpstr>
      <vt:lpstr>Динамика цен на бункерное топливо (2017 год 5 мес.)</vt:lpstr>
      <vt:lpstr>Презентация PowerPoint</vt:lpstr>
      <vt:lpstr>Презентация PowerPoint</vt:lpstr>
      <vt:lpstr>Прогнозируемый рост грузооборота портов России</vt:lpstr>
      <vt:lpstr>Северо-Запад, Арктика</vt:lpstr>
      <vt:lpstr>Южный бассейн</vt:lpstr>
      <vt:lpstr>Дальневосточный бассейн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топливо  для Балтики: в поисках  альтернатив</dc:title>
  <dc:creator>DEDE</dc:creator>
  <cp:lastModifiedBy>Av</cp:lastModifiedBy>
  <cp:revision>187</cp:revision>
  <dcterms:created xsi:type="dcterms:W3CDTF">2014-11-24T10:47:19Z</dcterms:created>
  <dcterms:modified xsi:type="dcterms:W3CDTF">2017-06-28T14:15:54Z</dcterms:modified>
</cp:coreProperties>
</file>