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4"/>
  </p:notesMasterIdLst>
  <p:sldIdLst>
    <p:sldId id="256" r:id="rId2"/>
    <p:sldId id="418" r:id="rId3"/>
    <p:sldId id="419" r:id="rId4"/>
    <p:sldId id="417" r:id="rId5"/>
    <p:sldId id="412" r:id="rId6"/>
    <p:sldId id="413" r:id="rId7"/>
    <p:sldId id="414" r:id="rId8"/>
    <p:sldId id="415" r:id="rId9"/>
    <p:sldId id="420" r:id="rId10"/>
    <p:sldId id="421" r:id="rId11"/>
    <p:sldId id="422" r:id="rId12"/>
    <p:sldId id="332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mara" initials="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  <a:srgbClr val="953735"/>
    <a:srgbClr val="0067B4"/>
    <a:srgbClr val="000080"/>
    <a:srgbClr val="008000"/>
    <a:srgbClr val="FFFF00"/>
    <a:srgbClr val="0AE443"/>
    <a:srgbClr val="FFFFCC"/>
    <a:srgbClr val="B9CDE5"/>
    <a:srgbClr val="00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9425" autoAdjust="0"/>
  </p:normalViewPr>
  <p:slideViewPr>
    <p:cSldViewPr snapToGrid="0">
      <p:cViewPr>
        <p:scale>
          <a:sx n="98" d="100"/>
          <a:sy n="98" d="100"/>
        </p:scale>
        <p:origin x="-4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2916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strRef>
              <c:f>Лист1!$A$2:$A$9</c:f>
              <c:strCache>
                <c:ptCount val="8"/>
                <c:pt idx="0">
                  <c:v>Акцизы </c:v>
                </c:pt>
                <c:pt idx="1">
                  <c:v>Прочие налоги и сборы</c:v>
                </c:pt>
                <c:pt idx="2">
                  <c:v>Налог на прибыль </c:v>
                </c:pt>
                <c:pt idx="3">
                  <c:v>НДФЛ </c:v>
                </c:pt>
                <c:pt idx="4">
                  <c:v>НДПИ </c:v>
                </c:pt>
                <c:pt idx="5">
                  <c:v>НДС </c:v>
                </c:pt>
                <c:pt idx="6">
                  <c:v>ЕСН и СВ </c:v>
                </c:pt>
                <c:pt idx="7">
                  <c:v>Таможенные пошлины 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1.4999999999999998E-2</c:v>
                </c:pt>
                <c:pt idx="1">
                  <c:v>1.8200000000000011E-2</c:v>
                </c:pt>
                <c:pt idx="2">
                  <c:v>3.330000000000001E-2</c:v>
                </c:pt>
                <c:pt idx="3">
                  <c:v>3.7800000000000035E-2</c:v>
                </c:pt>
                <c:pt idx="4">
                  <c:v>4.0700000000000028E-2</c:v>
                </c:pt>
                <c:pt idx="5">
                  <c:v>5.5200000000000013E-2</c:v>
                </c:pt>
                <c:pt idx="6">
                  <c:v>6.660000000000002E-2</c:v>
                </c:pt>
                <c:pt idx="7">
                  <c:v>7.7400000000000038E-2</c:v>
                </c:pt>
              </c:numCache>
            </c:numRef>
          </c:val>
        </c:ser>
        <c:axId val="6508928"/>
        <c:axId val="6510464"/>
      </c:barChart>
      <c:catAx>
        <c:axId val="6508928"/>
        <c:scaling>
          <c:orientation val="minMax"/>
        </c:scaling>
        <c:axPos val="l"/>
        <c:tickLblPos val="nextTo"/>
        <c:crossAx val="6510464"/>
        <c:crosses val="autoZero"/>
        <c:auto val="1"/>
        <c:lblAlgn val="ctr"/>
        <c:lblOffset val="100"/>
      </c:catAx>
      <c:valAx>
        <c:axId val="6510464"/>
        <c:scaling>
          <c:orientation val="minMax"/>
        </c:scaling>
        <c:delete val="1"/>
        <c:axPos val="b"/>
        <c:numFmt formatCode="0.00%" sourceLinked="1"/>
        <c:tickLblPos val="none"/>
        <c:crossAx val="6508928"/>
        <c:crosses val="autoZero"/>
        <c:crossBetween val="between"/>
      </c:valAx>
    </c:plotArea>
    <c:plotVisOnly val="1"/>
  </c:chart>
  <c:txPr>
    <a:bodyPr/>
    <a:lstStyle/>
    <a:p>
      <a:pPr>
        <a:defRPr sz="11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6989319676114649"/>
          <c:y val="6.55791573758948E-2"/>
          <c:w val="0.48097073609740576"/>
          <c:h val="0.8211477526111965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strRef>
              <c:f>Лист1!$A$2:$A$8</c:f>
              <c:strCache>
                <c:ptCount val="7"/>
                <c:pt idx="0">
                  <c:v>Пошлины (при вывозе из РБ нефти и НП) </c:v>
                </c:pt>
                <c:pt idx="1">
                  <c:v>НДПИ на газ</c:v>
                </c:pt>
                <c:pt idx="2">
                  <c:v>Акцизы на нефтепродукты</c:v>
                </c:pt>
                <c:pt idx="3">
                  <c:v>Пошлины на газ</c:v>
                </c:pt>
                <c:pt idx="4">
                  <c:v>Пошлины на нефтепродукты</c:v>
                </c:pt>
                <c:pt idx="5">
                  <c:v>НДПИ на нефть</c:v>
                </c:pt>
                <c:pt idx="6">
                  <c:v>Пошлины на нефть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1.5000000000000007E-3</c:v>
                </c:pt>
                <c:pt idx="1">
                  <c:v>5.1999999999999998E-3</c:v>
                </c:pt>
                <c:pt idx="2">
                  <c:v>5.4000000000000029E-3</c:v>
                </c:pt>
                <c:pt idx="3">
                  <c:v>6.8000000000000031E-3</c:v>
                </c:pt>
                <c:pt idx="4">
                  <c:v>2.0900000000000002E-2</c:v>
                </c:pt>
                <c:pt idx="5">
                  <c:v>3.4500000000000003E-2</c:v>
                </c:pt>
                <c:pt idx="6">
                  <c:v>3.670000000000001E-2</c:v>
                </c:pt>
              </c:numCache>
            </c:numRef>
          </c:val>
        </c:ser>
        <c:axId val="108119552"/>
        <c:axId val="108121088"/>
      </c:barChart>
      <c:catAx>
        <c:axId val="108119552"/>
        <c:scaling>
          <c:orientation val="minMax"/>
        </c:scaling>
        <c:axPos val="l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08121088"/>
        <c:crosses val="autoZero"/>
        <c:auto val="1"/>
        <c:lblAlgn val="ctr"/>
        <c:lblOffset val="100"/>
      </c:catAx>
      <c:valAx>
        <c:axId val="108121088"/>
        <c:scaling>
          <c:orientation val="minMax"/>
        </c:scaling>
        <c:delete val="1"/>
        <c:axPos val="b"/>
        <c:numFmt formatCode="0.00%" sourceLinked="1"/>
        <c:tickLblPos val="none"/>
        <c:crossAx val="108119552"/>
        <c:crosses val="autoZero"/>
        <c:crossBetween val="between"/>
      </c:valAx>
    </c:plotArea>
    <c:plotVisOnly val="1"/>
  </c:chart>
  <c:txPr>
    <a:bodyPr/>
    <a:lstStyle/>
    <a:p>
      <a:pPr>
        <a:defRPr sz="11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8266001212639574"/>
          <c:y val="3.1924159231297163E-2"/>
          <c:w val="0.81413421728460766"/>
          <c:h val="0.85643994509265475"/>
        </c:manualLayout>
      </c:layout>
      <c:barChart>
        <c:barDir val="col"/>
        <c:grouping val="stacked"/>
        <c:ser>
          <c:idx val="3"/>
          <c:order val="0"/>
          <c:tx>
            <c:strRef>
              <c:f>Лист1!$B$1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dPt>
            <c:idx val="1"/>
            <c:spPr>
              <a:noFill/>
            </c:spPr>
          </c:dPt>
          <c:dPt>
            <c:idx val="2"/>
            <c:spPr>
              <a:noFill/>
            </c:spPr>
          </c:dPt>
          <c:dPt>
            <c:idx val="3"/>
            <c:spPr>
              <a:noFill/>
            </c:spPr>
          </c:dPt>
          <c:cat>
            <c:strRef>
              <c:f>Лист1!$A$2:$A$5</c:f>
              <c:strCache>
                <c:ptCount val="4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7.9</c:v>
                </c:pt>
                <c:pt idx="1">
                  <c:v>8.2000000000000011</c:v>
                </c:pt>
                <c:pt idx="2">
                  <c:v>8.1</c:v>
                </c:pt>
                <c:pt idx="3">
                  <c:v>8.4</c:v>
                </c:pt>
              </c:numCache>
            </c:numRef>
          </c:val>
        </c:ser>
        <c:ser>
          <c:idx val="4"/>
          <c:order val="1"/>
          <c:tx>
            <c:strRef>
              <c:f>Лист1!$C$1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6</c:v>
                </c:pt>
                <c:pt idx="1">
                  <c:v>5.9</c:v>
                </c:pt>
                <c:pt idx="2">
                  <c:v>6.6</c:v>
                </c:pt>
                <c:pt idx="3">
                  <c:v>7</c:v>
                </c:pt>
              </c:numCache>
            </c:numRef>
          </c:val>
        </c:ser>
        <c:overlap val="100"/>
        <c:axId val="108742144"/>
        <c:axId val="108743680"/>
      </c:barChart>
      <c:catAx>
        <c:axId val="108742144"/>
        <c:scaling>
          <c:orientation val="minMax"/>
        </c:scaling>
        <c:axPos val="b"/>
        <c:tickLblPos val="low"/>
        <c:txPr>
          <a:bodyPr/>
          <a:lstStyle/>
          <a:p>
            <a:pPr>
              <a:defRPr sz="900" b="1"/>
            </a:pPr>
            <a:endParaRPr lang="ru-RU"/>
          </a:p>
        </c:txPr>
        <c:crossAx val="108743680"/>
        <c:crosses val="autoZero"/>
        <c:auto val="1"/>
        <c:lblAlgn val="ctr"/>
        <c:lblOffset val="100"/>
      </c:catAx>
      <c:valAx>
        <c:axId val="10874368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тыс. </a:t>
                </a:r>
                <a:r>
                  <a:rPr lang="ru-RU" dirty="0" err="1" smtClean="0"/>
                  <a:t>руб</a:t>
                </a:r>
                <a:r>
                  <a:rPr lang="en-US" dirty="0" smtClean="0"/>
                  <a:t>/</a:t>
                </a:r>
                <a:r>
                  <a:rPr lang="ru-RU" baseline="0" dirty="0" smtClean="0"/>
                  <a:t>тонна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1.7154658994357392E-3"/>
              <c:y val="0.1387899412131042"/>
            </c:manualLayout>
          </c:layout>
        </c:title>
        <c:numFmt formatCode="#,##0.0" sourceLinked="1"/>
        <c:tickLblPos val="nextTo"/>
        <c:crossAx val="1087421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8266001212639582"/>
          <c:y val="3.1924159231297163E-2"/>
          <c:w val="0.81413421728460789"/>
          <c:h val="0.85643994509265442"/>
        </c:manualLayout>
      </c:layout>
      <c:barChart>
        <c:barDir val="col"/>
        <c:grouping val="stacked"/>
        <c:ser>
          <c:idx val="3"/>
          <c:order val="0"/>
          <c:tx>
            <c:strRef>
              <c:f>Лист1!$B$1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dPt>
            <c:idx val="1"/>
            <c:spPr>
              <a:noFill/>
            </c:spPr>
          </c:dPt>
          <c:dPt>
            <c:idx val="2"/>
            <c:spPr>
              <a:noFill/>
            </c:spPr>
          </c:dPt>
          <c:dPt>
            <c:idx val="3"/>
            <c:spPr>
              <a:noFill/>
            </c:spPr>
          </c:dPt>
          <c:cat>
            <c:strRef>
              <c:f>Лист1!$A$2:$A$5</c:f>
              <c:strCache>
                <c:ptCount val="4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353.40000000000003</c:v>
                </c:pt>
                <c:pt idx="1">
                  <c:v>281.09999999999951</c:v>
                </c:pt>
                <c:pt idx="2">
                  <c:v>294.29999999999944</c:v>
                </c:pt>
                <c:pt idx="3">
                  <c:v>307.59999999999951</c:v>
                </c:pt>
              </c:numCache>
            </c:numRef>
          </c:val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Ряд 5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366.7</c:v>
                </c:pt>
                <c:pt idx="1">
                  <c:v>121.8</c:v>
                </c:pt>
                <c:pt idx="2">
                  <c:v>108.6</c:v>
                </c:pt>
                <c:pt idx="3">
                  <c:v>95.3</c:v>
                </c:pt>
              </c:numCache>
            </c:numRef>
          </c:val>
        </c:ser>
        <c:overlap val="100"/>
        <c:axId val="110380160"/>
        <c:axId val="110381696"/>
      </c:barChart>
      <c:catAx>
        <c:axId val="110380160"/>
        <c:scaling>
          <c:orientation val="minMax"/>
        </c:scaling>
        <c:axPos val="b"/>
        <c:tickLblPos val="low"/>
        <c:txPr>
          <a:bodyPr/>
          <a:lstStyle/>
          <a:p>
            <a:pPr>
              <a:defRPr sz="900" b="1"/>
            </a:pPr>
            <a:endParaRPr lang="ru-RU"/>
          </a:p>
        </c:txPr>
        <c:crossAx val="110381696"/>
        <c:crosses val="autoZero"/>
        <c:auto val="1"/>
        <c:lblAlgn val="ctr"/>
        <c:lblOffset val="100"/>
      </c:catAx>
      <c:valAx>
        <c:axId val="11038169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$/</a:t>
                </a:r>
                <a:r>
                  <a:rPr lang="ru-RU" baseline="0" dirty="0" smtClean="0"/>
                  <a:t>тонна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1.715465899435737E-3"/>
              <c:y val="0.1387899412131042"/>
            </c:manualLayout>
          </c:layout>
        </c:title>
        <c:numFmt formatCode="#,##0" sourceLinked="0"/>
        <c:tickLblPos val="nextTo"/>
        <c:crossAx val="1103801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252087053413131E-2"/>
          <c:y val="6.9210608030230533E-2"/>
          <c:w val="0.88739781436611465"/>
          <c:h val="0.70195078339219141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Внутренняя цена нефти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281.14963369963414</c:v>
                </c:pt>
                <c:pt idx="1">
                  <c:v>294.37545787545787</c:v>
                </c:pt>
                <c:pt idx="2">
                  <c:v>307.60128205128194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Пошлина</c:v>
                </c:pt>
              </c:strCache>
            </c:strRef>
          </c:tx>
          <c:spPr>
            <a:solidFill>
              <a:srgbClr val="0070C0"/>
            </a:solidFill>
          </c:spPr>
          <c:dLbls>
            <c:numFmt formatCode="#,##0" sourceLinked="0"/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38.989145473120985</c:v>
                </c:pt>
                <c:pt idx="1">
                  <c:v>30.153676565034608</c:v>
                </c:pt>
                <c:pt idx="2">
                  <c:v>23.802340163000093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Акциз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34.070282890064739</c:v>
                </c:pt>
                <c:pt idx="1">
                  <c:v>39.947937732146642</c:v>
                </c:pt>
                <c:pt idx="2">
                  <c:v>36.768201184746374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Ставка процессинга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numFmt formatCode="#,##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19.739999999999988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Транспорт</c:v>
                </c:pt>
              </c:strCache>
            </c:strRef>
          </c:tx>
          <c:spPr>
            <a:solidFill>
              <a:schemeClr val="tx1"/>
            </a:solidFill>
          </c:spPr>
          <c:dLbls>
            <c:dLbl>
              <c:idx val="0"/>
              <c:layout>
                <c:manualLayout>
                  <c:x val="-8.3620848587005428E-2"/>
                  <c:y val="-4.7399569489545122E-2"/>
                </c:manualLayout>
              </c:layout>
              <c:showVal val="1"/>
            </c:dLbl>
            <c:dLbl>
              <c:idx val="1"/>
              <c:layout>
                <c:manualLayout>
                  <c:x val="-9.1460303142037055E-2"/>
                  <c:y val="-2.9826209488022573E-2"/>
                </c:manualLayout>
              </c:layout>
              <c:showVal val="1"/>
            </c:dLbl>
            <c:dLbl>
              <c:idx val="2"/>
              <c:layout>
                <c:manualLayout>
                  <c:x val="-8.1007697068661275E-2"/>
                  <c:y val="-3.3140232764469528E-2"/>
                </c:manualLayout>
              </c:layout>
              <c:showVal val="1"/>
            </c:dLbl>
            <c:dLbl>
              <c:idx val="3"/>
              <c:layout>
                <c:manualLayout>
                  <c:x val="-6.2715636440253894E-2"/>
                  <c:y val="-2.3198162935128618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Лист1!$F$2:$F$4</c:f>
              <c:numCache>
                <c:formatCode>0</c:formatCode>
                <c:ptCount val="3"/>
                <c:pt idx="0">
                  <c:v>10.364388611028357</c:v>
                </c:pt>
                <c:pt idx="1">
                  <c:v>9.8461428945557028</c:v>
                </c:pt>
                <c:pt idx="2">
                  <c:v>9.3494622196273305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Маржа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7.8394545550317402E-3"/>
                  <c:y val="-3.3140232764469549E-2"/>
                </c:manualLayout>
              </c:layout>
              <c:showVal val="1"/>
            </c:dLbl>
            <c:dLbl>
              <c:idx val="1"/>
              <c:layout>
                <c:manualLayout>
                  <c:x val="2.6131515183439652E-3"/>
                  <c:y val="-2.9826209488022584E-2"/>
                </c:manualLayout>
              </c:layout>
              <c:showVal val="1"/>
            </c:dLbl>
            <c:dLbl>
              <c:idx val="2"/>
              <c:layout>
                <c:manualLayout>
                  <c:x val="-2.6131515183438194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2.6131515183439201E-3"/>
                  <c:y val="-3.3140232764469542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Лист1!$G$2:$G$4</c:f>
              <c:numCache>
                <c:formatCode>0</c:formatCode>
                <c:ptCount val="3"/>
                <c:pt idx="0">
                  <c:v>10.668128701923411</c:v>
                </c:pt>
                <c:pt idx="1">
                  <c:v>19.63416664014219</c:v>
                </c:pt>
                <c:pt idx="2">
                  <c:v>28.311414147237755</c:v>
                </c:pt>
              </c:numCache>
            </c:numRef>
          </c:val>
        </c:ser>
        <c:gapWidth val="0"/>
        <c:overlap val="87"/>
        <c:axId val="109364736"/>
        <c:axId val="109366272"/>
      </c:barChart>
      <c:catAx>
        <c:axId val="109364736"/>
        <c:scaling>
          <c:orientation val="minMax"/>
        </c:scaling>
        <c:axPos val="b"/>
        <c:tickLblPos val="nextTo"/>
        <c:crossAx val="109366272"/>
        <c:crosses val="autoZero"/>
        <c:auto val="1"/>
        <c:lblAlgn val="ctr"/>
        <c:lblOffset val="100"/>
      </c:catAx>
      <c:valAx>
        <c:axId val="109366272"/>
        <c:scaling>
          <c:orientation val="minMax"/>
        </c:scaling>
        <c:axPos val="l"/>
        <c:numFmt formatCode="General" sourceLinked="1"/>
        <c:tickLblPos val="nextTo"/>
        <c:crossAx val="109364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3374405765229482E-2"/>
          <c:y val="0.88304490271747871"/>
          <c:w val="0.91909641747214865"/>
          <c:h val="0.11156900727608954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0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0317583760534569E-2"/>
          <c:y val="0.1182001019494567"/>
          <c:w val="0.92968241623946646"/>
          <c:h val="0.6667410048121027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г.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Лист1!$A$2:$A$5</c:f>
              <c:strCache>
                <c:ptCount val="4"/>
                <c:pt idx="0">
                  <c:v>Простые НПЗ</c:v>
                </c:pt>
                <c:pt idx="1">
                  <c:v>НПЗ с ГО, КР, ВБ и др.</c:v>
                </c:pt>
                <c:pt idx="2">
                  <c:v>НПЗ с КК, ГК, УЗК</c:v>
                </c:pt>
                <c:pt idx="3">
                  <c:v>Среднее по РФ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22.6</c:v>
                </c:pt>
                <c:pt idx="2">
                  <c:v>44.9</c:v>
                </c:pt>
                <c:pt idx="3">
                  <c:v>33.4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 г.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strRef>
              <c:f>Лист1!$A$2:$A$5</c:f>
              <c:strCache>
                <c:ptCount val="4"/>
                <c:pt idx="0">
                  <c:v>Простые НПЗ</c:v>
                </c:pt>
                <c:pt idx="1">
                  <c:v>НПЗ с ГО, КР, ВБ и др.</c:v>
                </c:pt>
                <c:pt idx="2">
                  <c:v>НПЗ с КК, ГК, УЗК</c:v>
                </c:pt>
                <c:pt idx="3">
                  <c:v>Среднее по РФ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11.3</c:v>
                </c:pt>
                <c:pt idx="1">
                  <c:v>33.6</c:v>
                </c:pt>
                <c:pt idx="2">
                  <c:v>36.800000000000004</c:v>
                </c:pt>
                <c:pt idx="3">
                  <c:v>28.2</c:v>
                </c:pt>
              </c:numCache>
            </c:numRef>
          </c:val>
        </c:ser>
        <c:axId val="109734144"/>
        <c:axId val="110392064"/>
      </c:barChart>
      <c:catAx>
        <c:axId val="109734144"/>
        <c:scaling>
          <c:orientation val="minMax"/>
        </c:scaling>
        <c:axPos val="b"/>
        <c:tickLblPos val="nextTo"/>
        <c:crossAx val="110392064"/>
        <c:crosses val="autoZero"/>
        <c:auto val="1"/>
        <c:lblAlgn val="ctr"/>
        <c:lblOffset val="100"/>
      </c:catAx>
      <c:valAx>
        <c:axId val="110392064"/>
        <c:scaling>
          <c:orientation val="minMax"/>
        </c:scaling>
        <c:axPos val="l"/>
        <c:numFmt formatCode="General" sourceLinked="1"/>
        <c:tickLblPos val="nextTo"/>
        <c:crossAx val="109734144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6.9206100115860134E-2"/>
          <c:y val="0.90181332583637763"/>
          <c:w val="0.92764444823591063"/>
          <c:h val="6.638185357451698E-2"/>
        </c:manualLayout>
      </c:layout>
    </c:legend>
    <c:plotVisOnly val="1"/>
  </c:chart>
  <c:txPr>
    <a:bodyPr/>
    <a:lstStyle/>
    <a:p>
      <a:pPr>
        <a:defRPr sz="11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0.32747</cdr:x>
      <cdr:y>0.64103</cdr:y>
    </cdr:from>
    <cdr:to>
      <cdr:x>1</cdr:x>
      <cdr:y>0.91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7310" y="1800200"/>
          <a:ext cx="2664296" cy="7553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70C0"/>
              </a:solidFill>
            </a:rPr>
            <a:t>2015-2017 гг.</a:t>
          </a:r>
          <a:br>
            <a:rPr lang="ru-RU" sz="1200" b="1" dirty="0" smtClean="0">
              <a:solidFill>
                <a:srgbClr val="0070C0"/>
              </a:solidFill>
            </a:rPr>
          </a:br>
          <a:r>
            <a:rPr lang="en-US" sz="1200" b="1" dirty="0" smtClean="0">
              <a:solidFill>
                <a:srgbClr val="0070C0"/>
              </a:solidFill>
            </a:rPr>
            <a:t>URALS</a:t>
          </a:r>
          <a:r>
            <a:rPr lang="ru-RU" sz="1200" b="1" dirty="0" smtClean="0">
              <a:solidFill>
                <a:srgbClr val="0070C0"/>
              </a:solidFill>
            </a:rPr>
            <a:t> - 55 </a:t>
          </a:r>
          <a:r>
            <a:rPr lang="en-US" sz="1200" b="1" dirty="0" smtClean="0">
              <a:solidFill>
                <a:srgbClr val="0070C0"/>
              </a:solidFill>
            </a:rPr>
            <a:t>$</a:t>
          </a:r>
          <a:r>
            <a:rPr lang="ru-RU" sz="1200" b="1" dirty="0" smtClean="0">
              <a:solidFill>
                <a:srgbClr val="0070C0"/>
              </a:solidFill>
            </a:rPr>
            <a:t>/</a:t>
          </a:r>
          <a:r>
            <a:rPr lang="ru-RU" sz="1200" b="1" dirty="0" err="1" smtClean="0">
              <a:solidFill>
                <a:srgbClr val="0070C0"/>
              </a:solidFill>
            </a:rPr>
            <a:t>барр</a:t>
          </a:r>
          <a:r>
            <a:rPr lang="en-US" sz="1200" b="1" dirty="0" smtClean="0">
              <a:solidFill>
                <a:srgbClr val="0070C0"/>
              </a:solidFill>
            </a:rPr>
            <a:t>  </a:t>
          </a:r>
          <a:endParaRPr lang="ru-RU" sz="1200" b="1" dirty="0" smtClean="0">
            <a:solidFill>
              <a:srgbClr val="0070C0"/>
            </a:solidFill>
          </a:endParaRPr>
        </a:p>
        <a:p xmlns:a="http://schemas.openxmlformats.org/drawingml/2006/main">
          <a:pPr algn="ctr"/>
          <a:r>
            <a:rPr lang="ru-RU" sz="1200" b="1" dirty="0" smtClean="0">
              <a:solidFill>
                <a:srgbClr val="0070C0"/>
              </a:solidFill>
            </a:rPr>
            <a:t>курс </a:t>
          </a:r>
          <a:r>
            <a:rPr lang="en-US" sz="1200" b="1" dirty="0" smtClean="0">
              <a:solidFill>
                <a:srgbClr val="0070C0"/>
              </a:solidFill>
            </a:rPr>
            <a:t>$</a:t>
          </a:r>
          <a:r>
            <a:rPr lang="ru-RU" sz="1200" b="1" dirty="0" smtClean="0">
              <a:solidFill>
                <a:srgbClr val="0070C0"/>
              </a:solidFill>
            </a:rPr>
            <a:t> - 50 </a:t>
          </a:r>
          <a:r>
            <a:rPr lang="ru-RU" sz="1200" b="1" dirty="0" err="1" smtClean="0">
              <a:solidFill>
                <a:srgbClr val="0070C0"/>
              </a:solidFill>
            </a:rPr>
            <a:t>руб</a:t>
          </a:r>
          <a:r>
            <a:rPr lang="ru-RU" sz="1200" b="1" dirty="0" smtClean="0">
              <a:solidFill>
                <a:srgbClr val="0070C0"/>
              </a:solidFill>
            </a:rPr>
            <a:t>/</a:t>
          </a:r>
          <a:r>
            <a:rPr lang="en-US" sz="1200" b="1" dirty="0" smtClean="0">
              <a:solidFill>
                <a:srgbClr val="0070C0"/>
              </a:solidFill>
            </a:rPr>
            <a:t>$ </a:t>
          </a:r>
          <a:endParaRPr lang="ru-RU" sz="12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0.32543</cdr:x>
      <cdr:y>0.23077</cdr:y>
    </cdr:from>
    <cdr:to>
      <cdr:x>1</cdr:x>
      <cdr:y>0.23126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>
          <a:off x="1296144" y="648072"/>
          <a:ext cx="2672389" cy="1382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0.92194</cdr:x>
      <cdr:y>0.15868</cdr:y>
    </cdr:from>
    <cdr:to>
      <cdr:x>1</cdr:x>
      <cdr:y>0.15871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flipH="1">
          <a:off x="3663264" y="445611"/>
          <a:ext cx="309224" cy="92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0.31547</cdr:x>
      <cdr:y>0.58894</cdr:y>
    </cdr:from>
    <cdr:to>
      <cdr:x>0.988</cdr:x>
      <cdr:y>0.85773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49786" y="1017802"/>
          <a:ext cx="2664299" cy="464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solidFill>
                <a:srgbClr val="0070C0"/>
              </a:solidFill>
            </a:rPr>
            <a:t>2015-2017 гг.</a:t>
          </a:r>
          <a:br>
            <a:rPr lang="ru-RU" sz="1000" b="1" dirty="0" smtClean="0">
              <a:solidFill>
                <a:srgbClr val="0070C0"/>
              </a:solidFill>
            </a:rPr>
          </a:br>
          <a:r>
            <a:rPr lang="en-US" sz="1000" b="1" dirty="0" smtClean="0">
              <a:solidFill>
                <a:srgbClr val="0070C0"/>
              </a:solidFill>
            </a:rPr>
            <a:t>URALS</a:t>
          </a:r>
          <a:r>
            <a:rPr lang="ru-RU" sz="1000" b="1" dirty="0" smtClean="0">
              <a:solidFill>
                <a:srgbClr val="0070C0"/>
              </a:solidFill>
            </a:rPr>
            <a:t> - 55 </a:t>
          </a:r>
          <a:r>
            <a:rPr lang="en-US" sz="1000" b="1" dirty="0" smtClean="0">
              <a:solidFill>
                <a:srgbClr val="0070C0"/>
              </a:solidFill>
            </a:rPr>
            <a:t>$</a:t>
          </a:r>
          <a:r>
            <a:rPr lang="ru-RU" sz="1000" b="1" dirty="0" smtClean="0">
              <a:solidFill>
                <a:srgbClr val="0070C0"/>
              </a:solidFill>
            </a:rPr>
            <a:t>/</a:t>
          </a:r>
          <a:r>
            <a:rPr lang="ru-RU" sz="1000" b="1" dirty="0" err="1" smtClean="0">
              <a:solidFill>
                <a:srgbClr val="0070C0"/>
              </a:solidFill>
            </a:rPr>
            <a:t>барр</a:t>
          </a:r>
          <a:r>
            <a:rPr lang="ru-RU" sz="1000" b="1" dirty="0" smtClean="0">
              <a:solidFill>
                <a:srgbClr val="0070C0"/>
              </a:solidFill>
            </a:rPr>
            <a:t>, курс </a:t>
          </a:r>
          <a:r>
            <a:rPr lang="en-US" sz="1000" b="1" dirty="0" smtClean="0">
              <a:solidFill>
                <a:srgbClr val="0070C0"/>
              </a:solidFill>
            </a:rPr>
            <a:t>$</a:t>
          </a:r>
          <a:r>
            <a:rPr lang="ru-RU" sz="1000" b="1" dirty="0" smtClean="0">
              <a:solidFill>
                <a:srgbClr val="0070C0"/>
              </a:solidFill>
            </a:rPr>
            <a:t> - 50 </a:t>
          </a:r>
          <a:r>
            <a:rPr lang="ru-RU" sz="1000" b="1" dirty="0" err="1" smtClean="0">
              <a:solidFill>
                <a:srgbClr val="0070C0"/>
              </a:solidFill>
            </a:rPr>
            <a:t>руб</a:t>
          </a:r>
          <a:r>
            <a:rPr lang="ru-RU" sz="1000" b="1" dirty="0" smtClean="0">
              <a:solidFill>
                <a:srgbClr val="0070C0"/>
              </a:solidFill>
            </a:rPr>
            <a:t>/</a:t>
          </a:r>
          <a:r>
            <a:rPr lang="en-US" sz="1000" b="1" dirty="0" smtClean="0">
              <a:solidFill>
                <a:srgbClr val="0070C0"/>
              </a:solidFill>
            </a:rPr>
            <a:t>$ </a:t>
          </a:r>
          <a:endParaRPr lang="ru-RU" sz="10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0.33471</cdr:x>
      <cdr:y>0.45714</cdr:y>
    </cdr:from>
    <cdr:to>
      <cdr:x>1</cdr:x>
      <cdr:y>0.45847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flipV="1">
          <a:off x="1368152" y="1152128"/>
          <a:ext cx="2635617" cy="3352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0.19228</cdr:x>
      <cdr:y>0</cdr:y>
    </cdr:from>
    <cdr:to>
      <cdr:x>0.32562</cdr:x>
      <cdr:y>0.09019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34497" y="0"/>
          <a:ext cx="648037" cy="2871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67B4"/>
              </a:solidFill>
            </a:rPr>
            <a:t>395,0</a:t>
          </a:r>
          <a:endParaRPr lang="ru-RU" sz="1400" b="1" dirty="0">
            <a:solidFill>
              <a:srgbClr val="0067B4"/>
            </a:solidFill>
          </a:endParaRPr>
        </a:p>
      </cdr:txBody>
    </cdr:sp>
  </cdr:relSizeAnchor>
  <cdr:relSizeAnchor xmlns:cdr="http://schemas.openxmlformats.org/drawingml/2006/chartDrawing">
    <cdr:from>
      <cdr:x>0.50376</cdr:x>
      <cdr:y>0</cdr:y>
    </cdr:from>
    <cdr:to>
      <cdr:x>0.63711</cdr:x>
      <cdr:y>0.09046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48272" y="0"/>
          <a:ext cx="648085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67B4"/>
              </a:solidFill>
            </a:rPr>
            <a:t>414,0</a:t>
          </a:r>
          <a:endParaRPr lang="ru-RU" sz="1400" b="1" dirty="0">
            <a:solidFill>
              <a:srgbClr val="0067B4"/>
            </a:solidFill>
          </a:endParaRPr>
        </a:p>
      </cdr:txBody>
    </cdr:sp>
  </cdr:relSizeAnchor>
  <cdr:relSizeAnchor xmlns:cdr="http://schemas.openxmlformats.org/drawingml/2006/chartDrawing">
    <cdr:from>
      <cdr:x>0.80008</cdr:x>
      <cdr:y>0</cdr:y>
    </cdr:from>
    <cdr:to>
      <cdr:x>0.93342</cdr:x>
      <cdr:y>0.09046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888432" y="0"/>
          <a:ext cx="64803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67B4"/>
              </a:solidFill>
            </a:rPr>
            <a:t>425,8</a:t>
          </a:r>
          <a:endParaRPr lang="ru-RU" sz="1400" b="1" dirty="0">
            <a:solidFill>
              <a:srgbClr val="0067B4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0.00702</cdr:y>
    </cdr:from>
    <cdr:to>
      <cdr:x>0.30357</cdr:x>
      <cdr:y>0.10311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5776"/>
          <a:ext cx="122413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1" dirty="0" smtClean="0"/>
            <a:t>$/</a:t>
          </a:r>
          <a:r>
            <a:rPr lang="ru-RU" sz="900" b="1" dirty="0" smtClean="0"/>
            <a:t>тонну</a:t>
          </a:r>
          <a:endParaRPr lang="ru-RU" sz="9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F6FA8-25C6-4FD0-99B8-B024124E115F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4E3DA-F9AE-4CFD-9AB6-7FC4706D3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2993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4E3DA-F9AE-4CFD-9AB6-7FC4706D392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4E3DA-F9AE-4CFD-9AB6-7FC4706D392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4E3DA-F9AE-4CFD-9AB6-7FC4706D392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4E3DA-F9AE-4CFD-9AB6-7FC4706D392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4E3DA-F9AE-4CFD-9AB6-7FC4706D392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4E3DA-F9AE-4CFD-9AB6-7FC4706D392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4E3DA-F9AE-4CFD-9AB6-7FC4706D392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4E3DA-F9AE-4CFD-9AB6-7FC4706D392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4E3DA-F9AE-4CFD-9AB6-7FC4706D392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4E3DA-F9AE-4CFD-9AB6-7FC4706D392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6C06-91AB-449E-BF61-968A72D9D14E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87624" y="0"/>
            <a:ext cx="79563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2195736" cy="6858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8217815" y="6241622"/>
            <a:ext cx="926185" cy="6163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381328"/>
            <a:ext cx="684076" cy="316443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6C06-91AB-449E-BF61-968A72D9D14E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DC92-EA75-4413-A3DE-E9D8420ED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6C06-91AB-449E-BF61-968A72D9D14E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DC92-EA75-4413-A3DE-E9D8420ED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6C06-91AB-449E-BF61-968A72D9D14E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92696"/>
            <a:ext cx="9144000" cy="619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80112" y="3068960"/>
            <a:ext cx="3563888" cy="38164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-36512" y="6093296"/>
            <a:ext cx="1450845" cy="7630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37313"/>
            <a:ext cx="1090758" cy="5045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6C06-91AB-449E-BF61-968A72D9D14E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DC92-EA75-4413-A3DE-E9D8420ED5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6C06-91AB-449E-BF61-968A72D9D14E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DC92-EA75-4413-A3DE-E9D8420ED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6C06-91AB-449E-BF61-968A72D9D14E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DC92-EA75-4413-A3DE-E9D8420ED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6C06-91AB-449E-BF61-968A72D9D14E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DC92-EA75-4413-A3DE-E9D8420ED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6C06-91AB-449E-BF61-968A72D9D14E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DC92-EA75-4413-A3DE-E9D8420ED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6C06-91AB-449E-BF61-968A72D9D14E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DC92-EA75-4413-A3DE-E9D8420ED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6C06-91AB-449E-BF61-968A72D9D14E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DC92-EA75-4413-A3DE-E9D8420ED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6/25/2015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9144"/>
            <a:ext cx="1296144" cy="599576"/>
          </a:xfrm>
          <a:prstGeom prst="rect">
            <a:avLst/>
          </a:prstGeom>
          <a:effectLst/>
        </p:spPr>
      </p:pic>
      <p:pic>
        <p:nvPicPr>
          <p:cNvPr id="12" name="Рисунок 11" descr="Обложка 2013-ПНТ_Страница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576" y="1772816"/>
            <a:ext cx="1844144" cy="20458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облож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293096"/>
            <a:ext cx="1882168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357654" y="0"/>
            <a:ext cx="47863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de-DE" sz="2000" spc="-10" dirty="0" err="1" smtClean="0">
                <a:solidFill>
                  <a:srgbClr val="FF0000"/>
                </a:solidFill>
                <a:latin typeface="Arial Narrow" pitchFamily="34" charset="0"/>
              </a:rPr>
              <a:t>Scientia</a:t>
            </a:r>
            <a:r>
              <a:rPr lang="en-US" altLang="de-DE" sz="2000" spc="-1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altLang="de-DE" sz="2000" spc="-10" dirty="0" err="1" smtClean="0">
                <a:solidFill>
                  <a:srgbClr val="FF0000"/>
                </a:solidFill>
                <a:latin typeface="Arial Narrow" pitchFamily="34" charset="0"/>
              </a:rPr>
              <a:t>est</a:t>
            </a:r>
            <a:r>
              <a:rPr lang="en-US" altLang="de-DE" sz="2000" spc="-1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altLang="de-DE" sz="2000" spc="-10" dirty="0" err="1" smtClean="0">
                <a:solidFill>
                  <a:srgbClr val="FF0000"/>
                </a:solidFill>
                <a:latin typeface="Arial Narrow" pitchFamily="34" charset="0"/>
              </a:rPr>
              <a:t>potentia</a:t>
            </a:r>
            <a:r>
              <a:rPr lang="ru-RU" altLang="de-DE" sz="2000" spc="-10" dirty="0" smtClean="0">
                <a:solidFill>
                  <a:srgbClr val="FF0000"/>
                </a:solidFill>
                <a:latin typeface="Arial Narrow" pitchFamily="34" charset="0"/>
              </a:rPr>
              <a:t> (знание – сила)</a:t>
            </a: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2986392" y="1955260"/>
            <a:ext cx="5321030" cy="9144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prstTxWarp prst="textInflat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7200" b="1" spc="50" noProof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НАЛОГИ</a:t>
            </a:r>
            <a:endParaRPr lang="de-DE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Untertitel 2"/>
          <p:cNvSpPr txBox="1">
            <a:spLocks/>
          </p:cNvSpPr>
          <p:nvPr/>
        </p:nvSpPr>
        <p:spPr>
          <a:xfrm>
            <a:off x="2736068" y="3631492"/>
            <a:ext cx="3474210" cy="18722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Narrow" pitchFamily="34" charset="0"/>
              </a:rPr>
              <a:t>Канделаки Тамара Левановна</a:t>
            </a:r>
          </a:p>
          <a:p>
            <a:pPr marL="179388">
              <a:spcBef>
                <a:spcPts val="200"/>
              </a:spcBef>
              <a:tabLst>
                <a:tab pos="268288" algn="l"/>
              </a:tabLst>
              <a:defRPr/>
            </a:pPr>
            <a:r>
              <a:rPr lang="ru-RU" sz="160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Генеральный директор </a:t>
            </a:r>
            <a:r>
              <a:rPr lang="ru-RU" sz="120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/>
            </a:r>
            <a:br>
              <a:rPr lang="ru-RU" sz="120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</a:br>
            <a:r>
              <a:rPr lang="ru-RU" sz="160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ООО «ИнфоТЭК-КОНСАЛТ»</a:t>
            </a:r>
            <a:r>
              <a:rPr lang="en-US" sz="160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,</a:t>
            </a:r>
            <a:endParaRPr lang="ru-RU" sz="1600" noProof="1" smtClean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endParaRPr>
          </a:p>
          <a:p>
            <a:pPr marL="358775">
              <a:spcBef>
                <a:spcPts val="200"/>
              </a:spcBef>
              <a:tabLst>
                <a:tab pos="268288" algn="l"/>
              </a:tabLst>
              <a:defRPr/>
            </a:pPr>
            <a:r>
              <a:rPr lang="ru-RU" sz="120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доктор экономических наук, профессор, </a:t>
            </a:r>
          </a:p>
          <a:p>
            <a:pPr marL="358775">
              <a:spcBef>
                <a:spcPts val="200"/>
              </a:spcBef>
              <a:defRPr/>
            </a:pPr>
            <a:r>
              <a:rPr lang="ru-RU" sz="120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Председатель Комитета по экономике Ассоциации нефтепереработчиков и нефтехимиков</a:t>
            </a:r>
          </a:p>
          <a:p>
            <a:pPr marL="355600" marR="0" lvl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200" b="1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 Narrow" pitchFamily="34" charset="0"/>
            </a:endParaRPr>
          </a:p>
          <a:p>
            <a:pPr marL="355600">
              <a:spcBef>
                <a:spcPts val="200"/>
              </a:spcBef>
              <a:defRPr/>
            </a:pPr>
            <a:endParaRPr lang="ru-RU" sz="1200" noProof="1" smtClean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endParaRPr>
          </a:p>
          <a:p>
            <a:pPr marL="355600">
              <a:spcBef>
                <a:spcPts val="200"/>
              </a:spcBef>
              <a:defRPr/>
            </a:pPr>
            <a:r>
              <a:rPr lang="en-US" sz="120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 </a:t>
            </a:r>
            <a:endParaRPr lang="ru-RU" sz="1200" noProof="1" smtClean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28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188722" y="6214879"/>
            <a:ext cx="60116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VIII Всероссийский Форум «Современное состояние </a:t>
            </a:r>
            <a:b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</a:b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и перспективы развития российского рынка </a:t>
            </a:r>
            <a:r>
              <a:rPr lang="ru-RU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бункеровочных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 услуг»</a:t>
            </a:r>
            <a:b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</a:b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25-26 июня 2015 г., Санкт-Петербург, отель </a:t>
            </a:r>
            <a:r>
              <a:rPr lang="ru-RU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Амбассадор</a:t>
            </a: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202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5980105" y="3389886"/>
            <a:ext cx="837911" cy="29900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367705" y="3396841"/>
            <a:ext cx="789236" cy="27814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B9C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8650"/>
            <a:r>
              <a:rPr lang="ru-RU" sz="1200" dirty="0" smtClean="0">
                <a:solidFill>
                  <a:schemeClr val="tx1"/>
                </a:solidFill>
              </a:rPr>
              <a:t>							                          </a:t>
            </a:r>
            <a:r>
              <a:rPr lang="ru-RU" sz="1200" dirty="0" err="1" smtClean="0">
                <a:solidFill>
                  <a:schemeClr val="tx1"/>
                </a:solidFill>
              </a:rPr>
              <a:t>ИнфоТЭК-КОНСАЛТ</a:t>
            </a:r>
            <a:r>
              <a:rPr lang="ru-RU" sz="1200" dirty="0" smtClean="0">
                <a:solidFill>
                  <a:schemeClr val="tx1"/>
                </a:solidFill>
              </a:rPr>
              <a:t>  </a:t>
            </a:r>
            <a:r>
              <a:rPr lang="en-US" sz="1200" dirty="0" smtClean="0">
                <a:solidFill>
                  <a:schemeClr val="tx1"/>
                </a:solidFill>
              </a:rPr>
              <a:t>|  </a:t>
            </a:r>
            <a:fld id="{2F53DC92-EA75-4413-A3DE-E9D8420ED53E}" type="slidenum">
              <a:rPr lang="ru-RU" sz="1200" smtClean="0">
                <a:solidFill>
                  <a:schemeClr val="tx1"/>
                </a:solidFill>
              </a:rPr>
              <a:pPr indent="628650"/>
              <a:t>10</a:t>
            </a:fld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525344"/>
            <a:ext cx="517821" cy="239536"/>
          </a:xfrm>
          <a:prstGeom prst="rect">
            <a:avLst/>
          </a:prstGeom>
          <a:effectLst/>
        </p:spPr>
      </p:pic>
      <p:sp>
        <p:nvSpPr>
          <p:cNvPr id="11" name="Прямоугольник 10"/>
          <p:cNvSpPr/>
          <p:nvPr/>
        </p:nvSpPr>
        <p:spPr>
          <a:xfrm>
            <a:off x="0" y="-6028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u="sng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ВВП, НЕФТЬ И НАЛОГИ</a:t>
            </a:r>
            <a:endParaRPr lang="ru-RU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60951"/>
            <a:ext cx="458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РОССИЯ</a:t>
            </a:r>
            <a:r>
              <a:rPr lang="ru-RU" sz="3200" b="1" dirty="0" smtClean="0">
                <a:ln w="11430"/>
                <a:solidFill>
                  <a:srgbClr val="00008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481047"/>
            <a:ext cx="457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США</a:t>
            </a:r>
            <a:r>
              <a:rPr lang="ru-RU" sz="3200" b="1" dirty="0" smtClean="0">
                <a:ln w="11430"/>
                <a:solidFill>
                  <a:srgbClr val="00008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3200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5495" y="1206105"/>
          <a:ext cx="907301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5"/>
                <a:gridCol w="4536505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097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16</a:t>
                      </a:r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768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300584" y="1164366"/>
            <a:ext cx="2557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/>
              <a:t>GDP </a:t>
            </a:r>
            <a:r>
              <a:rPr lang="ru-RU" sz="1400" b="1" dirty="0" err="1" smtClean="0"/>
              <a:t>Value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млрд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долл</a:t>
            </a:r>
            <a:r>
              <a:rPr lang="ru-RU" sz="1400" b="1" dirty="0" smtClean="0"/>
              <a:t> (2013 г.)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000" i="1" dirty="0" smtClean="0"/>
              <a:t>http</a:t>
            </a:r>
            <a:r>
              <a:rPr lang="ru-RU" sz="1000" i="1" dirty="0" smtClean="0"/>
              <a:t>://</a:t>
            </a:r>
            <a:r>
              <a:rPr lang="en-US" sz="1000" i="1" dirty="0" smtClean="0"/>
              <a:t>www</a:t>
            </a:r>
            <a:r>
              <a:rPr lang="ru-RU" sz="1000" i="1" dirty="0" smtClean="0"/>
              <a:t>.</a:t>
            </a:r>
            <a:r>
              <a:rPr lang="en-US" sz="1000" i="1" dirty="0" err="1" smtClean="0"/>
              <a:t>tradingeconomics</a:t>
            </a:r>
            <a:r>
              <a:rPr lang="ru-RU" sz="1000" i="1" dirty="0" smtClean="0"/>
              <a:t>.</a:t>
            </a:r>
            <a:r>
              <a:rPr lang="en-US" sz="1000" i="1" dirty="0" smtClean="0"/>
              <a:t>com</a:t>
            </a:r>
            <a:endParaRPr lang="ru-RU" sz="1000" b="1" i="1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35495" y="1720233"/>
          <a:ext cx="907301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5"/>
                <a:gridCol w="4536505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593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52</a:t>
                      </a:r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587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3497765" y="1658398"/>
            <a:ext cx="2166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GDP Per Capita, </a:t>
            </a:r>
            <a:r>
              <a:rPr lang="ru-RU" sz="1400" b="1" dirty="0" err="1" smtClean="0"/>
              <a:t>долл</a:t>
            </a:r>
            <a:r>
              <a:rPr lang="ru-RU" sz="1400" b="1" dirty="0" smtClean="0"/>
              <a:t>/чел 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000" i="1" dirty="0" smtClean="0"/>
              <a:t>http</a:t>
            </a:r>
            <a:r>
              <a:rPr lang="ru-RU" sz="1000" i="1" dirty="0" smtClean="0"/>
              <a:t>://</a:t>
            </a:r>
            <a:r>
              <a:rPr lang="en-US" sz="1000" i="1" dirty="0" smtClean="0"/>
              <a:t>www</a:t>
            </a:r>
            <a:r>
              <a:rPr lang="ru-RU" sz="1000" i="1" dirty="0" smtClean="0"/>
              <a:t>.</a:t>
            </a:r>
            <a:r>
              <a:rPr lang="en-US" sz="1000" i="1" dirty="0" err="1" smtClean="0"/>
              <a:t>tradingeconomics</a:t>
            </a:r>
            <a:r>
              <a:rPr lang="ru-RU" sz="1000" i="1" dirty="0" smtClean="0"/>
              <a:t>.</a:t>
            </a:r>
            <a:r>
              <a:rPr lang="en-US" sz="1000" i="1" dirty="0" smtClean="0"/>
              <a:t>com</a:t>
            </a:r>
            <a:endParaRPr lang="ru-RU" sz="1000" b="1" i="1" dirty="0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35495" y="2314745"/>
          <a:ext cx="907301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5"/>
                <a:gridCol w="4536505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10 838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11 644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3157900" y="2122286"/>
            <a:ext cx="282949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/>
              <a:t>Рейтинг стран по уровню добычи </a:t>
            </a:r>
            <a:br>
              <a:rPr lang="ru-RU" sz="1400" b="1" dirty="0" smtClean="0"/>
            </a:br>
            <a:r>
              <a:rPr lang="ru-RU" sz="1400" b="1" dirty="0" smtClean="0"/>
              <a:t>нефти, бар/сутки</a:t>
            </a:r>
            <a:r>
              <a:rPr lang="en-US" sz="1400" b="1" dirty="0" smtClean="0"/>
              <a:t> (2014 </a:t>
            </a:r>
            <a:r>
              <a:rPr lang="ru-RU" sz="1400" b="1" dirty="0" smtClean="0"/>
              <a:t>г.</a:t>
            </a:r>
            <a:r>
              <a:rPr lang="en-US" sz="1400" b="1" dirty="0" smtClean="0"/>
              <a:t>)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en-US" sz="1000" i="1" dirty="0" smtClean="0"/>
              <a:t> BP Statistical Review of World Energy-201</a:t>
            </a:r>
            <a:r>
              <a:rPr lang="ru-RU" sz="1000" i="1" dirty="0" smtClean="0"/>
              <a:t>5</a:t>
            </a:r>
            <a:endParaRPr lang="ru-RU" sz="1000" b="1" i="1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356527" y="1668037"/>
            <a:ext cx="64610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336430" y="2130270"/>
            <a:ext cx="64610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336430" y="2793465"/>
            <a:ext cx="64610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140300" y="5966490"/>
            <a:ext cx="46724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* Основные направления налоговой политики в РФ на 2016 год и на налоговый период 2017 и 2018 годы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** https://www.whitehouse.gov/omb/budget/Historicals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*** включая НДПИ, таможенные пошлины, прочие налоги и сборы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35496" y="3351167"/>
          <a:ext cx="907300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  <a:gridCol w="4536504"/>
              </a:tblGrid>
              <a:tr h="3270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34,42%*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346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17,50%**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73375" algn="r"/>
                        </a:tabLst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3,33%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4366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1,90%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73375" algn="r"/>
                        </a:tabLst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3,78%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4366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8,10%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73375" algn="r"/>
                        </a:tabLst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5,52%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4366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–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73375" algn="r"/>
                        </a:tabLst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1,50%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4366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0,50%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73375" algn="r"/>
                        </a:tabLst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6,66%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4366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5,90%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73375" algn="r"/>
                        </a:tabLst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13,63%</a:t>
                      </a: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4366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1,10%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2085652" y="2956295"/>
            <a:ext cx="49739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53735"/>
                </a:solidFill>
              </a:rPr>
              <a:t>Налоговая нагрузка на экономику, % от ВВП (2014 г.)</a:t>
            </a:r>
            <a:endParaRPr lang="ru-RU" sz="1600" b="1" i="1" dirty="0">
              <a:solidFill>
                <a:srgbClr val="953735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97310" y="3316377"/>
            <a:ext cx="1967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ИТОГО</a:t>
            </a:r>
            <a:endParaRPr lang="ru-RU" sz="2000" b="1" i="1" dirty="0">
              <a:solidFill>
                <a:srgbClr val="00B05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87259" y="3748456"/>
            <a:ext cx="19674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Налог на прибыль</a:t>
            </a:r>
            <a:endParaRPr lang="ru-RU" sz="1000" b="1" i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597308" y="4120246"/>
            <a:ext cx="19674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НДФЛ</a:t>
            </a:r>
            <a:endParaRPr lang="ru-RU" sz="1000" b="1" i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577212" y="4471938"/>
            <a:ext cx="19674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НДС</a:t>
            </a:r>
            <a:endParaRPr lang="ru-RU" sz="1000" b="1" i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587260" y="4823630"/>
            <a:ext cx="19674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Акцизы</a:t>
            </a:r>
            <a:endParaRPr lang="ru-RU" sz="1000" b="1" i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577212" y="5185370"/>
            <a:ext cx="19674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Соцстрах</a:t>
            </a:r>
            <a:endParaRPr lang="ru-RU" sz="1000" b="1" i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577212" y="5547111"/>
            <a:ext cx="19674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Прочие***</a:t>
            </a:r>
            <a:endParaRPr lang="ru-RU" sz="1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417446" y="10048"/>
            <a:ext cx="8497092" cy="616455"/>
          </a:xfrm>
        </p:spPr>
        <p:txBody>
          <a:bodyPr>
            <a:noAutofit/>
          </a:bodyPr>
          <a:lstStyle/>
          <a:p>
            <a:r>
              <a:rPr lang="ru-RU" noProof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Narrow" pitchFamily="34" charset="0"/>
              </a:rPr>
              <a:t>ИнфоТЭК-КОНСАЛТ</a:t>
            </a:r>
            <a:endParaRPr lang="en-US" noProof="1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Auf der gleichen Seite des Rechtecks liegende Ecken abrunden 52"/>
          <p:cNvSpPr/>
          <p:nvPr/>
        </p:nvSpPr>
        <p:spPr bwMode="gray">
          <a:xfrm>
            <a:off x="781924" y="1311495"/>
            <a:ext cx="7522771" cy="1220123"/>
          </a:xfrm>
          <a:prstGeom prst="round2SameRect">
            <a:avLst>
              <a:gd name="adj1" fmla="val 10847"/>
              <a:gd name="adj2" fmla="val 0"/>
            </a:avLst>
          </a:prstGeom>
          <a:solidFill>
            <a:srgbClr val="D7D7D7"/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noProof="1" smtClean="0"/>
          </a:p>
        </p:txBody>
      </p:sp>
      <p:sp>
        <p:nvSpPr>
          <p:cNvPr id="6" name="Trapezoid 35"/>
          <p:cNvSpPr/>
          <p:nvPr/>
        </p:nvSpPr>
        <p:spPr bwMode="gray">
          <a:xfrm>
            <a:off x="551918" y="2531618"/>
            <a:ext cx="8040810" cy="251012"/>
          </a:xfrm>
          <a:prstGeom prst="trapezoid">
            <a:avLst>
              <a:gd name="adj" fmla="val 107143"/>
            </a:avLst>
          </a:prstGeom>
          <a:solidFill>
            <a:srgbClr val="E6E6E6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noProof="1" smtClean="0"/>
          </a:p>
        </p:txBody>
      </p:sp>
      <p:sp>
        <p:nvSpPr>
          <p:cNvPr id="7" name="Rechteck 51"/>
          <p:cNvSpPr/>
          <p:nvPr/>
        </p:nvSpPr>
        <p:spPr bwMode="gray">
          <a:xfrm>
            <a:off x="551920" y="2773660"/>
            <a:ext cx="8040808" cy="338554"/>
          </a:xfrm>
          <a:prstGeom prst="rect">
            <a:avLst/>
          </a:prstGeom>
          <a:gradFill flip="none" rotWithShape="1">
            <a:gsLst>
              <a:gs pos="0">
                <a:srgbClr val="646464"/>
              </a:gs>
              <a:gs pos="100000">
                <a:srgbClr val="969696"/>
              </a:gs>
            </a:gsLst>
            <a:lin ang="16200000" scaled="1"/>
            <a:tileRect/>
          </a:gradFill>
          <a:ln w="0">
            <a:solidFill>
              <a:srgbClr val="C0C0C0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lIns="0" tIns="0" rIns="0" bIns="0" anchor="ctr"/>
          <a:lstStyle/>
          <a:p>
            <a:pPr algn="ctr" defTabSz="801688" eaLnBrk="0" hangingPunct="0">
              <a:buClr>
                <a:srgbClr val="969696"/>
              </a:buClr>
              <a:defRPr/>
            </a:pPr>
            <a:r>
              <a:rPr lang="ru-RU" sz="1600" b="1" noProof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К Вашим услугам наша квалификация, знания и опыт.</a:t>
            </a:r>
            <a:endParaRPr lang="en-US" sz="1600" b="1" noProof="1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8" name="Rechteck 54"/>
          <p:cNvSpPr/>
          <p:nvPr/>
        </p:nvSpPr>
        <p:spPr bwMode="gray">
          <a:xfrm>
            <a:off x="6648512" y="1436027"/>
            <a:ext cx="1444209" cy="824753"/>
          </a:xfrm>
          <a:prstGeom prst="rect">
            <a:avLst/>
          </a:prstGeom>
          <a:gradFill flip="none" rotWithShape="1">
            <a:gsLst>
              <a:gs pos="0">
                <a:srgbClr val="D7D7D7"/>
              </a:gs>
              <a:gs pos="100000">
                <a:srgbClr val="FFFFFF"/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72000" tIns="108000" rIns="72000" bIns="72000" anchor="ctr" anchorCtr="0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ru-RU" sz="1600" b="1" noProof="1" smtClean="0">
                <a:solidFill>
                  <a:schemeClr val="accent3"/>
                </a:solidFill>
                <a:cs typeface="Arial" charset="0"/>
              </a:rPr>
              <a:t>500+</a:t>
            </a:r>
            <a:r>
              <a:rPr lang="ru-RU" sz="1600" noProof="1" smtClean="0">
                <a:solidFill>
                  <a:schemeClr val="accent3"/>
                </a:solidFill>
                <a:cs typeface="Arial" charset="0"/>
              </a:rPr>
              <a:t> </a:t>
            </a:r>
            <a:br>
              <a:rPr lang="ru-RU" sz="1600" noProof="1" smtClean="0">
                <a:solidFill>
                  <a:schemeClr val="accent3"/>
                </a:solidFill>
                <a:cs typeface="Arial" charset="0"/>
              </a:rPr>
            </a:br>
            <a:r>
              <a:rPr lang="ru-RU" sz="1600" noProof="1" smtClean="0">
                <a:solidFill>
                  <a:schemeClr val="accent3"/>
                </a:solidFill>
                <a:cs typeface="Arial" charset="0"/>
              </a:rPr>
              <a:t>успешных проектов</a:t>
            </a:r>
            <a:endParaRPr lang="en-US" sz="1600" noProof="1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9" name="Rechteck 53"/>
          <p:cNvSpPr/>
          <p:nvPr/>
        </p:nvSpPr>
        <p:spPr bwMode="gray">
          <a:xfrm>
            <a:off x="5191190" y="1436027"/>
            <a:ext cx="1436578" cy="824753"/>
          </a:xfrm>
          <a:prstGeom prst="rect">
            <a:avLst/>
          </a:prstGeom>
          <a:gradFill>
            <a:gsLst>
              <a:gs pos="5000">
                <a:schemeClr val="accent3">
                  <a:lumMod val="20000"/>
                  <a:lumOff val="80000"/>
                </a:schemeClr>
              </a:gs>
              <a:gs pos="58000">
                <a:schemeClr val="accent3"/>
              </a:gs>
            </a:gsLst>
            <a:lin ang="5400000" scaled="0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buClr>
                <a:srgbClr val="969696"/>
              </a:buClr>
            </a:pPr>
            <a:r>
              <a:rPr lang="ru-RU" sz="1600" b="1" noProof="1">
                <a:solidFill>
                  <a:schemeClr val="bg1"/>
                </a:solidFill>
                <a:cs typeface="Arial" charset="0"/>
              </a:rPr>
              <a:t>200+</a:t>
            </a:r>
            <a:r>
              <a:rPr lang="en-US" sz="1600" b="1" noProof="1">
                <a:solidFill>
                  <a:schemeClr val="bg1"/>
                </a:solidFill>
                <a:cs typeface="Arial" charset="0"/>
              </a:rPr>
              <a:t/>
            </a:r>
            <a:br>
              <a:rPr lang="en-US" sz="1600" b="1" noProof="1">
                <a:solidFill>
                  <a:schemeClr val="bg1"/>
                </a:solidFill>
                <a:cs typeface="Arial" charset="0"/>
              </a:rPr>
            </a:br>
            <a:r>
              <a:rPr lang="ru-RU" sz="1600" noProof="1">
                <a:solidFill>
                  <a:schemeClr val="bg1"/>
                </a:solidFill>
                <a:cs typeface="Arial" charset="0"/>
              </a:rPr>
              <a:t>внештатных сотрудников</a:t>
            </a:r>
            <a:endParaRPr lang="en-US" sz="1600" noProof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" name="Rechteck 57"/>
          <p:cNvSpPr/>
          <p:nvPr/>
        </p:nvSpPr>
        <p:spPr bwMode="gray">
          <a:xfrm>
            <a:off x="1249989" y="890374"/>
            <a:ext cx="5902579" cy="367552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ru-RU" b="1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Маркетинговые исследования и  прогнозы    под ключ  </a:t>
            </a:r>
            <a:endParaRPr lang="en-US" b="1" noProof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hteck 54"/>
          <p:cNvSpPr/>
          <p:nvPr/>
        </p:nvSpPr>
        <p:spPr bwMode="gray">
          <a:xfrm>
            <a:off x="3733327" y="1434135"/>
            <a:ext cx="1444209" cy="824753"/>
          </a:xfrm>
          <a:prstGeom prst="rect">
            <a:avLst/>
          </a:prstGeom>
          <a:gradFill flip="none" rotWithShape="1">
            <a:gsLst>
              <a:gs pos="0">
                <a:srgbClr val="D7D7D7"/>
              </a:gs>
              <a:gs pos="100000">
                <a:srgbClr val="FFFFFF"/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72000" tIns="108000" rIns="72000" bIns="72000" anchor="ctr" anchorCtr="0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ru-RU" sz="1600" b="1" noProof="1" smtClean="0">
                <a:solidFill>
                  <a:srgbClr val="000000"/>
                </a:solidFill>
                <a:cs typeface="Arial" charset="0"/>
              </a:rPr>
              <a:t>100+</a:t>
            </a:r>
            <a:r>
              <a:rPr lang="en-US" sz="1600" noProof="1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600" noProof="1">
                <a:solidFill>
                  <a:srgbClr val="000000"/>
                </a:solidFill>
                <a:cs typeface="Arial" charset="0"/>
              </a:rPr>
            </a:br>
            <a:r>
              <a:rPr lang="ru-RU" sz="1600" noProof="1" smtClean="0">
                <a:solidFill>
                  <a:srgbClr val="000000"/>
                </a:solidFill>
                <a:cs typeface="Arial" charset="0"/>
              </a:rPr>
              <a:t>заказчиков</a:t>
            </a:r>
            <a:endParaRPr lang="en-US" sz="16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Rechteck 53"/>
          <p:cNvSpPr/>
          <p:nvPr/>
        </p:nvSpPr>
        <p:spPr bwMode="gray">
          <a:xfrm>
            <a:off x="2247357" y="1432495"/>
            <a:ext cx="1472316" cy="824753"/>
          </a:xfrm>
          <a:prstGeom prst="rect">
            <a:avLst/>
          </a:prstGeom>
          <a:gradFill>
            <a:gsLst>
              <a:gs pos="5000">
                <a:schemeClr val="accent3">
                  <a:lumMod val="20000"/>
                  <a:lumOff val="80000"/>
                </a:schemeClr>
              </a:gs>
              <a:gs pos="58000">
                <a:schemeClr val="accent3"/>
              </a:gs>
            </a:gsLst>
            <a:lin ang="5400000" scaled="0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buClr>
                <a:srgbClr val="969696"/>
              </a:buClr>
              <a:defRPr/>
            </a:pPr>
            <a:r>
              <a:rPr lang="ru-RU" sz="1600" b="1" noProof="1">
                <a:solidFill>
                  <a:schemeClr val="bg1"/>
                </a:solidFill>
                <a:cs typeface="Arial" charset="0"/>
              </a:rPr>
              <a:t>20+ </a:t>
            </a:r>
            <a:r>
              <a:rPr lang="ru-RU" sz="1600" noProof="1" smtClean="0">
                <a:solidFill>
                  <a:schemeClr val="bg1"/>
                </a:solidFill>
                <a:cs typeface="Arial" charset="0"/>
              </a:rPr>
              <a:t>лет</a:t>
            </a:r>
            <a:r>
              <a:rPr lang="ru-RU" sz="1600" b="1" noProof="1">
                <a:solidFill>
                  <a:schemeClr val="bg1"/>
                </a:solidFill>
                <a:cs typeface="Arial" charset="0"/>
              </a:rPr>
              <a:t/>
            </a:r>
            <a:br>
              <a:rPr lang="ru-RU" sz="1600" b="1" noProof="1">
                <a:solidFill>
                  <a:schemeClr val="bg1"/>
                </a:solidFill>
                <a:cs typeface="Arial" charset="0"/>
              </a:rPr>
            </a:br>
            <a:r>
              <a:rPr lang="ru-RU" sz="1500" noProof="1">
                <a:solidFill>
                  <a:schemeClr val="bg1"/>
                </a:solidFill>
                <a:cs typeface="Arial" charset="0"/>
              </a:rPr>
              <a:t>прогнозирования</a:t>
            </a:r>
            <a:endParaRPr lang="en-US" sz="1500" noProof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" name="Rechteck 54"/>
          <p:cNvSpPr/>
          <p:nvPr/>
        </p:nvSpPr>
        <p:spPr bwMode="gray">
          <a:xfrm>
            <a:off x="795170" y="1432494"/>
            <a:ext cx="1444209" cy="824753"/>
          </a:xfrm>
          <a:prstGeom prst="rect">
            <a:avLst/>
          </a:prstGeom>
          <a:gradFill flip="none" rotWithShape="1">
            <a:gsLst>
              <a:gs pos="0">
                <a:srgbClr val="D7D7D7"/>
              </a:gs>
              <a:gs pos="100000">
                <a:srgbClr val="FFFFFF"/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72000" tIns="108000" rIns="72000" bIns="72000" anchor="ctr" anchorCtr="0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ru-RU" sz="1600" b="1" noProof="1" smtClean="0">
                <a:solidFill>
                  <a:srgbClr val="000000"/>
                </a:solidFill>
                <a:cs typeface="Arial" charset="0"/>
              </a:rPr>
              <a:t>15+</a:t>
            </a:r>
            <a:r>
              <a:rPr lang="ru-RU" sz="1600" noProof="1" smtClean="0">
                <a:solidFill>
                  <a:srgbClr val="000000"/>
                </a:solidFill>
                <a:cs typeface="Arial" charset="0"/>
              </a:rPr>
              <a:t/>
            </a:r>
            <a:br>
              <a:rPr lang="ru-RU" sz="1600" noProof="1" smtClean="0">
                <a:solidFill>
                  <a:srgbClr val="000000"/>
                </a:solidFill>
                <a:cs typeface="Arial" charset="0"/>
              </a:rPr>
            </a:br>
            <a:r>
              <a:rPr lang="ru-RU" sz="1600" noProof="1" smtClean="0">
                <a:solidFill>
                  <a:srgbClr val="000000"/>
                </a:solidFill>
                <a:cs typeface="Arial" charset="0"/>
              </a:rPr>
              <a:t>экспертов</a:t>
            </a:r>
            <a:endParaRPr lang="en-US" sz="1600" noProof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4" name="Gruppieren 342"/>
          <p:cNvGrpSpPr/>
          <p:nvPr/>
        </p:nvGrpSpPr>
        <p:grpSpPr bwMode="gray">
          <a:xfrm>
            <a:off x="455824" y="632120"/>
            <a:ext cx="784800" cy="2179031"/>
            <a:chOff x="1612041" y="3053045"/>
            <a:chExt cx="879296" cy="2441400"/>
          </a:xfrm>
        </p:grpSpPr>
        <p:pic>
          <p:nvPicPr>
            <p:cNvPr id="15" name="_effec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644114" y="5128133"/>
              <a:ext cx="781458" cy="366312"/>
            </a:xfrm>
            <a:prstGeom prst="rect">
              <a:avLst/>
            </a:prstGeom>
            <a:noFill/>
          </p:spPr>
        </p:pic>
        <p:grpSp>
          <p:nvGrpSpPr>
            <p:cNvPr id="16" name="Gruppieren 344"/>
            <p:cNvGrpSpPr/>
            <p:nvPr/>
          </p:nvGrpSpPr>
          <p:grpSpPr bwMode="gray">
            <a:xfrm>
              <a:off x="1612041" y="3053045"/>
              <a:ext cx="879296" cy="2383640"/>
              <a:chOff x="-13061950" y="-19913600"/>
              <a:chExt cx="7807325" cy="21164550"/>
            </a:xfrm>
          </p:grpSpPr>
          <p:sp>
            <p:nvSpPr>
              <p:cNvPr id="17" name="Freeform 7"/>
              <p:cNvSpPr>
                <a:spLocks/>
              </p:cNvSpPr>
              <p:nvPr/>
            </p:nvSpPr>
            <p:spPr bwMode="gray">
              <a:xfrm>
                <a:off x="-6859588" y="-14300200"/>
                <a:ext cx="768350" cy="630238"/>
              </a:xfrm>
              <a:custGeom>
                <a:avLst/>
                <a:gdLst/>
                <a:ahLst/>
                <a:cxnLst>
                  <a:cxn ang="0">
                    <a:pos x="187" y="98"/>
                  </a:cxn>
                  <a:cxn ang="0">
                    <a:pos x="203" y="59"/>
                  </a:cxn>
                  <a:cxn ang="0">
                    <a:pos x="171" y="28"/>
                  </a:cxn>
                  <a:cxn ang="0">
                    <a:pos x="129" y="9"/>
                  </a:cxn>
                  <a:cxn ang="0">
                    <a:pos x="76" y="2"/>
                  </a:cxn>
                  <a:cxn ang="0">
                    <a:pos x="38" y="41"/>
                  </a:cxn>
                  <a:cxn ang="0">
                    <a:pos x="73" y="52"/>
                  </a:cxn>
                  <a:cxn ang="0">
                    <a:pos x="107" y="64"/>
                  </a:cxn>
                  <a:cxn ang="0">
                    <a:pos x="58" y="71"/>
                  </a:cxn>
                  <a:cxn ang="0">
                    <a:pos x="5" y="87"/>
                  </a:cxn>
                  <a:cxn ang="0">
                    <a:pos x="2" y="120"/>
                  </a:cxn>
                  <a:cxn ang="0">
                    <a:pos x="11" y="135"/>
                  </a:cxn>
                  <a:cxn ang="0">
                    <a:pos x="22" y="150"/>
                  </a:cxn>
                  <a:cxn ang="0">
                    <a:pos x="128" y="144"/>
                  </a:cxn>
                  <a:cxn ang="0">
                    <a:pos x="147" y="133"/>
                  </a:cxn>
                  <a:cxn ang="0">
                    <a:pos x="168" y="121"/>
                  </a:cxn>
                  <a:cxn ang="0">
                    <a:pos x="189" y="98"/>
                  </a:cxn>
                </a:cxnLst>
                <a:rect l="0" t="0" r="r" b="b"/>
                <a:pathLst>
                  <a:path w="205" h="168">
                    <a:moveTo>
                      <a:pt x="187" y="98"/>
                    </a:moveTo>
                    <a:cubicBezTo>
                      <a:pt x="187" y="85"/>
                      <a:pt x="205" y="74"/>
                      <a:pt x="203" y="59"/>
                    </a:cubicBezTo>
                    <a:cubicBezTo>
                      <a:pt x="200" y="47"/>
                      <a:pt x="181" y="34"/>
                      <a:pt x="171" y="28"/>
                    </a:cubicBezTo>
                    <a:cubicBezTo>
                      <a:pt x="158" y="19"/>
                      <a:pt x="144" y="12"/>
                      <a:pt x="129" y="9"/>
                    </a:cubicBezTo>
                    <a:cubicBezTo>
                      <a:pt x="113" y="5"/>
                      <a:pt x="93" y="0"/>
                      <a:pt x="76" y="2"/>
                    </a:cubicBezTo>
                    <a:cubicBezTo>
                      <a:pt x="59" y="4"/>
                      <a:pt x="16" y="17"/>
                      <a:pt x="38" y="41"/>
                    </a:cubicBezTo>
                    <a:cubicBezTo>
                      <a:pt x="47" y="51"/>
                      <a:pt x="62" y="49"/>
                      <a:pt x="73" y="52"/>
                    </a:cubicBezTo>
                    <a:cubicBezTo>
                      <a:pt x="82" y="54"/>
                      <a:pt x="100" y="57"/>
                      <a:pt x="107" y="64"/>
                    </a:cubicBezTo>
                    <a:cubicBezTo>
                      <a:pt x="100" y="74"/>
                      <a:pt x="70" y="71"/>
                      <a:pt x="58" y="71"/>
                    </a:cubicBezTo>
                    <a:cubicBezTo>
                      <a:pt x="38" y="72"/>
                      <a:pt x="15" y="66"/>
                      <a:pt x="5" y="87"/>
                    </a:cubicBezTo>
                    <a:cubicBezTo>
                      <a:pt x="1" y="96"/>
                      <a:pt x="0" y="109"/>
                      <a:pt x="2" y="120"/>
                    </a:cubicBezTo>
                    <a:cubicBezTo>
                      <a:pt x="3" y="128"/>
                      <a:pt x="6" y="128"/>
                      <a:pt x="11" y="135"/>
                    </a:cubicBezTo>
                    <a:cubicBezTo>
                      <a:pt x="15" y="141"/>
                      <a:pt x="15" y="146"/>
                      <a:pt x="22" y="150"/>
                    </a:cubicBezTo>
                    <a:cubicBezTo>
                      <a:pt x="47" y="168"/>
                      <a:pt x="104" y="159"/>
                      <a:pt x="128" y="144"/>
                    </a:cubicBezTo>
                    <a:cubicBezTo>
                      <a:pt x="134" y="141"/>
                      <a:pt x="140" y="136"/>
                      <a:pt x="147" y="133"/>
                    </a:cubicBezTo>
                    <a:cubicBezTo>
                      <a:pt x="155" y="129"/>
                      <a:pt x="162" y="128"/>
                      <a:pt x="168" y="121"/>
                    </a:cubicBezTo>
                    <a:cubicBezTo>
                      <a:pt x="175" y="114"/>
                      <a:pt x="182" y="103"/>
                      <a:pt x="189" y="98"/>
                    </a:cubicBezTo>
                  </a:path>
                </a:pathLst>
              </a:custGeom>
              <a:solidFill>
                <a:srgbClr val="E2CEC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18" name="Freeform 8"/>
              <p:cNvSpPr>
                <a:spLocks/>
              </p:cNvSpPr>
              <p:nvPr/>
            </p:nvSpPr>
            <p:spPr bwMode="gray">
              <a:xfrm>
                <a:off x="-11168063" y="-739775"/>
                <a:ext cx="2095500" cy="1990725"/>
              </a:xfrm>
              <a:custGeom>
                <a:avLst/>
                <a:gdLst/>
                <a:ahLst/>
                <a:cxnLst>
                  <a:cxn ang="0">
                    <a:pos x="18" y="77"/>
                  </a:cxn>
                  <a:cxn ang="0">
                    <a:pos x="11" y="248"/>
                  </a:cxn>
                  <a:cxn ang="0">
                    <a:pos x="102" y="359"/>
                  </a:cxn>
                  <a:cxn ang="0">
                    <a:pos x="242" y="485"/>
                  </a:cxn>
                  <a:cxn ang="0">
                    <a:pos x="413" y="531"/>
                  </a:cxn>
                  <a:cxn ang="0">
                    <a:pos x="538" y="470"/>
                  </a:cxn>
                  <a:cxn ang="0">
                    <a:pos x="471" y="316"/>
                  </a:cxn>
                  <a:cxn ang="0">
                    <a:pos x="309" y="68"/>
                  </a:cxn>
                  <a:cxn ang="0">
                    <a:pos x="145" y="3"/>
                  </a:cxn>
                  <a:cxn ang="0">
                    <a:pos x="18" y="77"/>
                  </a:cxn>
                </a:cxnLst>
                <a:rect l="0" t="0" r="r" b="b"/>
                <a:pathLst>
                  <a:path w="559" h="531">
                    <a:moveTo>
                      <a:pt x="18" y="77"/>
                    </a:moveTo>
                    <a:cubicBezTo>
                      <a:pt x="18" y="123"/>
                      <a:pt x="0" y="211"/>
                      <a:pt x="11" y="248"/>
                    </a:cubicBezTo>
                    <a:cubicBezTo>
                      <a:pt x="26" y="302"/>
                      <a:pt x="109" y="296"/>
                      <a:pt x="102" y="359"/>
                    </a:cubicBezTo>
                    <a:cubicBezTo>
                      <a:pt x="157" y="390"/>
                      <a:pt x="189" y="454"/>
                      <a:pt x="242" y="485"/>
                    </a:cubicBezTo>
                    <a:cubicBezTo>
                      <a:pt x="289" y="513"/>
                      <a:pt x="360" y="531"/>
                      <a:pt x="413" y="531"/>
                    </a:cubicBezTo>
                    <a:cubicBezTo>
                      <a:pt x="457" y="531"/>
                      <a:pt x="521" y="515"/>
                      <a:pt x="538" y="470"/>
                    </a:cubicBezTo>
                    <a:cubicBezTo>
                      <a:pt x="559" y="413"/>
                      <a:pt x="499" y="359"/>
                      <a:pt x="471" y="316"/>
                    </a:cubicBezTo>
                    <a:cubicBezTo>
                      <a:pt x="418" y="234"/>
                      <a:pt x="374" y="134"/>
                      <a:pt x="309" y="68"/>
                    </a:cubicBezTo>
                    <a:cubicBezTo>
                      <a:pt x="269" y="29"/>
                      <a:pt x="203" y="0"/>
                      <a:pt x="145" y="3"/>
                    </a:cubicBezTo>
                    <a:cubicBezTo>
                      <a:pt x="78" y="7"/>
                      <a:pt x="64" y="37"/>
                      <a:pt x="18" y="77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19" name="Freeform 9"/>
              <p:cNvSpPr>
                <a:spLocks/>
              </p:cNvSpPr>
              <p:nvPr/>
            </p:nvSpPr>
            <p:spPr bwMode="gray">
              <a:xfrm>
                <a:off x="-10085388" y="-1509712"/>
                <a:ext cx="2535238" cy="1876425"/>
              </a:xfrm>
              <a:custGeom>
                <a:avLst/>
                <a:gdLst/>
                <a:ahLst/>
                <a:cxnLst>
                  <a:cxn ang="0">
                    <a:pos x="27" y="245"/>
                  </a:cxn>
                  <a:cxn ang="0">
                    <a:pos x="193" y="347"/>
                  </a:cxn>
                  <a:cxn ang="0">
                    <a:pos x="319" y="452"/>
                  </a:cxn>
                  <a:cxn ang="0">
                    <a:pos x="666" y="430"/>
                  </a:cxn>
                  <a:cxn ang="0">
                    <a:pos x="503" y="275"/>
                  </a:cxn>
                  <a:cxn ang="0">
                    <a:pos x="413" y="225"/>
                  </a:cxn>
                  <a:cxn ang="0">
                    <a:pos x="338" y="113"/>
                  </a:cxn>
                  <a:cxn ang="0">
                    <a:pos x="137" y="43"/>
                  </a:cxn>
                  <a:cxn ang="0">
                    <a:pos x="42" y="245"/>
                  </a:cxn>
                </a:cxnLst>
                <a:rect l="0" t="0" r="r" b="b"/>
                <a:pathLst>
                  <a:path w="676" h="500">
                    <a:moveTo>
                      <a:pt x="27" y="245"/>
                    </a:moveTo>
                    <a:cubicBezTo>
                      <a:pt x="72" y="298"/>
                      <a:pt x="140" y="309"/>
                      <a:pt x="193" y="347"/>
                    </a:cubicBezTo>
                    <a:cubicBezTo>
                      <a:pt x="238" y="381"/>
                      <a:pt x="268" y="426"/>
                      <a:pt x="319" y="452"/>
                    </a:cubicBezTo>
                    <a:cubicBezTo>
                      <a:pt x="417" y="500"/>
                      <a:pt x="579" y="491"/>
                      <a:pt x="666" y="430"/>
                    </a:cubicBezTo>
                    <a:cubicBezTo>
                      <a:pt x="676" y="377"/>
                      <a:pt x="547" y="304"/>
                      <a:pt x="503" y="275"/>
                    </a:cubicBezTo>
                    <a:cubicBezTo>
                      <a:pt x="476" y="257"/>
                      <a:pt x="437" y="246"/>
                      <a:pt x="413" y="225"/>
                    </a:cubicBezTo>
                    <a:cubicBezTo>
                      <a:pt x="379" y="196"/>
                      <a:pt x="363" y="152"/>
                      <a:pt x="338" y="113"/>
                    </a:cubicBezTo>
                    <a:cubicBezTo>
                      <a:pt x="283" y="31"/>
                      <a:pt x="229" y="0"/>
                      <a:pt x="137" y="43"/>
                    </a:cubicBezTo>
                    <a:cubicBezTo>
                      <a:pt x="60" y="79"/>
                      <a:pt x="0" y="162"/>
                      <a:pt x="42" y="245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gray">
              <a:xfrm>
                <a:off x="-8243888" y="-11663362"/>
                <a:ext cx="1343025" cy="3681413"/>
              </a:xfrm>
              <a:custGeom>
                <a:avLst/>
                <a:gdLst/>
                <a:ahLst/>
                <a:cxnLst>
                  <a:cxn ang="0">
                    <a:pos x="0" y="147"/>
                  </a:cxn>
                  <a:cxn ang="0">
                    <a:pos x="169" y="465"/>
                  </a:cxn>
                  <a:cxn ang="0">
                    <a:pos x="156" y="656"/>
                  </a:cxn>
                  <a:cxn ang="0">
                    <a:pos x="207" y="753"/>
                  </a:cxn>
                  <a:cxn ang="0">
                    <a:pos x="150" y="811"/>
                  </a:cxn>
                  <a:cxn ang="0">
                    <a:pos x="202" y="810"/>
                  </a:cxn>
                  <a:cxn ang="0">
                    <a:pos x="100" y="860"/>
                  </a:cxn>
                  <a:cxn ang="0">
                    <a:pos x="168" y="864"/>
                  </a:cxn>
                  <a:cxn ang="0">
                    <a:pos x="130" y="929"/>
                  </a:cxn>
                  <a:cxn ang="0">
                    <a:pos x="237" y="903"/>
                  </a:cxn>
                  <a:cxn ang="0">
                    <a:pos x="220" y="969"/>
                  </a:cxn>
                  <a:cxn ang="0">
                    <a:pos x="256" y="969"/>
                  </a:cxn>
                  <a:cxn ang="0">
                    <a:pos x="348" y="713"/>
                  </a:cxn>
                  <a:cxn ang="0">
                    <a:pos x="320" y="581"/>
                  </a:cxn>
                  <a:cxn ang="0">
                    <a:pos x="288" y="423"/>
                  </a:cxn>
                  <a:cxn ang="0">
                    <a:pos x="211" y="128"/>
                  </a:cxn>
                  <a:cxn ang="0">
                    <a:pos x="0" y="147"/>
                  </a:cxn>
                </a:cxnLst>
                <a:rect l="0" t="0" r="r" b="b"/>
                <a:pathLst>
                  <a:path w="358" h="982">
                    <a:moveTo>
                      <a:pt x="0" y="147"/>
                    </a:moveTo>
                    <a:cubicBezTo>
                      <a:pt x="61" y="230"/>
                      <a:pt x="164" y="358"/>
                      <a:pt x="169" y="465"/>
                    </a:cubicBezTo>
                    <a:cubicBezTo>
                      <a:pt x="172" y="534"/>
                      <a:pt x="135" y="587"/>
                      <a:pt x="156" y="656"/>
                    </a:cubicBezTo>
                    <a:cubicBezTo>
                      <a:pt x="168" y="694"/>
                      <a:pt x="209" y="705"/>
                      <a:pt x="207" y="753"/>
                    </a:cubicBezTo>
                    <a:cubicBezTo>
                      <a:pt x="207" y="758"/>
                      <a:pt x="126" y="789"/>
                      <a:pt x="150" y="811"/>
                    </a:cubicBezTo>
                    <a:cubicBezTo>
                      <a:pt x="163" y="812"/>
                      <a:pt x="190" y="809"/>
                      <a:pt x="202" y="810"/>
                    </a:cubicBezTo>
                    <a:cubicBezTo>
                      <a:pt x="176" y="818"/>
                      <a:pt x="87" y="842"/>
                      <a:pt x="100" y="860"/>
                    </a:cubicBezTo>
                    <a:cubicBezTo>
                      <a:pt x="106" y="878"/>
                      <a:pt x="147" y="865"/>
                      <a:pt x="168" y="864"/>
                    </a:cubicBezTo>
                    <a:cubicBezTo>
                      <a:pt x="275" y="837"/>
                      <a:pt x="120" y="908"/>
                      <a:pt x="130" y="929"/>
                    </a:cubicBezTo>
                    <a:cubicBezTo>
                      <a:pt x="174" y="953"/>
                      <a:pt x="247" y="873"/>
                      <a:pt x="237" y="903"/>
                    </a:cubicBezTo>
                    <a:cubicBezTo>
                      <a:pt x="247" y="930"/>
                      <a:pt x="214" y="951"/>
                      <a:pt x="220" y="969"/>
                    </a:cubicBezTo>
                    <a:cubicBezTo>
                      <a:pt x="231" y="978"/>
                      <a:pt x="239" y="982"/>
                      <a:pt x="256" y="969"/>
                    </a:cubicBezTo>
                    <a:cubicBezTo>
                      <a:pt x="299" y="880"/>
                      <a:pt x="358" y="829"/>
                      <a:pt x="348" y="713"/>
                    </a:cubicBezTo>
                    <a:cubicBezTo>
                      <a:pt x="343" y="661"/>
                      <a:pt x="338" y="628"/>
                      <a:pt x="320" y="581"/>
                    </a:cubicBezTo>
                    <a:cubicBezTo>
                      <a:pt x="295" y="517"/>
                      <a:pt x="297" y="491"/>
                      <a:pt x="288" y="423"/>
                    </a:cubicBezTo>
                    <a:cubicBezTo>
                      <a:pt x="276" y="333"/>
                      <a:pt x="240" y="214"/>
                      <a:pt x="211" y="128"/>
                    </a:cubicBezTo>
                    <a:cubicBezTo>
                      <a:pt x="169" y="0"/>
                      <a:pt x="49" y="31"/>
                      <a:pt x="0" y="147"/>
                    </a:cubicBezTo>
                  </a:path>
                </a:pathLst>
              </a:custGeom>
              <a:solidFill>
                <a:srgbClr val="F4DD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21" name="Freeform 11"/>
              <p:cNvSpPr>
                <a:spLocks/>
              </p:cNvSpPr>
              <p:nvPr/>
            </p:nvSpPr>
            <p:spPr bwMode="gray">
              <a:xfrm>
                <a:off x="-11974513" y="-11715750"/>
                <a:ext cx="4462463" cy="11758613"/>
              </a:xfrm>
              <a:custGeom>
                <a:avLst/>
                <a:gdLst/>
                <a:ahLst/>
                <a:cxnLst>
                  <a:cxn ang="0">
                    <a:pos x="100" y="333"/>
                  </a:cxn>
                  <a:cxn ang="0">
                    <a:pos x="55" y="459"/>
                  </a:cxn>
                  <a:cxn ang="0">
                    <a:pos x="55" y="630"/>
                  </a:cxn>
                  <a:cxn ang="0">
                    <a:pos x="3" y="757"/>
                  </a:cxn>
                  <a:cxn ang="0">
                    <a:pos x="10" y="921"/>
                  </a:cxn>
                  <a:cxn ang="0">
                    <a:pos x="62" y="1062"/>
                  </a:cxn>
                  <a:cxn ang="0">
                    <a:pos x="84" y="1256"/>
                  </a:cxn>
                  <a:cxn ang="0">
                    <a:pos x="92" y="1434"/>
                  </a:cxn>
                  <a:cxn ang="0">
                    <a:pos x="99" y="1495"/>
                  </a:cxn>
                  <a:cxn ang="0">
                    <a:pos x="135" y="1567"/>
                  </a:cxn>
                  <a:cxn ang="0">
                    <a:pos x="113" y="1849"/>
                  </a:cxn>
                  <a:cxn ang="0">
                    <a:pos x="85" y="2226"/>
                  </a:cxn>
                  <a:cxn ang="0">
                    <a:pos x="123" y="2646"/>
                  </a:cxn>
                  <a:cxn ang="0">
                    <a:pos x="143" y="2648"/>
                  </a:cxn>
                  <a:cxn ang="0">
                    <a:pos x="232" y="3005"/>
                  </a:cxn>
                  <a:cxn ang="0">
                    <a:pos x="516" y="3064"/>
                  </a:cxn>
                  <a:cxn ang="0">
                    <a:pos x="575" y="3026"/>
                  </a:cxn>
                  <a:cxn ang="0">
                    <a:pos x="583" y="2937"/>
                  </a:cxn>
                  <a:cxn ang="0">
                    <a:pos x="577" y="2750"/>
                  </a:cxn>
                  <a:cxn ang="0">
                    <a:pos x="457" y="2424"/>
                  </a:cxn>
                  <a:cxn ang="0">
                    <a:pos x="503" y="2194"/>
                  </a:cxn>
                  <a:cxn ang="0">
                    <a:pos x="537" y="1968"/>
                  </a:cxn>
                  <a:cxn ang="0">
                    <a:pos x="600" y="1466"/>
                  </a:cxn>
                  <a:cxn ang="0">
                    <a:pos x="673" y="1613"/>
                  </a:cxn>
                  <a:cxn ang="0">
                    <a:pos x="658" y="1806"/>
                  </a:cxn>
                  <a:cxn ang="0">
                    <a:pos x="686" y="1946"/>
                  </a:cxn>
                  <a:cxn ang="0">
                    <a:pos x="620" y="2079"/>
                  </a:cxn>
                  <a:cxn ang="0">
                    <a:pos x="566" y="2416"/>
                  </a:cxn>
                  <a:cxn ang="0">
                    <a:pos x="509" y="2573"/>
                  </a:cxn>
                  <a:cxn ang="0">
                    <a:pos x="576" y="2729"/>
                  </a:cxn>
                  <a:cxn ang="0">
                    <a:pos x="605" y="2900"/>
                  </a:cxn>
                  <a:cxn ang="0">
                    <a:pos x="757" y="2872"/>
                  </a:cxn>
                  <a:cxn ang="0">
                    <a:pos x="946" y="2638"/>
                  </a:cxn>
                  <a:cxn ang="0">
                    <a:pos x="963" y="2455"/>
                  </a:cxn>
                  <a:cxn ang="0">
                    <a:pos x="1021" y="2297"/>
                  </a:cxn>
                  <a:cxn ang="0">
                    <a:pos x="1089" y="1910"/>
                  </a:cxn>
                  <a:cxn ang="0">
                    <a:pos x="1097" y="1709"/>
                  </a:cxn>
                  <a:cxn ang="0">
                    <a:pos x="1134" y="1560"/>
                  </a:cxn>
                  <a:cxn ang="0">
                    <a:pos x="1106" y="1367"/>
                  </a:cxn>
                  <a:cxn ang="0">
                    <a:pos x="1164" y="1218"/>
                  </a:cxn>
                  <a:cxn ang="0">
                    <a:pos x="1110" y="876"/>
                  </a:cxn>
                  <a:cxn ang="0">
                    <a:pos x="1054" y="532"/>
                  </a:cxn>
                  <a:cxn ang="0">
                    <a:pos x="733" y="72"/>
                  </a:cxn>
                  <a:cxn ang="0">
                    <a:pos x="191" y="96"/>
                  </a:cxn>
                  <a:cxn ang="0">
                    <a:pos x="85" y="347"/>
                  </a:cxn>
                </a:cxnLst>
                <a:rect l="0" t="0" r="r" b="b"/>
                <a:pathLst>
                  <a:path w="1190" h="3136">
                    <a:moveTo>
                      <a:pt x="100" y="333"/>
                    </a:moveTo>
                    <a:cubicBezTo>
                      <a:pt x="85" y="375"/>
                      <a:pt x="62" y="412"/>
                      <a:pt x="55" y="459"/>
                    </a:cubicBezTo>
                    <a:cubicBezTo>
                      <a:pt x="47" y="516"/>
                      <a:pt x="72" y="584"/>
                      <a:pt x="55" y="630"/>
                    </a:cubicBezTo>
                    <a:cubicBezTo>
                      <a:pt x="34" y="685"/>
                      <a:pt x="2" y="682"/>
                      <a:pt x="3" y="757"/>
                    </a:cubicBezTo>
                    <a:cubicBezTo>
                      <a:pt x="3" y="800"/>
                      <a:pt x="0" y="876"/>
                      <a:pt x="10" y="921"/>
                    </a:cubicBezTo>
                    <a:cubicBezTo>
                      <a:pt x="21" y="970"/>
                      <a:pt x="53" y="1010"/>
                      <a:pt x="62" y="1062"/>
                    </a:cubicBezTo>
                    <a:cubicBezTo>
                      <a:pt x="73" y="1126"/>
                      <a:pt x="77" y="1191"/>
                      <a:pt x="84" y="1256"/>
                    </a:cubicBezTo>
                    <a:cubicBezTo>
                      <a:pt x="91" y="1314"/>
                      <a:pt x="87" y="1375"/>
                      <a:pt x="92" y="1434"/>
                    </a:cubicBezTo>
                    <a:cubicBezTo>
                      <a:pt x="95" y="1458"/>
                      <a:pt x="91" y="1471"/>
                      <a:pt x="99" y="1495"/>
                    </a:cubicBezTo>
                    <a:cubicBezTo>
                      <a:pt x="110" y="1528"/>
                      <a:pt x="143" y="1522"/>
                      <a:pt x="135" y="1567"/>
                    </a:cubicBezTo>
                    <a:cubicBezTo>
                      <a:pt x="27" y="1602"/>
                      <a:pt x="125" y="1778"/>
                      <a:pt x="113" y="1849"/>
                    </a:cubicBezTo>
                    <a:cubicBezTo>
                      <a:pt x="29" y="1904"/>
                      <a:pt x="57" y="2138"/>
                      <a:pt x="85" y="2226"/>
                    </a:cubicBezTo>
                    <a:cubicBezTo>
                      <a:pt x="127" y="2361"/>
                      <a:pt x="101" y="2507"/>
                      <a:pt x="123" y="2646"/>
                    </a:cubicBezTo>
                    <a:cubicBezTo>
                      <a:pt x="130" y="2648"/>
                      <a:pt x="136" y="2645"/>
                      <a:pt x="143" y="2648"/>
                    </a:cubicBezTo>
                    <a:cubicBezTo>
                      <a:pt x="188" y="2762"/>
                      <a:pt x="180" y="2896"/>
                      <a:pt x="232" y="3005"/>
                    </a:cubicBezTo>
                    <a:cubicBezTo>
                      <a:pt x="295" y="3136"/>
                      <a:pt x="406" y="3101"/>
                      <a:pt x="516" y="3064"/>
                    </a:cubicBezTo>
                    <a:cubicBezTo>
                      <a:pt x="565" y="3047"/>
                      <a:pt x="552" y="3075"/>
                      <a:pt x="575" y="3026"/>
                    </a:cubicBezTo>
                    <a:cubicBezTo>
                      <a:pt x="588" y="3000"/>
                      <a:pt x="583" y="2967"/>
                      <a:pt x="583" y="2937"/>
                    </a:cubicBezTo>
                    <a:cubicBezTo>
                      <a:pt x="583" y="2875"/>
                      <a:pt x="586" y="2808"/>
                      <a:pt x="577" y="2750"/>
                    </a:cubicBezTo>
                    <a:cubicBezTo>
                      <a:pt x="559" y="2628"/>
                      <a:pt x="462" y="2553"/>
                      <a:pt x="457" y="2424"/>
                    </a:cubicBezTo>
                    <a:cubicBezTo>
                      <a:pt x="453" y="2338"/>
                      <a:pt x="478" y="2274"/>
                      <a:pt x="503" y="2194"/>
                    </a:cubicBezTo>
                    <a:cubicBezTo>
                      <a:pt x="525" y="2124"/>
                      <a:pt x="528" y="2045"/>
                      <a:pt x="537" y="1968"/>
                    </a:cubicBezTo>
                    <a:cubicBezTo>
                      <a:pt x="555" y="1813"/>
                      <a:pt x="612" y="1625"/>
                      <a:pt x="600" y="1466"/>
                    </a:cubicBezTo>
                    <a:cubicBezTo>
                      <a:pt x="634" y="1513"/>
                      <a:pt x="665" y="1553"/>
                      <a:pt x="673" y="1613"/>
                    </a:cubicBezTo>
                    <a:cubicBezTo>
                      <a:pt x="682" y="1678"/>
                      <a:pt x="646" y="1746"/>
                      <a:pt x="658" y="1806"/>
                    </a:cubicBezTo>
                    <a:cubicBezTo>
                      <a:pt x="669" y="1865"/>
                      <a:pt x="717" y="1878"/>
                      <a:pt x="686" y="1946"/>
                    </a:cubicBezTo>
                    <a:cubicBezTo>
                      <a:pt x="665" y="1992"/>
                      <a:pt x="623" y="2014"/>
                      <a:pt x="620" y="2079"/>
                    </a:cubicBezTo>
                    <a:cubicBezTo>
                      <a:pt x="613" y="2215"/>
                      <a:pt x="623" y="2296"/>
                      <a:pt x="566" y="2416"/>
                    </a:cubicBezTo>
                    <a:cubicBezTo>
                      <a:pt x="551" y="2450"/>
                      <a:pt x="506" y="2539"/>
                      <a:pt x="509" y="2573"/>
                    </a:cubicBezTo>
                    <a:cubicBezTo>
                      <a:pt x="512" y="2620"/>
                      <a:pt x="564" y="2678"/>
                      <a:pt x="576" y="2729"/>
                    </a:cubicBezTo>
                    <a:cubicBezTo>
                      <a:pt x="587" y="2774"/>
                      <a:pt x="581" y="2863"/>
                      <a:pt x="605" y="2900"/>
                    </a:cubicBezTo>
                    <a:cubicBezTo>
                      <a:pt x="647" y="2964"/>
                      <a:pt x="712" y="2911"/>
                      <a:pt x="757" y="2872"/>
                    </a:cubicBezTo>
                    <a:cubicBezTo>
                      <a:pt x="819" y="2818"/>
                      <a:pt x="917" y="2712"/>
                      <a:pt x="946" y="2638"/>
                    </a:cubicBezTo>
                    <a:cubicBezTo>
                      <a:pt x="968" y="2580"/>
                      <a:pt x="951" y="2519"/>
                      <a:pt x="963" y="2455"/>
                    </a:cubicBezTo>
                    <a:cubicBezTo>
                      <a:pt x="973" y="2401"/>
                      <a:pt x="1001" y="2349"/>
                      <a:pt x="1021" y="2297"/>
                    </a:cubicBezTo>
                    <a:cubicBezTo>
                      <a:pt x="1064" y="2182"/>
                      <a:pt x="1090" y="2042"/>
                      <a:pt x="1089" y="1910"/>
                    </a:cubicBezTo>
                    <a:cubicBezTo>
                      <a:pt x="1089" y="1844"/>
                      <a:pt x="1083" y="1773"/>
                      <a:pt x="1097" y="1709"/>
                    </a:cubicBezTo>
                    <a:cubicBezTo>
                      <a:pt x="1108" y="1656"/>
                      <a:pt x="1133" y="1619"/>
                      <a:pt x="1134" y="1560"/>
                    </a:cubicBezTo>
                    <a:cubicBezTo>
                      <a:pt x="1135" y="1498"/>
                      <a:pt x="1100" y="1423"/>
                      <a:pt x="1106" y="1367"/>
                    </a:cubicBezTo>
                    <a:cubicBezTo>
                      <a:pt x="1111" y="1317"/>
                      <a:pt x="1153" y="1273"/>
                      <a:pt x="1164" y="1218"/>
                    </a:cubicBezTo>
                    <a:cubicBezTo>
                      <a:pt x="1190" y="1087"/>
                      <a:pt x="1134" y="999"/>
                      <a:pt x="1110" y="876"/>
                    </a:cubicBezTo>
                    <a:cubicBezTo>
                      <a:pt x="1089" y="765"/>
                      <a:pt x="1094" y="637"/>
                      <a:pt x="1054" y="532"/>
                    </a:cubicBezTo>
                    <a:cubicBezTo>
                      <a:pt x="985" y="349"/>
                      <a:pt x="954" y="140"/>
                      <a:pt x="733" y="72"/>
                    </a:cubicBezTo>
                    <a:cubicBezTo>
                      <a:pt x="605" y="33"/>
                      <a:pt x="290" y="0"/>
                      <a:pt x="191" y="96"/>
                    </a:cubicBezTo>
                    <a:cubicBezTo>
                      <a:pt x="143" y="144"/>
                      <a:pt x="95" y="280"/>
                      <a:pt x="85" y="347"/>
                    </a:cubicBezTo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22" name="Freeform 12"/>
              <p:cNvSpPr>
                <a:spLocks/>
              </p:cNvSpPr>
              <p:nvPr/>
            </p:nvSpPr>
            <p:spPr bwMode="gray">
              <a:xfrm>
                <a:off x="-10628313" y="-3938587"/>
                <a:ext cx="495300" cy="1957388"/>
              </a:xfrm>
              <a:custGeom>
                <a:avLst/>
                <a:gdLst/>
                <a:ahLst/>
                <a:cxnLst>
                  <a:cxn ang="0">
                    <a:pos x="131" y="0"/>
                  </a:cxn>
                  <a:cxn ang="0">
                    <a:pos x="101" y="118"/>
                  </a:cxn>
                  <a:cxn ang="0">
                    <a:pos x="76" y="257"/>
                  </a:cxn>
                  <a:cxn ang="0">
                    <a:pos x="31" y="522"/>
                  </a:cxn>
                  <a:cxn ang="0">
                    <a:pos x="106" y="273"/>
                  </a:cxn>
                  <a:cxn ang="0">
                    <a:pos x="120" y="130"/>
                  </a:cxn>
                  <a:cxn ang="0">
                    <a:pos x="128" y="4"/>
                  </a:cxn>
                </a:cxnLst>
                <a:rect l="0" t="0" r="r" b="b"/>
                <a:pathLst>
                  <a:path w="132" h="522">
                    <a:moveTo>
                      <a:pt x="131" y="0"/>
                    </a:moveTo>
                    <a:cubicBezTo>
                      <a:pt x="130" y="44"/>
                      <a:pt x="109" y="77"/>
                      <a:pt x="101" y="118"/>
                    </a:cubicBezTo>
                    <a:cubicBezTo>
                      <a:pt x="91" y="164"/>
                      <a:pt x="90" y="210"/>
                      <a:pt x="76" y="257"/>
                    </a:cubicBezTo>
                    <a:cubicBezTo>
                      <a:pt x="55" y="331"/>
                      <a:pt x="0" y="446"/>
                      <a:pt x="31" y="522"/>
                    </a:cubicBezTo>
                    <a:cubicBezTo>
                      <a:pt x="55" y="439"/>
                      <a:pt x="81" y="357"/>
                      <a:pt x="106" y="273"/>
                    </a:cubicBezTo>
                    <a:cubicBezTo>
                      <a:pt x="119" y="229"/>
                      <a:pt x="109" y="176"/>
                      <a:pt x="120" y="130"/>
                    </a:cubicBezTo>
                    <a:cubicBezTo>
                      <a:pt x="131" y="84"/>
                      <a:pt x="132" y="51"/>
                      <a:pt x="128" y="4"/>
                    </a:cubicBezTo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23" name="Freeform 13"/>
              <p:cNvSpPr>
                <a:spLocks/>
              </p:cNvSpPr>
              <p:nvPr/>
            </p:nvSpPr>
            <p:spPr bwMode="gray">
              <a:xfrm>
                <a:off x="-8558213" y="-9991725"/>
                <a:ext cx="498475" cy="1335088"/>
              </a:xfrm>
              <a:custGeom>
                <a:avLst/>
                <a:gdLst/>
                <a:ahLst/>
                <a:cxnLst>
                  <a:cxn ang="0">
                    <a:pos x="59" y="88"/>
                  </a:cxn>
                  <a:cxn ang="0">
                    <a:pos x="19" y="170"/>
                  </a:cxn>
                  <a:cxn ang="0">
                    <a:pos x="14" y="214"/>
                  </a:cxn>
                  <a:cxn ang="0">
                    <a:pos x="0" y="266"/>
                  </a:cxn>
                  <a:cxn ang="0">
                    <a:pos x="63" y="241"/>
                  </a:cxn>
                  <a:cxn ang="0">
                    <a:pos x="11" y="356"/>
                  </a:cxn>
                  <a:cxn ang="0">
                    <a:pos x="88" y="266"/>
                  </a:cxn>
                  <a:cxn ang="0">
                    <a:pos x="130" y="164"/>
                  </a:cxn>
                  <a:cxn ang="0">
                    <a:pos x="111" y="107"/>
                  </a:cxn>
                  <a:cxn ang="0">
                    <a:pos x="103" y="51"/>
                  </a:cxn>
                  <a:cxn ang="0">
                    <a:pos x="56" y="92"/>
                  </a:cxn>
                </a:cxnLst>
                <a:rect l="0" t="0" r="r" b="b"/>
                <a:pathLst>
                  <a:path w="133" h="356">
                    <a:moveTo>
                      <a:pt x="59" y="88"/>
                    </a:moveTo>
                    <a:cubicBezTo>
                      <a:pt x="57" y="127"/>
                      <a:pt x="26" y="137"/>
                      <a:pt x="19" y="170"/>
                    </a:cubicBezTo>
                    <a:cubicBezTo>
                      <a:pt x="17" y="182"/>
                      <a:pt x="19" y="198"/>
                      <a:pt x="14" y="214"/>
                    </a:cubicBezTo>
                    <a:cubicBezTo>
                      <a:pt x="8" y="232"/>
                      <a:pt x="3" y="247"/>
                      <a:pt x="0" y="266"/>
                    </a:cubicBezTo>
                    <a:cubicBezTo>
                      <a:pt x="13" y="240"/>
                      <a:pt x="66" y="168"/>
                      <a:pt x="63" y="241"/>
                    </a:cubicBezTo>
                    <a:cubicBezTo>
                      <a:pt x="61" y="280"/>
                      <a:pt x="24" y="319"/>
                      <a:pt x="11" y="356"/>
                    </a:cubicBezTo>
                    <a:cubicBezTo>
                      <a:pt x="47" y="344"/>
                      <a:pt x="71" y="296"/>
                      <a:pt x="88" y="266"/>
                    </a:cubicBezTo>
                    <a:cubicBezTo>
                      <a:pt x="107" y="235"/>
                      <a:pt x="133" y="202"/>
                      <a:pt x="130" y="164"/>
                    </a:cubicBezTo>
                    <a:cubicBezTo>
                      <a:pt x="128" y="142"/>
                      <a:pt x="116" y="127"/>
                      <a:pt x="111" y="107"/>
                    </a:cubicBezTo>
                    <a:cubicBezTo>
                      <a:pt x="106" y="87"/>
                      <a:pt x="114" y="70"/>
                      <a:pt x="103" y="51"/>
                    </a:cubicBezTo>
                    <a:cubicBezTo>
                      <a:pt x="71" y="0"/>
                      <a:pt x="64" y="64"/>
                      <a:pt x="56" y="92"/>
                    </a:cubicBezTo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24" name="Freeform 14"/>
              <p:cNvSpPr>
                <a:spLocks/>
              </p:cNvSpPr>
              <p:nvPr/>
            </p:nvSpPr>
            <p:spPr bwMode="gray">
              <a:xfrm>
                <a:off x="-11685588" y="-8664575"/>
                <a:ext cx="454025" cy="698500"/>
              </a:xfrm>
              <a:custGeom>
                <a:avLst/>
                <a:gdLst/>
                <a:ahLst/>
                <a:cxnLst>
                  <a:cxn ang="0">
                    <a:pos x="15" y="166"/>
                  </a:cxn>
                  <a:cxn ang="0">
                    <a:pos x="118" y="38"/>
                  </a:cxn>
                  <a:cxn ang="0">
                    <a:pos x="0" y="186"/>
                  </a:cxn>
                </a:cxnLst>
                <a:rect l="0" t="0" r="r" b="b"/>
                <a:pathLst>
                  <a:path w="121" h="186">
                    <a:moveTo>
                      <a:pt x="15" y="166"/>
                    </a:moveTo>
                    <a:cubicBezTo>
                      <a:pt x="54" y="156"/>
                      <a:pt x="121" y="78"/>
                      <a:pt x="118" y="38"/>
                    </a:cubicBezTo>
                    <a:cubicBezTo>
                      <a:pt x="49" y="0"/>
                      <a:pt x="40" y="154"/>
                      <a:pt x="0" y="186"/>
                    </a:cubicBezTo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25" name="Freeform 15"/>
              <p:cNvSpPr>
                <a:spLocks/>
              </p:cNvSpPr>
              <p:nvPr/>
            </p:nvSpPr>
            <p:spPr bwMode="gray">
              <a:xfrm>
                <a:off x="-11531600" y="-5735637"/>
                <a:ext cx="782638" cy="979488"/>
              </a:xfrm>
              <a:custGeom>
                <a:avLst/>
                <a:gdLst/>
                <a:ahLst/>
                <a:cxnLst>
                  <a:cxn ang="0">
                    <a:pos x="20" y="247"/>
                  </a:cxn>
                  <a:cxn ang="0">
                    <a:pos x="118" y="147"/>
                  </a:cxn>
                  <a:cxn ang="0">
                    <a:pos x="209" y="0"/>
                  </a:cxn>
                  <a:cxn ang="0">
                    <a:pos x="0" y="261"/>
                  </a:cxn>
                </a:cxnLst>
                <a:rect l="0" t="0" r="r" b="b"/>
                <a:pathLst>
                  <a:path w="209" h="261">
                    <a:moveTo>
                      <a:pt x="20" y="247"/>
                    </a:moveTo>
                    <a:cubicBezTo>
                      <a:pt x="72" y="229"/>
                      <a:pt x="80" y="176"/>
                      <a:pt x="118" y="147"/>
                    </a:cubicBezTo>
                    <a:cubicBezTo>
                      <a:pt x="141" y="93"/>
                      <a:pt x="181" y="53"/>
                      <a:pt x="209" y="0"/>
                    </a:cubicBezTo>
                    <a:cubicBezTo>
                      <a:pt x="119" y="79"/>
                      <a:pt x="83" y="186"/>
                      <a:pt x="0" y="261"/>
                    </a:cubicBezTo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gray">
              <a:xfrm>
                <a:off x="-9398000" y="-9934575"/>
                <a:ext cx="708025" cy="682625"/>
              </a:xfrm>
              <a:custGeom>
                <a:avLst/>
                <a:gdLst/>
                <a:ahLst/>
                <a:cxnLst>
                  <a:cxn ang="0">
                    <a:pos x="35" y="158"/>
                  </a:cxn>
                  <a:cxn ang="0">
                    <a:pos x="148" y="122"/>
                  </a:cxn>
                  <a:cxn ang="0">
                    <a:pos x="106" y="30"/>
                  </a:cxn>
                  <a:cxn ang="0">
                    <a:pos x="1" y="58"/>
                  </a:cxn>
                  <a:cxn ang="0">
                    <a:pos x="1" y="34"/>
                  </a:cxn>
                  <a:cxn ang="0">
                    <a:pos x="168" y="0"/>
                  </a:cxn>
                  <a:cxn ang="0">
                    <a:pos x="183" y="142"/>
                  </a:cxn>
                  <a:cxn ang="0">
                    <a:pos x="25" y="182"/>
                  </a:cxn>
                  <a:cxn ang="0">
                    <a:pos x="16" y="159"/>
                  </a:cxn>
                  <a:cxn ang="0">
                    <a:pos x="35" y="158"/>
                  </a:cxn>
                </a:cxnLst>
                <a:rect l="0" t="0" r="r" b="b"/>
                <a:pathLst>
                  <a:path w="189" h="182">
                    <a:moveTo>
                      <a:pt x="35" y="158"/>
                    </a:moveTo>
                    <a:cubicBezTo>
                      <a:pt x="61" y="160"/>
                      <a:pt x="133" y="144"/>
                      <a:pt x="148" y="122"/>
                    </a:cubicBezTo>
                    <a:cubicBezTo>
                      <a:pt x="171" y="90"/>
                      <a:pt x="159" y="2"/>
                      <a:pt x="106" y="30"/>
                    </a:cubicBezTo>
                    <a:cubicBezTo>
                      <a:pt x="88" y="60"/>
                      <a:pt x="35" y="61"/>
                      <a:pt x="1" y="58"/>
                    </a:cubicBezTo>
                    <a:cubicBezTo>
                      <a:pt x="0" y="50"/>
                      <a:pt x="0" y="42"/>
                      <a:pt x="1" y="34"/>
                    </a:cubicBezTo>
                    <a:cubicBezTo>
                      <a:pt x="57" y="25"/>
                      <a:pt x="113" y="8"/>
                      <a:pt x="168" y="0"/>
                    </a:cubicBezTo>
                    <a:cubicBezTo>
                      <a:pt x="189" y="43"/>
                      <a:pt x="186" y="94"/>
                      <a:pt x="183" y="142"/>
                    </a:cubicBezTo>
                    <a:cubicBezTo>
                      <a:pt x="133" y="165"/>
                      <a:pt x="76" y="164"/>
                      <a:pt x="25" y="182"/>
                    </a:cubicBezTo>
                    <a:cubicBezTo>
                      <a:pt x="20" y="175"/>
                      <a:pt x="17" y="166"/>
                      <a:pt x="16" y="159"/>
                    </a:cubicBezTo>
                    <a:cubicBezTo>
                      <a:pt x="22" y="157"/>
                      <a:pt x="29" y="158"/>
                      <a:pt x="35" y="158"/>
                    </a:cubicBezTo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27" name="Freeform 17"/>
              <p:cNvSpPr>
                <a:spLocks/>
              </p:cNvSpPr>
              <p:nvPr/>
            </p:nvSpPr>
            <p:spPr bwMode="gray">
              <a:xfrm>
                <a:off x="-11566525" y="-16860837"/>
                <a:ext cx="1827213" cy="1319213"/>
              </a:xfrm>
              <a:custGeom>
                <a:avLst/>
                <a:gdLst/>
                <a:ahLst/>
                <a:cxnLst>
                  <a:cxn ang="0">
                    <a:pos x="3" y="57"/>
                  </a:cxn>
                  <a:cxn ang="0">
                    <a:pos x="1" y="40"/>
                  </a:cxn>
                  <a:cxn ang="0">
                    <a:pos x="95" y="8"/>
                  </a:cxn>
                  <a:cxn ang="0">
                    <a:pos x="250" y="5"/>
                  </a:cxn>
                  <a:cxn ang="0">
                    <a:pos x="390" y="8"/>
                  </a:cxn>
                  <a:cxn ang="0">
                    <a:pos x="459" y="97"/>
                  </a:cxn>
                  <a:cxn ang="0">
                    <a:pos x="456" y="263"/>
                  </a:cxn>
                  <a:cxn ang="0">
                    <a:pos x="287" y="338"/>
                  </a:cxn>
                  <a:cxn ang="0">
                    <a:pos x="193" y="325"/>
                  </a:cxn>
                  <a:cxn ang="0">
                    <a:pos x="72" y="204"/>
                  </a:cxn>
                  <a:cxn ang="0">
                    <a:pos x="3" y="85"/>
                  </a:cxn>
                  <a:cxn ang="0">
                    <a:pos x="5" y="55"/>
                  </a:cxn>
                </a:cxnLst>
                <a:rect l="0" t="0" r="r" b="b"/>
                <a:pathLst>
                  <a:path w="487" h="352">
                    <a:moveTo>
                      <a:pt x="3" y="57"/>
                    </a:moveTo>
                    <a:cubicBezTo>
                      <a:pt x="0" y="53"/>
                      <a:pt x="0" y="46"/>
                      <a:pt x="1" y="40"/>
                    </a:cubicBezTo>
                    <a:cubicBezTo>
                      <a:pt x="32" y="26"/>
                      <a:pt x="60" y="13"/>
                      <a:pt x="95" y="8"/>
                    </a:cubicBezTo>
                    <a:cubicBezTo>
                      <a:pt x="145" y="0"/>
                      <a:pt x="199" y="2"/>
                      <a:pt x="250" y="5"/>
                    </a:cubicBezTo>
                    <a:cubicBezTo>
                      <a:pt x="297" y="7"/>
                      <a:pt x="344" y="5"/>
                      <a:pt x="390" y="8"/>
                    </a:cubicBezTo>
                    <a:cubicBezTo>
                      <a:pt x="444" y="11"/>
                      <a:pt x="447" y="53"/>
                      <a:pt x="459" y="97"/>
                    </a:cubicBezTo>
                    <a:cubicBezTo>
                      <a:pt x="473" y="151"/>
                      <a:pt x="487" y="211"/>
                      <a:pt x="456" y="263"/>
                    </a:cubicBezTo>
                    <a:cubicBezTo>
                      <a:pt x="424" y="318"/>
                      <a:pt x="348" y="326"/>
                      <a:pt x="287" y="338"/>
                    </a:cubicBezTo>
                    <a:cubicBezTo>
                      <a:pt x="246" y="345"/>
                      <a:pt x="221" y="352"/>
                      <a:pt x="193" y="325"/>
                    </a:cubicBezTo>
                    <a:cubicBezTo>
                      <a:pt x="152" y="286"/>
                      <a:pt x="107" y="250"/>
                      <a:pt x="72" y="204"/>
                    </a:cubicBezTo>
                    <a:cubicBezTo>
                      <a:pt x="47" y="170"/>
                      <a:pt x="2" y="131"/>
                      <a:pt x="3" y="85"/>
                    </a:cubicBezTo>
                    <a:cubicBezTo>
                      <a:pt x="3" y="72"/>
                      <a:pt x="15" y="62"/>
                      <a:pt x="5" y="55"/>
                    </a:cubicBezTo>
                  </a:path>
                </a:pathLst>
              </a:custGeom>
              <a:solidFill>
                <a:srgbClr val="8A97A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28" name="Freeform 18"/>
              <p:cNvSpPr>
                <a:spLocks/>
              </p:cNvSpPr>
              <p:nvPr/>
            </p:nvSpPr>
            <p:spPr bwMode="gray">
              <a:xfrm>
                <a:off x="-11825288" y="-18024475"/>
                <a:ext cx="2809875" cy="3270250"/>
              </a:xfrm>
              <a:custGeom>
                <a:avLst/>
                <a:gdLst/>
                <a:ahLst/>
                <a:cxnLst>
                  <a:cxn ang="0">
                    <a:pos x="82" y="117"/>
                  </a:cxn>
                  <a:cxn ang="0">
                    <a:pos x="107" y="221"/>
                  </a:cxn>
                  <a:cxn ang="0">
                    <a:pos x="132" y="330"/>
                  </a:cxn>
                  <a:cxn ang="0">
                    <a:pos x="87" y="554"/>
                  </a:cxn>
                  <a:cxn ang="0">
                    <a:pos x="474" y="871"/>
                  </a:cxn>
                  <a:cxn ang="0">
                    <a:pos x="689" y="768"/>
                  </a:cxn>
                  <a:cxn ang="0">
                    <a:pos x="652" y="558"/>
                  </a:cxn>
                  <a:cxn ang="0">
                    <a:pos x="510" y="378"/>
                  </a:cxn>
                  <a:cxn ang="0">
                    <a:pos x="455" y="171"/>
                  </a:cxn>
                  <a:cxn ang="0">
                    <a:pos x="246" y="8"/>
                  </a:cxn>
                  <a:cxn ang="0">
                    <a:pos x="82" y="137"/>
                  </a:cxn>
                </a:cxnLst>
                <a:rect l="0" t="0" r="r" b="b"/>
                <a:pathLst>
                  <a:path w="749" h="872">
                    <a:moveTo>
                      <a:pt x="82" y="117"/>
                    </a:moveTo>
                    <a:cubicBezTo>
                      <a:pt x="95" y="151"/>
                      <a:pt x="91" y="186"/>
                      <a:pt x="107" y="221"/>
                    </a:cubicBezTo>
                    <a:cubicBezTo>
                      <a:pt x="122" y="256"/>
                      <a:pt x="140" y="286"/>
                      <a:pt x="132" y="330"/>
                    </a:cubicBezTo>
                    <a:cubicBezTo>
                      <a:pt x="119" y="404"/>
                      <a:pt x="87" y="475"/>
                      <a:pt x="87" y="554"/>
                    </a:cubicBezTo>
                    <a:cubicBezTo>
                      <a:pt x="86" y="750"/>
                      <a:pt x="299" y="869"/>
                      <a:pt x="474" y="871"/>
                    </a:cubicBezTo>
                    <a:cubicBezTo>
                      <a:pt x="569" y="872"/>
                      <a:pt x="633" y="838"/>
                      <a:pt x="689" y="768"/>
                    </a:cubicBezTo>
                    <a:cubicBezTo>
                      <a:pt x="749" y="692"/>
                      <a:pt x="700" y="629"/>
                      <a:pt x="652" y="558"/>
                    </a:cubicBezTo>
                    <a:cubicBezTo>
                      <a:pt x="609" y="495"/>
                      <a:pt x="550" y="445"/>
                      <a:pt x="510" y="378"/>
                    </a:cubicBezTo>
                    <a:cubicBezTo>
                      <a:pt x="471" y="316"/>
                      <a:pt x="476" y="240"/>
                      <a:pt x="455" y="171"/>
                    </a:cubicBezTo>
                    <a:cubicBezTo>
                      <a:pt x="422" y="61"/>
                      <a:pt x="366" y="0"/>
                      <a:pt x="246" y="8"/>
                    </a:cubicBezTo>
                    <a:cubicBezTo>
                      <a:pt x="211" y="10"/>
                      <a:pt x="0" y="108"/>
                      <a:pt x="82" y="137"/>
                    </a:cubicBezTo>
                  </a:path>
                </a:pathLst>
              </a:custGeom>
              <a:solidFill>
                <a:srgbClr val="F4DD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29" name="Freeform 19"/>
              <p:cNvSpPr>
                <a:spLocks/>
              </p:cNvSpPr>
              <p:nvPr/>
            </p:nvSpPr>
            <p:spPr bwMode="gray">
              <a:xfrm>
                <a:off x="-8213725" y="-11528425"/>
                <a:ext cx="674688" cy="754063"/>
              </a:xfrm>
              <a:custGeom>
                <a:avLst/>
                <a:gdLst/>
                <a:ahLst/>
                <a:cxnLst>
                  <a:cxn ang="0">
                    <a:pos x="57" y="197"/>
                  </a:cxn>
                  <a:cxn ang="0">
                    <a:pos x="63" y="63"/>
                  </a:cxn>
                  <a:cxn ang="0">
                    <a:pos x="180" y="47"/>
                  </a:cxn>
                  <a:cxn ang="0">
                    <a:pos x="90" y="3"/>
                  </a:cxn>
                  <a:cxn ang="0">
                    <a:pos x="13" y="45"/>
                  </a:cxn>
                  <a:cxn ang="0">
                    <a:pos x="4" y="130"/>
                  </a:cxn>
                  <a:cxn ang="0">
                    <a:pos x="53" y="201"/>
                  </a:cxn>
                </a:cxnLst>
                <a:rect l="0" t="0" r="r" b="b"/>
                <a:pathLst>
                  <a:path w="180" h="201">
                    <a:moveTo>
                      <a:pt x="57" y="197"/>
                    </a:moveTo>
                    <a:cubicBezTo>
                      <a:pt x="63" y="143"/>
                      <a:pt x="24" y="112"/>
                      <a:pt x="63" y="63"/>
                    </a:cubicBezTo>
                    <a:cubicBezTo>
                      <a:pt x="84" y="36"/>
                      <a:pt x="147" y="13"/>
                      <a:pt x="180" y="47"/>
                    </a:cubicBezTo>
                    <a:cubicBezTo>
                      <a:pt x="166" y="15"/>
                      <a:pt x="123" y="0"/>
                      <a:pt x="90" y="3"/>
                    </a:cubicBezTo>
                    <a:cubicBezTo>
                      <a:pt x="56" y="7"/>
                      <a:pt x="41" y="29"/>
                      <a:pt x="13" y="45"/>
                    </a:cubicBezTo>
                    <a:cubicBezTo>
                      <a:pt x="7" y="63"/>
                      <a:pt x="0" y="112"/>
                      <a:pt x="4" y="130"/>
                    </a:cubicBezTo>
                    <a:cubicBezTo>
                      <a:pt x="10" y="155"/>
                      <a:pt x="39" y="179"/>
                      <a:pt x="53" y="201"/>
                    </a:cubicBezTo>
                  </a:path>
                </a:pathLst>
              </a:custGeom>
              <a:solidFill>
                <a:srgbClr val="E2CEC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30" name="Freeform 20"/>
              <p:cNvSpPr>
                <a:spLocks/>
              </p:cNvSpPr>
              <p:nvPr/>
            </p:nvSpPr>
            <p:spPr bwMode="gray">
              <a:xfrm>
                <a:off x="-13061950" y="-16805275"/>
                <a:ext cx="5811838" cy="7023100"/>
              </a:xfrm>
              <a:custGeom>
                <a:avLst/>
                <a:gdLst/>
                <a:ahLst/>
                <a:cxnLst>
                  <a:cxn ang="0">
                    <a:pos x="399" y="25"/>
                  </a:cxn>
                  <a:cxn ang="0">
                    <a:pos x="583" y="142"/>
                  </a:cxn>
                  <a:cxn ang="0">
                    <a:pos x="714" y="204"/>
                  </a:cxn>
                  <a:cxn ang="0">
                    <a:pos x="799" y="296"/>
                  </a:cxn>
                  <a:cxn ang="0">
                    <a:pos x="858" y="357"/>
                  </a:cxn>
                  <a:cxn ang="0">
                    <a:pos x="861" y="298"/>
                  </a:cxn>
                  <a:cxn ang="0">
                    <a:pos x="873" y="246"/>
                  </a:cxn>
                  <a:cxn ang="0">
                    <a:pos x="817" y="149"/>
                  </a:cxn>
                  <a:cxn ang="0">
                    <a:pos x="856" y="89"/>
                  </a:cxn>
                  <a:cxn ang="0">
                    <a:pos x="831" y="0"/>
                  </a:cxn>
                  <a:cxn ang="0">
                    <a:pos x="896" y="91"/>
                  </a:cxn>
                  <a:cxn ang="0">
                    <a:pos x="1013" y="137"/>
                  </a:cxn>
                  <a:cxn ang="0">
                    <a:pos x="1164" y="201"/>
                  </a:cxn>
                  <a:cxn ang="0">
                    <a:pos x="1273" y="283"/>
                  </a:cxn>
                  <a:cxn ang="0">
                    <a:pos x="1315" y="409"/>
                  </a:cxn>
                  <a:cxn ang="0">
                    <a:pos x="1352" y="530"/>
                  </a:cxn>
                  <a:cxn ang="0">
                    <a:pos x="1362" y="715"/>
                  </a:cxn>
                  <a:cxn ang="0">
                    <a:pos x="1369" y="822"/>
                  </a:cxn>
                  <a:cxn ang="0">
                    <a:pos x="1389" y="890"/>
                  </a:cxn>
                  <a:cxn ang="0">
                    <a:pos x="1399" y="968"/>
                  </a:cxn>
                  <a:cxn ang="0">
                    <a:pos x="1417" y="1049"/>
                  </a:cxn>
                  <a:cxn ang="0">
                    <a:pos x="1423" y="1116"/>
                  </a:cxn>
                  <a:cxn ang="0">
                    <a:pos x="1451" y="1185"/>
                  </a:cxn>
                  <a:cxn ang="0">
                    <a:pos x="1466" y="1251"/>
                  </a:cxn>
                  <a:cxn ang="0">
                    <a:pos x="1497" y="1292"/>
                  </a:cxn>
                  <a:cxn ang="0">
                    <a:pos x="1499" y="1359"/>
                  </a:cxn>
                  <a:cxn ang="0">
                    <a:pos x="1525" y="1402"/>
                  </a:cxn>
                  <a:cxn ang="0">
                    <a:pos x="1453" y="1547"/>
                  </a:cxn>
                  <a:cxn ang="0">
                    <a:pos x="1296" y="1548"/>
                  </a:cxn>
                  <a:cxn ang="0">
                    <a:pos x="1278" y="1662"/>
                  </a:cxn>
                  <a:cxn ang="0">
                    <a:pos x="1214" y="1762"/>
                  </a:cxn>
                  <a:cxn ang="0">
                    <a:pos x="988" y="1871"/>
                  </a:cxn>
                  <a:cxn ang="0">
                    <a:pos x="656" y="1816"/>
                  </a:cxn>
                  <a:cxn ang="0">
                    <a:pos x="482" y="1774"/>
                  </a:cxn>
                  <a:cxn ang="0">
                    <a:pos x="350" y="1696"/>
                  </a:cxn>
                  <a:cxn ang="0">
                    <a:pos x="288" y="1591"/>
                  </a:cxn>
                  <a:cxn ang="0">
                    <a:pos x="248" y="1546"/>
                  </a:cxn>
                  <a:cxn ang="0">
                    <a:pos x="208" y="1509"/>
                  </a:cxn>
                  <a:cxn ang="0">
                    <a:pos x="228" y="1386"/>
                  </a:cxn>
                  <a:cxn ang="0">
                    <a:pos x="213" y="1330"/>
                  </a:cxn>
                  <a:cxn ang="0">
                    <a:pos x="221" y="1270"/>
                  </a:cxn>
                  <a:cxn ang="0">
                    <a:pos x="228" y="1206"/>
                  </a:cxn>
                  <a:cxn ang="0">
                    <a:pos x="206" y="1144"/>
                  </a:cxn>
                  <a:cxn ang="0">
                    <a:pos x="171" y="998"/>
                  </a:cxn>
                  <a:cxn ang="0">
                    <a:pos x="107" y="878"/>
                  </a:cxn>
                  <a:cxn ang="0">
                    <a:pos x="99" y="795"/>
                  </a:cxn>
                  <a:cxn ang="0">
                    <a:pos x="78" y="743"/>
                  </a:cxn>
                  <a:cxn ang="0">
                    <a:pos x="54" y="670"/>
                  </a:cxn>
                  <a:cxn ang="0">
                    <a:pos x="24" y="608"/>
                  </a:cxn>
                  <a:cxn ang="0">
                    <a:pos x="14" y="479"/>
                  </a:cxn>
                  <a:cxn ang="0">
                    <a:pos x="80" y="395"/>
                  </a:cxn>
                  <a:cxn ang="0">
                    <a:pos x="125" y="363"/>
                  </a:cxn>
                  <a:cxn ang="0">
                    <a:pos x="156" y="322"/>
                  </a:cxn>
                  <a:cxn ang="0">
                    <a:pos x="239" y="254"/>
                  </a:cxn>
                  <a:cxn ang="0">
                    <a:pos x="317" y="196"/>
                  </a:cxn>
                  <a:cxn ang="0">
                    <a:pos x="354" y="164"/>
                  </a:cxn>
                  <a:cxn ang="0">
                    <a:pos x="370" y="119"/>
                  </a:cxn>
                  <a:cxn ang="0">
                    <a:pos x="399" y="20"/>
                  </a:cxn>
                </a:cxnLst>
                <a:rect l="0" t="0" r="r" b="b"/>
                <a:pathLst>
                  <a:path w="1550" h="1873">
                    <a:moveTo>
                      <a:pt x="399" y="25"/>
                    </a:moveTo>
                    <a:cubicBezTo>
                      <a:pt x="452" y="73"/>
                      <a:pt x="517" y="116"/>
                      <a:pt x="583" y="142"/>
                    </a:cubicBezTo>
                    <a:cubicBezTo>
                      <a:pt x="626" y="159"/>
                      <a:pt x="677" y="176"/>
                      <a:pt x="714" y="204"/>
                    </a:cubicBezTo>
                    <a:cubicBezTo>
                      <a:pt x="746" y="228"/>
                      <a:pt x="771" y="265"/>
                      <a:pt x="799" y="296"/>
                    </a:cubicBezTo>
                    <a:cubicBezTo>
                      <a:pt x="818" y="317"/>
                      <a:pt x="836" y="339"/>
                      <a:pt x="858" y="357"/>
                    </a:cubicBezTo>
                    <a:cubicBezTo>
                      <a:pt x="859" y="338"/>
                      <a:pt x="857" y="317"/>
                      <a:pt x="861" y="298"/>
                    </a:cubicBezTo>
                    <a:cubicBezTo>
                      <a:pt x="866" y="280"/>
                      <a:pt x="880" y="266"/>
                      <a:pt x="873" y="246"/>
                    </a:cubicBezTo>
                    <a:cubicBezTo>
                      <a:pt x="860" y="209"/>
                      <a:pt x="810" y="194"/>
                      <a:pt x="817" y="149"/>
                    </a:cubicBezTo>
                    <a:cubicBezTo>
                      <a:pt x="842" y="138"/>
                      <a:pt x="856" y="118"/>
                      <a:pt x="856" y="89"/>
                    </a:cubicBezTo>
                    <a:cubicBezTo>
                      <a:pt x="856" y="56"/>
                      <a:pt x="826" y="34"/>
                      <a:pt x="831" y="0"/>
                    </a:cubicBezTo>
                    <a:cubicBezTo>
                      <a:pt x="869" y="16"/>
                      <a:pt x="869" y="73"/>
                      <a:pt x="896" y="91"/>
                    </a:cubicBezTo>
                    <a:cubicBezTo>
                      <a:pt x="926" y="112"/>
                      <a:pt x="976" y="126"/>
                      <a:pt x="1013" y="137"/>
                    </a:cubicBezTo>
                    <a:cubicBezTo>
                      <a:pt x="1065" y="153"/>
                      <a:pt x="1114" y="177"/>
                      <a:pt x="1164" y="201"/>
                    </a:cubicBezTo>
                    <a:cubicBezTo>
                      <a:pt x="1203" y="221"/>
                      <a:pt x="1247" y="246"/>
                      <a:pt x="1273" y="283"/>
                    </a:cubicBezTo>
                    <a:cubicBezTo>
                      <a:pt x="1299" y="321"/>
                      <a:pt x="1305" y="365"/>
                      <a:pt x="1315" y="409"/>
                    </a:cubicBezTo>
                    <a:cubicBezTo>
                      <a:pt x="1324" y="452"/>
                      <a:pt x="1343" y="489"/>
                      <a:pt x="1352" y="530"/>
                    </a:cubicBezTo>
                    <a:cubicBezTo>
                      <a:pt x="1365" y="589"/>
                      <a:pt x="1362" y="655"/>
                      <a:pt x="1362" y="715"/>
                    </a:cubicBezTo>
                    <a:cubicBezTo>
                      <a:pt x="1362" y="750"/>
                      <a:pt x="1357" y="791"/>
                      <a:pt x="1369" y="822"/>
                    </a:cubicBezTo>
                    <a:cubicBezTo>
                      <a:pt x="1378" y="846"/>
                      <a:pt x="1384" y="864"/>
                      <a:pt x="1389" y="890"/>
                    </a:cubicBezTo>
                    <a:cubicBezTo>
                      <a:pt x="1394" y="916"/>
                      <a:pt x="1397" y="942"/>
                      <a:pt x="1399" y="968"/>
                    </a:cubicBezTo>
                    <a:cubicBezTo>
                      <a:pt x="1402" y="997"/>
                      <a:pt x="1410" y="1021"/>
                      <a:pt x="1417" y="1049"/>
                    </a:cubicBezTo>
                    <a:cubicBezTo>
                      <a:pt x="1422" y="1069"/>
                      <a:pt x="1418" y="1094"/>
                      <a:pt x="1423" y="1116"/>
                    </a:cubicBezTo>
                    <a:cubicBezTo>
                      <a:pt x="1429" y="1139"/>
                      <a:pt x="1444" y="1161"/>
                      <a:pt x="1451" y="1185"/>
                    </a:cubicBezTo>
                    <a:cubicBezTo>
                      <a:pt x="1457" y="1207"/>
                      <a:pt x="1457" y="1231"/>
                      <a:pt x="1466" y="1251"/>
                    </a:cubicBezTo>
                    <a:cubicBezTo>
                      <a:pt x="1472" y="1267"/>
                      <a:pt x="1491" y="1279"/>
                      <a:pt x="1497" y="1292"/>
                    </a:cubicBezTo>
                    <a:cubicBezTo>
                      <a:pt x="1505" y="1311"/>
                      <a:pt x="1493" y="1339"/>
                      <a:pt x="1499" y="1359"/>
                    </a:cubicBezTo>
                    <a:cubicBezTo>
                      <a:pt x="1503" y="1374"/>
                      <a:pt x="1519" y="1388"/>
                      <a:pt x="1525" y="1402"/>
                    </a:cubicBezTo>
                    <a:cubicBezTo>
                      <a:pt x="1550" y="1458"/>
                      <a:pt x="1501" y="1520"/>
                      <a:pt x="1453" y="1547"/>
                    </a:cubicBezTo>
                    <a:cubicBezTo>
                      <a:pt x="1416" y="1568"/>
                      <a:pt x="1329" y="1592"/>
                      <a:pt x="1296" y="1548"/>
                    </a:cubicBezTo>
                    <a:cubicBezTo>
                      <a:pt x="1315" y="1566"/>
                      <a:pt x="1288" y="1641"/>
                      <a:pt x="1278" y="1662"/>
                    </a:cubicBezTo>
                    <a:cubicBezTo>
                      <a:pt x="1261" y="1696"/>
                      <a:pt x="1237" y="1731"/>
                      <a:pt x="1214" y="1762"/>
                    </a:cubicBezTo>
                    <a:cubicBezTo>
                      <a:pt x="1165" y="1829"/>
                      <a:pt x="1076" y="1873"/>
                      <a:pt x="988" y="1871"/>
                    </a:cubicBezTo>
                    <a:cubicBezTo>
                      <a:pt x="877" y="1867"/>
                      <a:pt x="763" y="1836"/>
                      <a:pt x="656" y="1816"/>
                    </a:cubicBezTo>
                    <a:cubicBezTo>
                      <a:pt x="596" y="1804"/>
                      <a:pt x="539" y="1793"/>
                      <a:pt x="482" y="1774"/>
                    </a:cubicBezTo>
                    <a:cubicBezTo>
                      <a:pt x="431" y="1757"/>
                      <a:pt x="382" y="1742"/>
                      <a:pt x="350" y="1696"/>
                    </a:cubicBezTo>
                    <a:cubicBezTo>
                      <a:pt x="327" y="1663"/>
                      <a:pt x="312" y="1625"/>
                      <a:pt x="288" y="1591"/>
                    </a:cubicBezTo>
                    <a:cubicBezTo>
                      <a:pt x="275" y="1573"/>
                      <a:pt x="265" y="1559"/>
                      <a:pt x="248" y="1546"/>
                    </a:cubicBezTo>
                    <a:cubicBezTo>
                      <a:pt x="234" y="1536"/>
                      <a:pt x="215" y="1525"/>
                      <a:pt x="208" y="1509"/>
                    </a:cubicBezTo>
                    <a:cubicBezTo>
                      <a:pt x="192" y="1474"/>
                      <a:pt x="234" y="1428"/>
                      <a:pt x="228" y="1386"/>
                    </a:cubicBezTo>
                    <a:cubicBezTo>
                      <a:pt x="225" y="1366"/>
                      <a:pt x="216" y="1350"/>
                      <a:pt x="213" y="1330"/>
                    </a:cubicBezTo>
                    <a:cubicBezTo>
                      <a:pt x="209" y="1306"/>
                      <a:pt x="215" y="1291"/>
                      <a:pt x="221" y="1270"/>
                    </a:cubicBezTo>
                    <a:cubicBezTo>
                      <a:pt x="227" y="1249"/>
                      <a:pt x="228" y="1230"/>
                      <a:pt x="228" y="1206"/>
                    </a:cubicBezTo>
                    <a:cubicBezTo>
                      <a:pt x="228" y="1173"/>
                      <a:pt x="222" y="1169"/>
                      <a:pt x="206" y="1144"/>
                    </a:cubicBezTo>
                    <a:cubicBezTo>
                      <a:pt x="185" y="1110"/>
                      <a:pt x="168" y="1037"/>
                      <a:pt x="171" y="998"/>
                    </a:cubicBezTo>
                    <a:cubicBezTo>
                      <a:pt x="130" y="991"/>
                      <a:pt x="113" y="912"/>
                      <a:pt x="107" y="878"/>
                    </a:cubicBezTo>
                    <a:cubicBezTo>
                      <a:pt x="101" y="851"/>
                      <a:pt x="104" y="822"/>
                      <a:pt x="99" y="795"/>
                    </a:cubicBezTo>
                    <a:cubicBezTo>
                      <a:pt x="96" y="775"/>
                      <a:pt x="85" y="762"/>
                      <a:pt x="78" y="743"/>
                    </a:cubicBezTo>
                    <a:cubicBezTo>
                      <a:pt x="68" y="719"/>
                      <a:pt x="65" y="694"/>
                      <a:pt x="54" y="670"/>
                    </a:cubicBezTo>
                    <a:cubicBezTo>
                      <a:pt x="45" y="650"/>
                      <a:pt x="33" y="628"/>
                      <a:pt x="24" y="608"/>
                    </a:cubicBezTo>
                    <a:cubicBezTo>
                      <a:pt x="8" y="569"/>
                      <a:pt x="0" y="520"/>
                      <a:pt x="14" y="479"/>
                    </a:cubicBezTo>
                    <a:cubicBezTo>
                      <a:pt x="25" y="449"/>
                      <a:pt x="54" y="413"/>
                      <a:pt x="80" y="395"/>
                    </a:cubicBezTo>
                    <a:cubicBezTo>
                      <a:pt x="95" y="384"/>
                      <a:pt x="113" y="376"/>
                      <a:pt x="125" y="363"/>
                    </a:cubicBezTo>
                    <a:cubicBezTo>
                      <a:pt x="136" y="350"/>
                      <a:pt x="141" y="331"/>
                      <a:pt x="156" y="322"/>
                    </a:cubicBezTo>
                    <a:cubicBezTo>
                      <a:pt x="160" y="297"/>
                      <a:pt x="219" y="269"/>
                      <a:pt x="239" y="254"/>
                    </a:cubicBezTo>
                    <a:cubicBezTo>
                      <a:pt x="264" y="235"/>
                      <a:pt x="293" y="216"/>
                      <a:pt x="317" y="196"/>
                    </a:cubicBezTo>
                    <a:cubicBezTo>
                      <a:pt x="328" y="186"/>
                      <a:pt x="346" y="175"/>
                      <a:pt x="354" y="164"/>
                    </a:cubicBezTo>
                    <a:cubicBezTo>
                      <a:pt x="362" y="153"/>
                      <a:pt x="365" y="132"/>
                      <a:pt x="370" y="119"/>
                    </a:cubicBezTo>
                    <a:cubicBezTo>
                      <a:pt x="382" y="86"/>
                      <a:pt x="392" y="53"/>
                      <a:pt x="399" y="20"/>
                    </a:cubicBezTo>
                  </a:path>
                </a:pathLst>
              </a:custGeom>
              <a:solidFill>
                <a:srgbClr val="C2D1E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31" name="Freeform 21"/>
              <p:cNvSpPr>
                <a:spLocks/>
              </p:cNvSpPr>
              <p:nvPr/>
            </p:nvSpPr>
            <p:spPr bwMode="gray">
              <a:xfrm>
                <a:off x="-11472863" y="-17295812"/>
                <a:ext cx="1463675" cy="1019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6" y="235"/>
                  </a:cxn>
                  <a:cxn ang="0">
                    <a:pos x="390" y="81"/>
                  </a:cxn>
                </a:cxnLst>
                <a:rect l="0" t="0" r="r" b="b"/>
                <a:pathLst>
                  <a:path w="390" h="272">
                    <a:moveTo>
                      <a:pt x="0" y="0"/>
                    </a:moveTo>
                    <a:cubicBezTo>
                      <a:pt x="53" y="100"/>
                      <a:pt x="61" y="200"/>
                      <a:pt x="186" y="235"/>
                    </a:cubicBezTo>
                    <a:cubicBezTo>
                      <a:pt x="317" y="272"/>
                      <a:pt x="363" y="191"/>
                      <a:pt x="390" y="81"/>
                    </a:cubicBezTo>
                  </a:path>
                </a:pathLst>
              </a:custGeom>
              <a:solidFill>
                <a:srgbClr val="E2CEC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32" name="Freeform 22"/>
              <p:cNvSpPr>
                <a:spLocks/>
              </p:cNvSpPr>
              <p:nvPr/>
            </p:nvSpPr>
            <p:spPr bwMode="gray">
              <a:xfrm>
                <a:off x="-12001500" y="-19794537"/>
                <a:ext cx="2457450" cy="3352800"/>
              </a:xfrm>
              <a:custGeom>
                <a:avLst/>
                <a:gdLst/>
                <a:ahLst/>
                <a:cxnLst>
                  <a:cxn ang="0">
                    <a:pos x="69" y="231"/>
                  </a:cxn>
                  <a:cxn ang="0">
                    <a:pos x="80" y="387"/>
                  </a:cxn>
                  <a:cxn ang="0">
                    <a:pos x="19" y="490"/>
                  </a:cxn>
                  <a:cxn ang="0">
                    <a:pos x="126" y="621"/>
                  </a:cxn>
                  <a:cxn ang="0">
                    <a:pos x="327" y="857"/>
                  </a:cxn>
                  <a:cxn ang="0">
                    <a:pos x="546" y="688"/>
                  </a:cxn>
                  <a:cxn ang="0">
                    <a:pos x="548" y="591"/>
                  </a:cxn>
                  <a:cxn ang="0">
                    <a:pos x="603" y="537"/>
                  </a:cxn>
                  <a:cxn ang="0">
                    <a:pos x="595" y="379"/>
                  </a:cxn>
                  <a:cxn ang="0">
                    <a:pos x="575" y="402"/>
                  </a:cxn>
                  <a:cxn ang="0">
                    <a:pos x="357" y="33"/>
                  </a:cxn>
                  <a:cxn ang="0">
                    <a:pos x="69" y="231"/>
                  </a:cxn>
                </a:cxnLst>
                <a:rect l="0" t="0" r="r" b="b"/>
                <a:pathLst>
                  <a:path w="655" h="894">
                    <a:moveTo>
                      <a:pt x="69" y="231"/>
                    </a:moveTo>
                    <a:cubicBezTo>
                      <a:pt x="62" y="287"/>
                      <a:pt x="80" y="333"/>
                      <a:pt x="80" y="387"/>
                    </a:cubicBezTo>
                    <a:cubicBezTo>
                      <a:pt x="14" y="340"/>
                      <a:pt x="0" y="439"/>
                      <a:pt x="19" y="490"/>
                    </a:cubicBezTo>
                    <a:cubicBezTo>
                      <a:pt x="38" y="537"/>
                      <a:pt x="101" y="571"/>
                      <a:pt x="126" y="621"/>
                    </a:cubicBezTo>
                    <a:cubicBezTo>
                      <a:pt x="179" y="722"/>
                      <a:pt x="202" y="821"/>
                      <a:pt x="327" y="857"/>
                    </a:cubicBezTo>
                    <a:cubicBezTo>
                      <a:pt x="458" y="894"/>
                      <a:pt x="518" y="798"/>
                      <a:pt x="546" y="688"/>
                    </a:cubicBezTo>
                    <a:cubicBezTo>
                      <a:pt x="553" y="658"/>
                      <a:pt x="536" y="620"/>
                      <a:pt x="548" y="591"/>
                    </a:cubicBezTo>
                    <a:cubicBezTo>
                      <a:pt x="556" y="568"/>
                      <a:pt x="592" y="558"/>
                      <a:pt x="603" y="537"/>
                    </a:cubicBezTo>
                    <a:cubicBezTo>
                      <a:pt x="627" y="489"/>
                      <a:pt x="655" y="411"/>
                      <a:pt x="595" y="379"/>
                    </a:cubicBezTo>
                    <a:cubicBezTo>
                      <a:pt x="591" y="385"/>
                      <a:pt x="572" y="409"/>
                      <a:pt x="575" y="402"/>
                    </a:cubicBezTo>
                    <a:cubicBezTo>
                      <a:pt x="575" y="236"/>
                      <a:pt x="549" y="75"/>
                      <a:pt x="357" y="33"/>
                    </a:cubicBezTo>
                    <a:cubicBezTo>
                      <a:pt x="211" y="0"/>
                      <a:pt x="2" y="47"/>
                      <a:pt x="69" y="231"/>
                    </a:cubicBezTo>
                  </a:path>
                </a:pathLst>
              </a:custGeom>
              <a:solidFill>
                <a:srgbClr val="F4DD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33" name="Freeform 23"/>
              <p:cNvSpPr>
                <a:spLocks/>
              </p:cNvSpPr>
              <p:nvPr/>
            </p:nvSpPr>
            <p:spPr bwMode="gray">
              <a:xfrm>
                <a:off x="-9563100" y="-12788900"/>
                <a:ext cx="1897063" cy="1323975"/>
              </a:xfrm>
              <a:custGeom>
                <a:avLst/>
                <a:gdLst/>
                <a:ahLst/>
                <a:cxnLst>
                  <a:cxn ang="0">
                    <a:pos x="7" y="313"/>
                  </a:cxn>
                  <a:cxn ang="0">
                    <a:pos x="456" y="107"/>
                  </a:cxn>
                  <a:cxn ang="0">
                    <a:pos x="424" y="17"/>
                  </a:cxn>
                  <a:cxn ang="0">
                    <a:pos x="298" y="118"/>
                  </a:cxn>
                  <a:cxn ang="0">
                    <a:pos x="31" y="263"/>
                  </a:cxn>
                  <a:cxn ang="0">
                    <a:pos x="0" y="299"/>
                  </a:cxn>
                </a:cxnLst>
                <a:rect l="0" t="0" r="r" b="b"/>
                <a:pathLst>
                  <a:path w="506" h="353">
                    <a:moveTo>
                      <a:pt x="7" y="313"/>
                    </a:moveTo>
                    <a:cubicBezTo>
                      <a:pt x="188" y="353"/>
                      <a:pt x="367" y="277"/>
                      <a:pt x="456" y="107"/>
                    </a:cubicBezTo>
                    <a:cubicBezTo>
                      <a:pt x="474" y="71"/>
                      <a:pt x="506" y="0"/>
                      <a:pt x="424" y="17"/>
                    </a:cubicBezTo>
                    <a:cubicBezTo>
                      <a:pt x="389" y="24"/>
                      <a:pt x="330" y="95"/>
                      <a:pt x="298" y="118"/>
                    </a:cubicBezTo>
                    <a:cubicBezTo>
                      <a:pt x="214" y="176"/>
                      <a:pt x="131" y="250"/>
                      <a:pt x="31" y="263"/>
                    </a:cubicBezTo>
                    <a:cubicBezTo>
                      <a:pt x="22" y="276"/>
                      <a:pt x="10" y="285"/>
                      <a:pt x="0" y="299"/>
                    </a:cubicBezTo>
                  </a:path>
                </a:pathLst>
              </a:custGeom>
              <a:solidFill>
                <a:srgbClr val="B6C3D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34" name="Freeform 24"/>
              <p:cNvSpPr>
                <a:spLocks/>
              </p:cNvSpPr>
              <p:nvPr/>
            </p:nvSpPr>
            <p:spPr bwMode="gray">
              <a:xfrm>
                <a:off x="-8715375" y="-14732000"/>
                <a:ext cx="677863" cy="1879600"/>
              </a:xfrm>
              <a:custGeom>
                <a:avLst/>
                <a:gdLst/>
                <a:ahLst/>
                <a:cxnLst>
                  <a:cxn ang="0">
                    <a:pos x="34" y="430"/>
                  </a:cxn>
                  <a:cxn ang="0">
                    <a:pos x="13" y="319"/>
                  </a:cxn>
                  <a:cxn ang="0">
                    <a:pos x="64" y="341"/>
                  </a:cxn>
                  <a:cxn ang="0">
                    <a:pos x="0" y="221"/>
                  </a:cxn>
                  <a:cxn ang="0">
                    <a:pos x="93" y="257"/>
                  </a:cxn>
                  <a:cxn ang="0">
                    <a:pos x="58" y="0"/>
                  </a:cxn>
                  <a:cxn ang="0">
                    <a:pos x="176" y="281"/>
                  </a:cxn>
                  <a:cxn ang="0">
                    <a:pos x="35" y="495"/>
                  </a:cxn>
                  <a:cxn ang="0">
                    <a:pos x="34" y="444"/>
                  </a:cxn>
                </a:cxnLst>
                <a:rect l="0" t="0" r="r" b="b"/>
                <a:pathLst>
                  <a:path w="181" h="501">
                    <a:moveTo>
                      <a:pt x="34" y="430"/>
                    </a:moveTo>
                    <a:cubicBezTo>
                      <a:pt x="47" y="381"/>
                      <a:pt x="31" y="355"/>
                      <a:pt x="13" y="319"/>
                    </a:cubicBezTo>
                    <a:cubicBezTo>
                      <a:pt x="36" y="325"/>
                      <a:pt x="46" y="319"/>
                      <a:pt x="64" y="341"/>
                    </a:cubicBezTo>
                    <a:cubicBezTo>
                      <a:pt x="103" y="308"/>
                      <a:pt x="27" y="252"/>
                      <a:pt x="0" y="221"/>
                    </a:cubicBezTo>
                    <a:cubicBezTo>
                      <a:pt x="30" y="233"/>
                      <a:pt x="56" y="260"/>
                      <a:pt x="93" y="257"/>
                    </a:cubicBezTo>
                    <a:cubicBezTo>
                      <a:pt x="105" y="161"/>
                      <a:pt x="82" y="92"/>
                      <a:pt x="58" y="0"/>
                    </a:cubicBezTo>
                    <a:cubicBezTo>
                      <a:pt x="106" y="96"/>
                      <a:pt x="169" y="173"/>
                      <a:pt x="176" y="281"/>
                    </a:cubicBezTo>
                    <a:cubicBezTo>
                      <a:pt x="181" y="357"/>
                      <a:pt x="126" y="501"/>
                      <a:pt x="35" y="495"/>
                    </a:cubicBezTo>
                    <a:cubicBezTo>
                      <a:pt x="34" y="480"/>
                      <a:pt x="31" y="460"/>
                      <a:pt x="34" y="444"/>
                    </a:cubicBezTo>
                  </a:path>
                </a:pathLst>
              </a:custGeom>
              <a:solidFill>
                <a:srgbClr val="B6C3D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35" name="Freeform 25"/>
              <p:cNvSpPr>
                <a:spLocks/>
              </p:cNvSpPr>
              <p:nvPr/>
            </p:nvSpPr>
            <p:spPr bwMode="gray">
              <a:xfrm>
                <a:off x="-10058400" y="-14716125"/>
                <a:ext cx="4803775" cy="3281363"/>
              </a:xfrm>
              <a:custGeom>
                <a:avLst/>
                <a:gdLst/>
                <a:ahLst/>
                <a:cxnLst>
                  <a:cxn ang="0">
                    <a:pos x="370" y="460"/>
                  </a:cxn>
                  <a:cxn ang="0">
                    <a:pos x="572" y="360"/>
                  </a:cxn>
                  <a:cxn ang="0">
                    <a:pos x="668" y="301"/>
                  </a:cxn>
                  <a:cxn ang="0">
                    <a:pos x="714" y="197"/>
                  </a:cxn>
                  <a:cxn ang="0">
                    <a:pos x="857" y="89"/>
                  </a:cxn>
                  <a:cxn ang="0">
                    <a:pos x="966" y="6"/>
                  </a:cxn>
                  <a:cxn ang="0">
                    <a:pos x="898" y="184"/>
                  </a:cxn>
                  <a:cxn ang="0">
                    <a:pos x="1074" y="158"/>
                  </a:cxn>
                  <a:cxn ang="0">
                    <a:pos x="1244" y="98"/>
                  </a:cxn>
                  <a:cxn ang="0">
                    <a:pos x="1277" y="124"/>
                  </a:cxn>
                  <a:cxn ang="0">
                    <a:pos x="1183" y="171"/>
                  </a:cxn>
                  <a:cxn ang="0">
                    <a:pos x="1098" y="221"/>
                  </a:cxn>
                  <a:cxn ang="0">
                    <a:pos x="1050" y="238"/>
                  </a:cxn>
                  <a:cxn ang="0">
                    <a:pos x="1025" y="287"/>
                  </a:cxn>
                  <a:cxn ang="0">
                    <a:pos x="980" y="371"/>
                  </a:cxn>
                  <a:cxn ang="0">
                    <a:pos x="876" y="402"/>
                  </a:cxn>
                  <a:cxn ang="0">
                    <a:pos x="756" y="444"/>
                  </a:cxn>
                  <a:cxn ang="0">
                    <a:pos x="600" y="555"/>
                  </a:cxn>
                  <a:cxn ang="0">
                    <a:pos x="302" y="804"/>
                  </a:cxn>
                  <a:cxn ang="0">
                    <a:pos x="83" y="826"/>
                  </a:cxn>
                  <a:cxn ang="0">
                    <a:pos x="52" y="600"/>
                  </a:cxn>
                  <a:cxn ang="0">
                    <a:pos x="226" y="535"/>
                  </a:cxn>
                  <a:cxn ang="0">
                    <a:pos x="380" y="460"/>
                  </a:cxn>
                </a:cxnLst>
                <a:rect l="0" t="0" r="r" b="b"/>
                <a:pathLst>
                  <a:path w="1281" h="875">
                    <a:moveTo>
                      <a:pt x="370" y="460"/>
                    </a:moveTo>
                    <a:cubicBezTo>
                      <a:pt x="446" y="442"/>
                      <a:pt x="505" y="399"/>
                      <a:pt x="572" y="360"/>
                    </a:cubicBezTo>
                    <a:cubicBezTo>
                      <a:pt x="604" y="341"/>
                      <a:pt x="641" y="327"/>
                      <a:pt x="668" y="301"/>
                    </a:cubicBezTo>
                    <a:cubicBezTo>
                      <a:pt x="696" y="274"/>
                      <a:pt x="683" y="232"/>
                      <a:pt x="714" y="197"/>
                    </a:cubicBezTo>
                    <a:cubicBezTo>
                      <a:pt x="742" y="150"/>
                      <a:pt x="815" y="128"/>
                      <a:pt x="857" y="89"/>
                    </a:cubicBezTo>
                    <a:cubicBezTo>
                      <a:pt x="898" y="52"/>
                      <a:pt x="900" y="0"/>
                      <a:pt x="966" y="6"/>
                    </a:cubicBezTo>
                    <a:cubicBezTo>
                      <a:pt x="1027" y="83"/>
                      <a:pt x="833" y="129"/>
                      <a:pt x="898" y="184"/>
                    </a:cubicBezTo>
                    <a:cubicBezTo>
                      <a:pt x="929" y="210"/>
                      <a:pt x="1023" y="164"/>
                      <a:pt x="1074" y="158"/>
                    </a:cubicBezTo>
                    <a:cubicBezTo>
                      <a:pt x="1127" y="113"/>
                      <a:pt x="1218" y="117"/>
                      <a:pt x="1244" y="98"/>
                    </a:cubicBezTo>
                    <a:cubicBezTo>
                      <a:pt x="1269" y="99"/>
                      <a:pt x="1281" y="98"/>
                      <a:pt x="1277" y="124"/>
                    </a:cubicBezTo>
                    <a:cubicBezTo>
                      <a:pt x="1277" y="135"/>
                      <a:pt x="1211" y="159"/>
                      <a:pt x="1183" y="171"/>
                    </a:cubicBezTo>
                    <a:cubicBezTo>
                      <a:pt x="1152" y="185"/>
                      <a:pt x="1128" y="205"/>
                      <a:pt x="1098" y="221"/>
                    </a:cubicBezTo>
                    <a:cubicBezTo>
                      <a:pt x="1085" y="228"/>
                      <a:pt x="1062" y="228"/>
                      <a:pt x="1050" y="238"/>
                    </a:cubicBezTo>
                    <a:cubicBezTo>
                      <a:pt x="1028" y="256"/>
                      <a:pt x="1037" y="267"/>
                      <a:pt x="1025" y="287"/>
                    </a:cubicBezTo>
                    <a:cubicBezTo>
                      <a:pt x="1012" y="307"/>
                      <a:pt x="996" y="358"/>
                      <a:pt x="980" y="371"/>
                    </a:cubicBezTo>
                    <a:cubicBezTo>
                      <a:pt x="963" y="387"/>
                      <a:pt x="900" y="393"/>
                      <a:pt x="876" y="402"/>
                    </a:cubicBezTo>
                    <a:cubicBezTo>
                      <a:pt x="835" y="416"/>
                      <a:pt x="795" y="430"/>
                      <a:pt x="756" y="444"/>
                    </a:cubicBezTo>
                    <a:cubicBezTo>
                      <a:pt x="694" y="467"/>
                      <a:pt x="649" y="506"/>
                      <a:pt x="600" y="555"/>
                    </a:cubicBezTo>
                    <a:cubicBezTo>
                      <a:pt x="511" y="642"/>
                      <a:pt x="419" y="750"/>
                      <a:pt x="302" y="804"/>
                    </a:cubicBezTo>
                    <a:cubicBezTo>
                      <a:pt x="251" y="827"/>
                      <a:pt x="136" y="875"/>
                      <a:pt x="83" y="826"/>
                    </a:cubicBezTo>
                    <a:cubicBezTo>
                      <a:pt x="37" y="783"/>
                      <a:pt x="0" y="635"/>
                      <a:pt x="52" y="600"/>
                    </a:cubicBezTo>
                    <a:cubicBezTo>
                      <a:pt x="101" y="568"/>
                      <a:pt x="173" y="558"/>
                      <a:pt x="226" y="535"/>
                    </a:cubicBezTo>
                    <a:cubicBezTo>
                      <a:pt x="278" y="511"/>
                      <a:pt x="321" y="477"/>
                      <a:pt x="380" y="460"/>
                    </a:cubicBezTo>
                  </a:path>
                </a:pathLst>
              </a:custGeom>
              <a:solidFill>
                <a:srgbClr val="F4DD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36" name="Freeform 26"/>
              <p:cNvSpPr>
                <a:spLocks/>
              </p:cNvSpPr>
              <p:nvPr/>
            </p:nvSpPr>
            <p:spPr bwMode="gray">
              <a:xfrm>
                <a:off x="-9967913" y="-12128500"/>
                <a:ext cx="1296988" cy="6064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85"/>
                  </a:cxn>
                  <a:cxn ang="0">
                    <a:pos x="152" y="130"/>
                  </a:cxn>
                  <a:cxn ang="0">
                    <a:pos x="198" y="116"/>
                  </a:cxn>
                  <a:cxn ang="0">
                    <a:pos x="256" y="107"/>
                  </a:cxn>
                  <a:cxn ang="0">
                    <a:pos x="346" y="72"/>
                  </a:cxn>
                  <a:cxn ang="0">
                    <a:pos x="145" y="156"/>
                  </a:cxn>
                  <a:cxn ang="0">
                    <a:pos x="48" y="126"/>
                  </a:cxn>
                  <a:cxn ang="0">
                    <a:pos x="4" y="15"/>
                  </a:cxn>
                </a:cxnLst>
                <a:rect l="0" t="0" r="r" b="b"/>
                <a:pathLst>
                  <a:path w="346" h="162">
                    <a:moveTo>
                      <a:pt x="0" y="0"/>
                    </a:moveTo>
                    <a:cubicBezTo>
                      <a:pt x="2" y="23"/>
                      <a:pt x="31" y="66"/>
                      <a:pt x="44" y="85"/>
                    </a:cubicBezTo>
                    <a:cubicBezTo>
                      <a:pt x="68" y="122"/>
                      <a:pt x="109" y="133"/>
                      <a:pt x="152" y="130"/>
                    </a:cubicBezTo>
                    <a:cubicBezTo>
                      <a:pt x="175" y="128"/>
                      <a:pt x="180" y="121"/>
                      <a:pt x="198" y="116"/>
                    </a:cubicBezTo>
                    <a:cubicBezTo>
                      <a:pt x="217" y="110"/>
                      <a:pt x="236" y="112"/>
                      <a:pt x="256" y="107"/>
                    </a:cubicBezTo>
                    <a:cubicBezTo>
                      <a:pt x="284" y="99"/>
                      <a:pt x="321" y="85"/>
                      <a:pt x="346" y="72"/>
                    </a:cubicBezTo>
                    <a:cubicBezTo>
                      <a:pt x="275" y="108"/>
                      <a:pt x="227" y="143"/>
                      <a:pt x="145" y="156"/>
                    </a:cubicBezTo>
                    <a:cubicBezTo>
                      <a:pt x="102" y="162"/>
                      <a:pt x="76" y="157"/>
                      <a:pt x="48" y="126"/>
                    </a:cubicBezTo>
                    <a:cubicBezTo>
                      <a:pt x="14" y="87"/>
                      <a:pt x="18" y="59"/>
                      <a:pt x="4" y="15"/>
                    </a:cubicBezTo>
                  </a:path>
                </a:pathLst>
              </a:custGeom>
              <a:solidFill>
                <a:srgbClr val="E2CEC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37" name="Freeform 27"/>
              <p:cNvSpPr>
                <a:spLocks/>
              </p:cNvSpPr>
              <p:nvPr/>
            </p:nvSpPr>
            <p:spPr bwMode="gray">
              <a:xfrm>
                <a:off x="-11960225" y="-19913600"/>
                <a:ext cx="2347913" cy="1990725"/>
              </a:xfrm>
              <a:custGeom>
                <a:avLst/>
                <a:gdLst/>
                <a:ahLst/>
                <a:cxnLst>
                  <a:cxn ang="0">
                    <a:pos x="103" y="251"/>
                  </a:cxn>
                  <a:cxn ang="0">
                    <a:pos x="91" y="393"/>
                  </a:cxn>
                  <a:cxn ang="0">
                    <a:pos x="75" y="531"/>
                  </a:cxn>
                  <a:cxn ang="0">
                    <a:pos x="69" y="531"/>
                  </a:cxn>
                  <a:cxn ang="0">
                    <a:pos x="54" y="504"/>
                  </a:cxn>
                  <a:cxn ang="0">
                    <a:pos x="53" y="445"/>
                  </a:cxn>
                  <a:cxn ang="0">
                    <a:pos x="14" y="405"/>
                  </a:cxn>
                  <a:cxn ang="0">
                    <a:pos x="14" y="343"/>
                  </a:cxn>
                  <a:cxn ang="0">
                    <a:pos x="1" y="288"/>
                  </a:cxn>
                  <a:cxn ang="0">
                    <a:pos x="75" y="92"/>
                  </a:cxn>
                  <a:cxn ang="0">
                    <a:pos x="282" y="8"/>
                  </a:cxn>
                  <a:cxn ang="0">
                    <a:pos x="423" y="32"/>
                  </a:cxn>
                  <a:cxn ang="0">
                    <a:pos x="530" y="92"/>
                  </a:cxn>
                  <a:cxn ang="0">
                    <a:pos x="587" y="175"/>
                  </a:cxn>
                  <a:cxn ang="0">
                    <a:pos x="612" y="221"/>
                  </a:cxn>
                  <a:cxn ang="0">
                    <a:pos x="599" y="271"/>
                  </a:cxn>
                  <a:cxn ang="0">
                    <a:pos x="621" y="377"/>
                  </a:cxn>
                  <a:cxn ang="0">
                    <a:pos x="602" y="380"/>
                  </a:cxn>
                  <a:cxn ang="0">
                    <a:pos x="606" y="394"/>
                  </a:cxn>
                  <a:cxn ang="0">
                    <a:pos x="584" y="440"/>
                  </a:cxn>
                  <a:cxn ang="0">
                    <a:pos x="571" y="494"/>
                  </a:cxn>
                  <a:cxn ang="0">
                    <a:pos x="535" y="269"/>
                  </a:cxn>
                  <a:cxn ang="0">
                    <a:pos x="514" y="217"/>
                  </a:cxn>
                  <a:cxn ang="0">
                    <a:pos x="480" y="192"/>
                  </a:cxn>
                  <a:cxn ang="0">
                    <a:pos x="436" y="211"/>
                  </a:cxn>
                  <a:cxn ang="0">
                    <a:pos x="383" y="224"/>
                  </a:cxn>
                  <a:cxn ang="0">
                    <a:pos x="227" y="216"/>
                  </a:cxn>
                  <a:cxn ang="0">
                    <a:pos x="98" y="254"/>
                  </a:cxn>
                </a:cxnLst>
                <a:rect l="0" t="0" r="r" b="b"/>
                <a:pathLst>
                  <a:path w="626" h="531">
                    <a:moveTo>
                      <a:pt x="103" y="251"/>
                    </a:moveTo>
                    <a:cubicBezTo>
                      <a:pt x="99" y="293"/>
                      <a:pt x="93" y="347"/>
                      <a:pt x="91" y="393"/>
                    </a:cubicBezTo>
                    <a:cubicBezTo>
                      <a:pt x="89" y="442"/>
                      <a:pt x="78" y="483"/>
                      <a:pt x="75" y="531"/>
                    </a:cubicBezTo>
                    <a:cubicBezTo>
                      <a:pt x="74" y="531"/>
                      <a:pt x="70" y="531"/>
                      <a:pt x="69" y="531"/>
                    </a:cubicBezTo>
                    <a:cubicBezTo>
                      <a:pt x="63" y="521"/>
                      <a:pt x="62" y="511"/>
                      <a:pt x="54" y="504"/>
                    </a:cubicBezTo>
                    <a:cubicBezTo>
                      <a:pt x="48" y="486"/>
                      <a:pt x="60" y="462"/>
                      <a:pt x="53" y="445"/>
                    </a:cubicBezTo>
                    <a:cubicBezTo>
                      <a:pt x="45" y="428"/>
                      <a:pt x="20" y="423"/>
                      <a:pt x="14" y="405"/>
                    </a:cubicBezTo>
                    <a:cubicBezTo>
                      <a:pt x="7" y="386"/>
                      <a:pt x="19" y="362"/>
                      <a:pt x="14" y="343"/>
                    </a:cubicBezTo>
                    <a:cubicBezTo>
                      <a:pt x="8" y="323"/>
                      <a:pt x="0" y="313"/>
                      <a:pt x="1" y="288"/>
                    </a:cubicBezTo>
                    <a:cubicBezTo>
                      <a:pt x="4" y="215"/>
                      <a:pt x="23" y="141"/>
                      <a:pt x="75" y="92"/>
                    </a:cubicBezTo>
                    <a:cubicBezTo>
                      <a:pt x="134" y="35"/>
                      <a:pt x="205" y="20"/>
                      <a:pt x="282" y="8"/>
                    </a:cubicBezTo>
                    <a:cubicBezTo>
                      <a:pt x="335" y="0"/>
                      <a:pt x="374" y="21"/>
                      <a:pt x="423" y="32"/>
                    </a:cubicBezTo>
                    <a:cubicBezTo>
                      <a:pt x="470" y="42"/>
                      <a:pt x="496" y="56"/>
                      <a:pt x="530" y="92"/>
                    </a:cubicBezTo>
                    <a:cubicBezTo>
                      <a:pt x="539" y="101"/>
                      <a:pt x="626" y="174"/>
                      <a:pt x="587" y="175"/>
                    </a:cubicBezTo>
                    <a:cubicBezTo>
                      <a:pt x="595" y="190"/>
                      <a:pt x="609" y="201"/>
                      <a:pt x="612" y="221"/>
                    </a:cubicBezTo>
                    <a:cubicBezTo>
                      <a:pt x="615" y="246"/>
                      <a:pt x="603" y="252"/>
                      <a:pt x="599" y="271"/>
                    </a:cubicBezTo>
                    <a:cubicBezTo>
                      <a:pt x="592" y="309"/>
                      <a:pt x="615" y="346"/>
                      <a:pt x="621" y="377"/>
                    </a:cubicBezTo>
                    <a:cubicBezTo>
                      <a:pt x="614" y="377"/>
                      <a:pt x="609" y="381"/>
                      <a:pt x="602" y="380"/>
                    </a:cubicBezTo>
                    <a:cubicBezTo>
                      <a:pt x="604" y="383"/>
                      <a:pt x="604" y="391"/>
                      <a:pt x="606" y="394"/>
                    </a:cubicBezTo>
                    <a:cubicBezTo>
                      <a:pt x="574" y="404"/>
                      <a:pt x="586" y="416"/>
                      <a:pt x="584" y="440"/>
                    </a:cubicBezTo>
                    <a:cubicBezTo>
                      <a:pt x="583" y="458"/>
                      <a:pt x="573" y="473"/>
                      <a:pt x="571" y="494"/>
                    </a:cubicBezTo>
                    <a:cubicBezTo>
                      <a:pt x="546" y="423"/>
                      <a:pt x="553" y="342"/>
                      <a:pt x="535" y="269"/>
                    </a:cubicBezTo>
                    <a:cubicBezTo>
                      <a:pt x="530" y="250"/>
                      <a:pt x="525" y="233"/>
                      <a:pt x="514" y="217"/>
                    </a:cubicBezTo>
                    <a:cubicBezTo>
                      <a:pt x="503" y="200"/>
                      <a:pt x="497" y="189"/>
                      <a:pt x="480" y="192"/>
                    </a:cubicBezTo>
                    <a:cubicBezTo>
                      <a:pt x="466" y="194"/>
                      <a:pt x="449" y="207"/>
                      <a:pt x="436" y="211"/>
                    </a:cubicBezTo>
                    <a:cubicBezTo>
                      <a:pt x="419" y="217"/>
                      <a:pt x="401" y="221"/>
                      <a:pt x="383" y="224"/>
                    </a:cubicBezTo>
                    <a:cubicBezTo>
                      <a:pt x="329" y="232"/>
                      <a:pt x="278" y="219"/>
                      <a:pt x="227" y="216"/>
                    </a:cubicBezTo>
                    <a:cubicBezTo>
                      <a:pt x="192" y="215"/>
                      <a:pt x="123" y="229"/>
                      <a:pt x="98" y="254"/>
                    </a:cubicBezTo>
                  </a:path>
                </a:pathLst>
              </a:custGeom>
              <a:solidFill>
                <a:srgbClr val="7C5D5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38" name="Freeform 28"/>
              <p:cNvSpPr>
                <a:spLocks/>
              </p:cNvSpPr>
              <p:nvPr/>
            </p:nvSpPr>
            <p:spPr bwMode="gray">
              <a:xfrm>
                <a:off x="-11539538" y="-19569112"/>
                <a:ext cx="1166813" cy="457200"/>
              </a:xfrm>
              <a:custGeom>
                <a:avLst/>
                <a:gdLst/>
                <a:ahLst/>
                <a:cxnLst>
                  <a:cxn ang="0">
                    <a:pos x="209" y="112"/>
                  </a:cxn>
                  <a:cxn ang="0">
                    <a:pos x="120" y="62"/>
                  </a:cxn>
                  <a:cxn ang="0">
                    <a:pos x="0" y="57"/>
                  </a:cxn>
                  <a:cxn ang="0">
                    <a:pos x="110" y="46"/>
                  </a:cxn>
                  <a:cxn ang="0">
                    <a:pos x="233" y="81"/>
                  </a:cxn>
                  <a:cxn ang="0">
                    <a:pos x="105" y="14"/>
                  </a:cxn>
                  <a:cxn ang="0">
                    <a:pos x="258" y="37"/>
                  </a:cxn>
                  <a:cxn ang="0">
                    <a:pos x="241" y="7"/>
                  </a:cxn>
                  <a:cxn ang="0">
                    <a:pos x="304" y="87"/>
                  </a:cxn>
                  <a:cxn ang="0">
                    <a:pos x="209" y="122"/>
                  </a:cxn>
                </a:cxnLst>
                <a:rect l="0" t="0" r="r" b="b"/>
                <a:pathLst>
                  <a:path w="311" h="122">
                    <a:moveTo>
                      <a:pt x="209" y="112"/>
                    </a:moveTo>
                    <a:cubicBezTo>
                      <a:pt x="179" y="97"/>
                      <a:pt x="152" y="71"/>
                      <a:pt x="120" y="62"/>
                    </a:cubicBezTo>
                    <a:cubicBezTo>
                      <a:pt x="84" y="52"/>
                      <a:pt x="39" y="57"/>
                      <a:pt x="0" y="57"/>
                    </a:cubicBezTo>
                    <a:cubicBezTo>
                      <a:pt x="23" y="42"/>
                      <a:pt x="73" y="39"/>
                      <a:pt x="110" y="46"/>
                    </a:cubicBezTo>
                    <a:cubicBezTo>
                      <a:pt x="154" y="56"/>
                      <a:pt x="185" y="90"/>
                      <a:pt x="233" y="81"/>
                    </a:cubicBezTo>
                    <a:cubicBezTo>
                      <a:pt x="254" y="4"/>
                      <a:pt x="139" y="25"/>
                      <a:pt x="105" y="14"/>
                    </a:cubicBezTo>
                    <a:cubicBezTo>
                      <a:pt x="163" y="0"/>
                      <a:pt x="211" y="11"/>
                      <a:pt x="258" y="37"/>
                    </a:cubicBezTo>
                    <a:cubicBezTo>
                      <a:pt x="253" y="29"/>
                      <a:pt x="250" y="17"/>
                      <a:pt x="241" y="7"/>
                    </a:cubicBezTo>
                    <a:cubicBezTo>
                      <a:pt x="263" y="12"/>
                      <a:pt x="311" y="63"/>
                      <a:pt x="304" y="87"/>
                    </a:cubicBezTo>
                    <a:cubicBezTo>
                      <a:pt x="297" y="109"/>
                      <a:pt x="232" y="119"/>
                      <a:pt x="209" y="122"/>
                    </a:cubicBezTo>
                  </a:path>
                </a:pathLst>
              </a:custGeom>
              <a:solidFill>
                <a:srgbClr val="60484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39" name="Freeform 29"/>
              <p:cNvSpPr>
                <a:spLocks/>
              </p:cNvSpPr>
              <p:nvPr/>
            </p:nvSpPr>
            <p:spPr bwMode="gray">
              <a:xfrm>
                <a:off x="-10264775" y="-19553237"/>
                <a:ext cx="239713" cy="258763"/>
              </a:xfrm>
              <a:custGeom>
                <a:avLst/>
                <a:gdLst/>
                <a:ahLst/>
                <a:cxnLst>
                  <a:cxn ang="0">
                    <a:pos x="3" y="48"/>
                  </a:cxn>
                  <a:cxn ang="0">
                    <a:pos x="12" y="0"/>
                  </a:cxn>
                  <a:cxn ang="0">
                    <a:pos x="14" y="38"/>
                  </a:cxn>
                  <a:cxn ang="0">
                    <a:pos x="64" y="19"/>
                  </a:cxn>
                  <a:cxn ang="0">
                    <a:pos x="8" y="69"/>
                  </a:cxn>
                  <a:cxn ang="0">
                    <a:pos x="3" y="53"/>
                  </a:cxn>
                </a:cxnLst>
                <a:rect l="0" t="0" r="r" b="b"/>
                <a:pathLst>
                  <a:path w="64" h="69">
                    <a:moveTo>
                      <a:pt x="3" y="48"/>
                    </a:moveTo>
                    <a:cubicBezTo>
                      <a:pt x="1" y="31"/>
                      <a:pt x="4" y="15"/>
                      <a:pt x="12" y="0"/>
                    </a:cubicBezTo>
                    <a:cubicBezTo>
                      <a:pt x="10" y="11"/>
                      <a:pt x="14" y="26"/>
                      <a:pt x="14" y="38"/>
                    </a:cubicBezTo>
                    <a:cubicBezTo>
                      <a:pt x="30" y="29"/>
                      <a:pt x="48" y="12"/>
                      <a:pt x="64" y="19"/>
                    </a:cubicBezTo>
                    <a:cubicBezTo>
                      <a:pt x="48" y="34"/>
                      <a:pt x="22" y="47"/>
                      <a:pt x="8" y="69"/>
                    </a:cubicBezTo>
                    <a:cubicBezTo>
                      <a:pt x="0" y="65"/>
                      <a:pt x="4" y="61"/>
                      <a:pt x="3" y="53"/>
                    </a:cubicBezTo>
                  </a:path>
                </a:pathLst>
              </a:custGeom>
              <a:solidFill>
                <a:srgbClr val="60484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40" name="Freeform 30"/>
              <p:cNvSpPr>
                <a:spLocks/>
              </p:cNvSpPr>
              <p:nvPr/>
            </p:nvSpPr>
            <p:spPr bwMode="gray">
              <a:xfrm>
                <a:off x="-11831638" y="-19035712"/>
                <a:ext cx="277813" cy="36988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0" y="48"/>
                  </a:cxn>
                  <a:cxn ang="0">
                    <a:pos x="29" y="50"/>
                  </a:cxn>
                  <a:cxn ang="0">
                    <a:pos x="4" y="79"/>
                  </a:cxn>
                  <a:cxn ang="0">
                    <a:pos x="64" y="10"/>
                  </a:cxn>
                </a:cxnLst>
                <a:rect l="0" t="0" r="r" b="b"/>
                <a:pathLst>
                  <a:path w="74" h="99">
                    <a:moveTo>
                      <a:pt x="74" y="0"/>
                    </a:moveTo>
                    <a:cubicBezTo>
                      <a:pt x="50" y="10"/>
                      <a:pt x="12" y="17"/>
                      <a:pt x="0" y="48"/>
                    </a:cubicBezTo>
                    <a:cubicBezTo>
                      <a:pt x="9" y="47"/>
                      <a:pt x="20" y="52"/>
                      <a:pt x="29" y="50"/>
                    </a:cubicBezTo>
                    <a:cubicBezTo>
                      <a:pt x="20" y="58"/>
                      <a:pt x="13" y="71"/>
                      <a:pt x="4" y="79"/>
                    </a:cubicBezTo>
                    <a:cubicBezTo>
                      <a:pt x="43" y="99"/>
                      <a:pt x="42" y="26"/>
                      <a:pt x="64" y="10"/>
                    </a:cubicBezTo>
                  </a:path>
                </a:pathLst>
              </a:custGeom>
              <a:solidFill>
                <a:srgbClr val="60484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41" name="Freeform 31"/>
              <p:cNvSpPr>
                <a:spLocks/>
              </p:cNvSpPr>
              <p:nvPr/>
            </p:nvSpPr>
            <p:spPr bwMode="gray">
              <a:xfrm>
                <a:off x="-10515600" y="-13898562"/>
                <a:ext cx="701675" cy="1195388"/>
              </a:xfrm>
              <a:custGeom>
                <a:avLst/>
                <a:gdLst/>
                <a:ahLst/>
                <a:cxnLst>
                  <a:cxn ang="0">
                    <a:pos x="187" y="304"/>
                  </a:cxn>
                  <a:cxn ang="0">
                    <a:pos x="105" y="163"/>
                  </a:cxn>
                  <a:cxn ang="0">
                    <a:pos x="32" y="0"/>
                  </a:cxn>
                  <a:cxn ang="0">
                    <a:pos x="68" y="200"/>
                  </a:cxn>
                  <a:cxn ang="0">
                    <a:pos x="179" y="319"/>
                  </a:cxn>
                </a:cxnLst>
                <a:rect l="0" t="0" r="r" b="b"/>
                <a:pathLst>
                  <a:path w="187" h="319">
                    <a:moveTo>
                      <a:pt x="187" y="304"/>
                    </a:moveTo>
                    <a:cubicBezTo>
                      <a:pt x="171" y="233"/>
                      <a:pt x="137" y="211"/>
                      <a:pt x="105" y="163"/>
                    </a:cubicBezTo>
                    <a:cubicBezTo>
                      <a:pt x="75" y="119"/>
                      <a:pt x="83" y="25"/>
                      <a:pt x="32" y="0"/>
                    </a:cubicBezTo>
                    <a:cubicBezTo>
                      <a:pt x="0" y="56"/>
                      <a:pt x="65" y="137"/>
                      <a:pt x="68" y="200"/>
                    </a:cubicBezTo>
                    <a:cubicBezTo>
                      <a:pt x="72" y="292"/>
                      <a:pt x="68" y="319"/>
                      <a:pt x="179" y="319"/>
                    </a:cubicBezTo>
                  </a:path>
                </a:pathLst>
              </a:custGeom>
              <a:solidFill>
                <a:srgbClr val="B6C3D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42" name="Freeform 32"/>
              <p:cNvSpPr>
                <a:spLocks/>
              </p:cNvSpPr>
              <p:nvPr/>
            </p:nvSpPr>
            <p:spPr bwMode="gray">
              <a:xfrm>
                <a:off x="-12436475" y="-14701837"/>
                <a:ext cx="1422400" cy="938213"/>
              </a:xfrm>
              <a:custGeom>
                <a:avLst/>
                <a:gdLst/>
                <a:ahLst/>
                <a:cxnLst>
                  <a:cxn ang="0">
                    <a:pos x="364" y="235"/>
                  </a:cxn>
                  <a:cxn ang="0">
                    <a:pos x="163" y="124"/>
                  </a:cxn>
                  <a:cxn ang="0">
                    <a:pos x="0" y="0"/>
                  </a:cxn>
                  <a:cxn ang="0">
                    <a:pos x="199" y="125"/>
                  </a:cxn>
                  <a:cxn ang="0">
                    <a:pos x="379" y="250"/>
                  </a:cxn>
                </a:cxnLst>
                <a:rect l="0" t="0" r="r" b="b"/>
                <a:pathLst>
                  <a:path w="379" h="250">
                    <a:moveTo>
                      <a:pt x="364" y="235"/>
                    </a:moveTo>
                    <a:cubicBezTo>
                      <a:pt x="304" y="237"/>
                      <a:pt x="216" y="155"/>
                      <a:pt x="163" y="124"/>
                    </a:cubicBezTo>
                    <a:cubicBezTo>
                      <a:pt x="114" y="95"/>
                      <a:pt x="19" y="53"/>
                      <a:pt x="0" y="0"/>
                    </a:cubicBezTo>
                    <a:cubicBezTo>
                      <a:pt x="68" y="47"/>
                      <a:pt x="127" y="90"/>
                      <a:pt x="199" y="125"/>
                    </a:cubicBezTo>
                    <a:cubicBezTo>
                      <a:pt x="261" y="156"/>
                      <a:pt x="320" y="229"/>
                      <a:pt x="379" y="250"/>
                    </a:cubicBezTo>
                  </a:path>
                </a:pathLst>
              </a:custGeom>
              <a:solidFill>
                <a:srgbClr val="B6C3D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43" name="Freeform 33"/>
              <p:cNvSpPr>
                <a:spLocks/>
              </p:cNvSpPr>
              <p:nvPr/>
            </p:nvSpPr>
            <p:spPr bwMode="gray">
              <a:xfrm>
                <a:off x="-11255375" y="-12815887"/>
                <a:ext cx="800100" cy="701675"/>
              </a:xfrm>
              <a:custGeom>
                <a:avLst/>
                <a:gdLst/>
                <a:ahLst/>
                <a:cxnLst>
                  <a:cxn ang="0">
                    <a:pos x="213" y="38"/>
                  </a:cxn>
                  <a:cxn ang="0">
                    <a:pos x="13" y="91"/>
                  </a:cxn>
                  <a:cxn ang="0">
                    <a:pos x="213" y="30"/>
                  </a:cxn>
                </a:cxnLst>
                <a:rect l="0" t="0" r="r" b="b"/>
                <a:pathLst>
                  <a:path w="213" h="187">
                    <a:moveTo>
                      <a:pt x="213" y="38"/>
                    </a:moveTo>
                    <a:cubicBezTo>
                      <a:pt x="179" y="52"/>
                      <a:pt x="0" y="187"/>
                      <a:pt x="13" y="91"/>
                    </a:cubicBezTo>
                    <a:cubicBezTo>
                      <a:pt x="53" y="72"/>
                      <a:pt x="181" y="0"/>
                      <a:pt x="213" y="30"/>
                    </a:cubicBezTo>
                  </a:path>
                </a:pathLst>
              </a:custGeom>
              <a:solidFill>
                <a:srgbClr val="B6C3D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44" name="Freeform 34"/>
              <p:cNvSpPr>
                <a:spLocks/>
              </p:cNvSpPr>
              <p:nvPr/>
            </p:nvSpPr>
            <p:spPr bwMode="gray">
              <a:xfrm>
                <a:off x="-12541250" y="-13846175"/>
                <a:ext cx="1357313" cy="809625"/>
              </a:xfrm>
              <a:custGeom>
                <a:avLst/>
                <a:gdLst/>
                <a:ahLst/>
                <a:cxnLst>
                  <a:cxn ang="0">
                    <a:pos x="347" y="194"/>
                  </a:cxn>
                  <a:cxn ang="0">
                    <a:pos x="184" y="95"/>
                  </a:cxn>
                  <a:cxn ang="0">
                    <a:pos x="0" y="0"/>
                  </a:cxn>
                  <a:cxn ang="0">
                    <a:pos x="362" y="208"/>
                  </a:cxn>
                </a:cxnLst>
                <a:rect l="0" t="0" r="r" b="b"/>
                <a:pathLst>
                  <a:path w="362" h="216">
                    <a:moveTo>
                      <a:pt x="347" y="194"/>
                    </a:moveTo>
                    <a:cubicBezTo>
                      <a:pt x="318" y="148"/>
                      <a:pt x="229" y="123"/>
                      <a:pt x="184" y="95"/>
                    </a:cubicBezTo>
                    <a:cubicBezTo>
                      <a:pt x="124" y="59"/>
                      <a:pt x="64" y="26"/>
                      <a:pt x="0" y="0"/>
                    </a:cubicBezTo>
                    <a:cubicBezTo>
                      <a:pt x="111" y="70"/>
                      <a:pt x="210" y="216"/>
                      <a:pt x="362" y="208"/>
                    </a:cubicBezTo>
                  </a:path>
                </a:pathLst>
              </a:custGeom>
              <a:solidFill>
                <a:srgbClr val="B6C3D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45" name="Freeform 35"/>
              <p:cNvSpPr>
                <a:spLocks/>
              </p:cNvSpPr>
              <p:nvPr/>
            </p:nvSpPr>
            <p:spPr bwMode="gray">
              <a:xfrm>
                <a:off x="-11955463" y="-11753850"/>
                <a:ext cx="741363" cy="1098550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160" y="21"/>
                  </a:cxn>
                  <a:cxn ang="0">
                    <a:pos x="124" y="82"/>
                  </a:cxn>
                  <a:cxn ang="0">
                    <a:pos x="65" y="141"/>
                  </a:cxn>
                  <a:cxn ang="0">
                    <a:pos x="71" y="282"/>
                  </a:cxn>
                  <a:cxn ang="0">
                    <a:pos x="111" y="149"/>
                  </a:cxn>
                  <a:cxn ang="0">
                    <a:pos x="169" y="15"/>
                  </a:cxn>
                </a:cxnLst>
                <a:rect l="0" t="0" r="r" b="b"/>
                <a:pathLst>
                  <a:path w="198" h="293">
                    <a:moveTo>
                      <a:pt x="169" y="0"/>
                    </a:moveTo>
                    <a:cubicBezTo>
                      <a:pt x="164" y="4"/>
                      <a:pt x="162" y="15"/>
                      <a:pt x="160" y="21"/>
                    </a:cubicBezTo>
                    <a:cubicBezTo>
                      <a:pt x="109" y="27"/>
                      <a:pt x="144" y="56"/>
                      <a:pt x="124" y="82"/>
                    </a:cubicBezTo>
                    <a:cubicBezTo>
                      <a:pt x="109" y="103"/>
                      <a:pt x="81" y="120"/>
                      <a:pt x="65" y="141"/>
                    </a:cubicBezTo>
                    <a:cubicBezTo>
                      <a:pt x="41" y="171"/>
                      <a:pt x="0" y="293"/>
                      <a:pt x="71" y="282"/>
                    </a:cubicBezTo>
                    <a:cubicBezTo>
                      <a:pt x="83" y="232"/>
                      <a:pt x="82" y="193"/>
                      <a:pt x="111" y="149"/>
                    </a:cubicBezTo>
                    <a:cubicBezTo>
                      <a:pt x="139" y="107"/>
                      <a:pt x="198" y="79"/>
                      <a:pt x="169" y="15"/>
                    </a:cubicBezTo>
                  </a:path>
                </a:pathLst>
              </a:custGeom>
              <a:solidFill>
                <a:srgbClr val="B6C3D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46" name="Freeform 36"/>
              <p:cNvSpPr>
                <a:spLocks/>
              </p:cNvSpPr>
              <p:nvPr/>
            </p:nvSpPr>
            <p:spPr bwMode="gray">
              <a:xfrm>
                <a:off x="-12285663" y="-12552362"/>
                <a:ext cx="460375" cy="622300"/>
              </a:xfrm>
              <a:custGeom>
                <a:avLst/>
                <a:gdLst/>
                <a:ahLst/>
                <a:cxnLst>
                  <a:cxn ang="0">
                    <a:pos x="116" y="35"/>
                  </a:cxn>
                  <a:cxn ang="0">
                    <a:pos x="41" y="166"/>
                  </a:cxn>
                  <a:cxn ang="0">
                    <a:pos x="19" y="34"/>
                  </a:cxn>
                  <a:cxn ang="0">
                    <a:pos x="123" y="35"/>
                  </a:cxn>
                </a:cxnLst>
                <a:rect l="0" t="0" r="r" b="b"/>
                <a:pathLst>
                  <a:path w="123" h="166">
                    <a:moveTo>
                      <a:pt x="116" y="35"/>
                    </a:moveTo>
                    <a:cubicBezTo>
                      <a:pt x="62" y="8"/>
                      <a:pt x="40" y="121"/>
                      <a:pt x="41" y="166"/>
                    </a:cubicBezTo>
                    <a:cubicBezTo>
                      <a:pt x="37" y="133"/>
                      <a:pt x="0" y="67"/>
                      <a:pt x="19" y="34"/>
                    </a:cubicBezTo>
                    <a:cubicBezTo>
                      <a:pt x="38" y="0"/>
                      <a:pt x="99" y="3"/>
                      <a:pt x="123" y="35"/>
                    </a:cubicBezTo>
                  </a:path>
                </a:pathLst>
              </a:custGeom>
              <a:solidFill>
                <a:srgbClr val="B6C3D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47" name="Freeform 37"/>
              <p:cNvSpPr>
                <a:spLocks/>
              </p:cNvSpPr>
              <p:nvPr/>
            </p:nvSpPr>
            <p:spPr bwMode="gray">
              <a:xfrm>
                <a:off x="-10752138" y="-16092487"/>
                <a:ext cx="258763" cy="476250"/>
              </a:xfrm>
              <a:custGeom>
                <a:avLst/>
                <a:gdLst/>
                <a:ahLst/>
                <a:cxnLst>
                  <a:cxn ang="0">
                    <a:pos x="56" y="4"/>
                  </a:cxn>
                  <a:cxn ang="0">
                    <a:pos x="37" y="2"/>
                  </a:cxn>
                  <a:cxn ang="0">
                    <a:pos x="22" y="127"/>
                  </a:cxn>
                  <a:cxn ang="0">
                    <a:pos x="32" y="88"/>
                  </a:cxn>
                  <a:cxn ang="0">
                    <a:pos x="69" y="104"/>
                  </a:cxn>
                  <a:cxn ang="0">
                    <a:pos x="53" y="84"/>
                  </a:cxn>
                  <a:cxn ang="0">
                    <a:pos x="49" y="61"/>
                  </a:cxn>
                  <a:cxn ang="0">
                    <a:pos x="58" y="16"/>
                  </a:cxn>
                  <a:cxn ang="0">
                    <a:pos x="56" y="6"/>
                  </a:cxn>
                </a:cxnLst>
                <a:rect l="0" t="0" r="r" b="b"/>
                <a:pathLst>
                  <a:path w="69" h="127">
                    <a:moveTo>
                      <a:pt x="56" y="4"/>
                    </a:moveTo>
                    <a:cubicBezTo>
                      <a:pt x="51" y="1"/>
                      <a:pt x="43" y="0"/>
                      <a:pt x="37" y="2"/>
                    </a:cubicBezTo>
                    <a:cubicBezTo>
                      <a:pt x="19" y="34"/>
                      <a:pt x="0" y="88"/>
                      <a:pt x="22" y="127"/>
                    </a:cubicBezTo>
                    <a:cubicBezTo>
                      <a:pt x="21" y="111"/>
                      <a:pt x="17" y="93"/>
                      <a:pt x="32" y="88"/>
                    </a:cubicBezTo>
                    <a:cubicBezTo>
                      <a:pt x="45" y="83"/>
                      <a:pt x="59" y="97"/>
                      <a:pt x="69" y="104"/>
                    </a:cubicBezTo>
                    <a:cubicBezTo>
                      <a:pt x="64" y="98"/>
                      <a:pt x="57" y="91"/>
                      <a:pt x="53" y="84"/>
                    </a:cubicBezTo>
                    <a:cubicBezTo>
                      <a:pt x="48" y="73"/>
                      <a:pt x="50" y="69"/>
                      <a:pt x="49" y="61"/>
                    </a:cubicBezTo>
                    <a:cubicBezTo>
                      <a:pt x="47" y="48"/>
                      <a:pt x="36" y="24"/>
                      <a:pt x="58" y="16"/>
                    </a:cubicBezTo>
                    <a:cubicBezTo>
                      <a:pt x="60" y="11"/>
                      <a:pt x="58" y="10"/>
                      <a:pt x="56" y="6"/>
                    </a:cubicBezTo>
                  </a:path>
                </a:pathLst>
              </a:custGeom>
              <a:solidFill>
                <a:srgbClr val="B6C3D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48" name="Freeform 38"/>
              <p:cNvSpPr>
                <a:spLocks/>
              </p:cNvSpPr>
              <p:nvPr/>
            </p:nvSpPr>
            <p:spPr bwMode="gray">
              <a:xfrm>
                <a:off x="-9871075" y="-15316200"/>
                <a:ext cx="528638" cy="2414588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46" y="132"/>
                  </a:cxn>
                  <a:cxn ang="0">
                    <a:pos x="80" y="257"/>
                  </a:cxn>
                  <a:cxn ang="0">
                    <a:pos x="104" y="391"/>
                  </a:cxn>
                  <a:cxn ang="0">
                    <a:pos x="129" y="529"/>
                  </a:cxn>
                  <a:cxn ang="0">
                    <a:pos x="141" y="644"/>
                  </a:cxn>
                  <a:cxn ang="0">
                    <a:pos x="121" y="543"/>
                  </a:cxn>
                  <a:cxn ang="0">
                    <a:pos x="102" y="427"/>
                  </a:cxn>
                  <a:cxn ang="0">
                    <a:pos x="77" y="313"/>
                  </a:cxn>
                  <a:cxn ang="0">
                    <a:pos x="55" y="201"/>
                  </a:cxn>
                  <a:cxn ang="0">
                    <a:pos x="25" y="104"/>
                  </a:cxn>
                  <a:cxn ang="0">
                    <a:pos x="0" y="0"/>
                  </a:cxn>
                </a:cxnLst>
                <a:rect l="0" t="0" r="r" b="b"/>
                <a:pathLst>
                  <a:path w="141" h="644">
                    <a:moveTo>
                      <a:pt x="2" y="3"/>
                    </a:moveTo>
                    <a:cubicBezTo>
                      <a:pt x="27" y="43"/>
                      <a:pt x="30" y="88"/>
                      <a:pt x="46" y="132"/>
                    </a:cubicBezTo>
                    <a:cubicBezTo>
                      <a:pt x="62" y="173"/>
                      <a:pt x="65" y="216"/>
                      <a:pt x="80" y="257"/>
                    </a:cubicBezTo>
                    <a:cubicBezTo>
                      <a:pt x="95" y="297"/>
                      <a:pt x="97" y="349"/>
                      <a:pt x="104" y="391"/>
                    </a:cubicBezTo>
                    <a:cubicBezTo>
                      <a:pt x="111" y="437"/>
                      <a:pt x="122" y="482"/>
                      <a:pt x="129" y="529"/>
                    </a:cubicBezTo>
                    <a:cubicBezTo>
                      <a:pt x="135" y="567"/>
                      <a:pt x="141" y="603"/>
                      <a:pt x="141" y="644"/>
                    </a:cubicBezTo>
                    <a:cubicBezTo>
                      <a:pt x="104" y="622"/>
                      <a:pt x="120" y="576"/>
                      <a:pt x="121" y="543"/>
                    </a:cubicBezTo>
                    <a:cubicBezTo>
                      <a:pt x="124" y="509"/>
                      <a:pt x="112" y="461"/>
                      <a:pt x="102" y="427"/>
                    </a:cubicBezTo>
                    <a:cubicBezTo>
                      <a:pt x="91" y="389"/>
                      <a:pt x="83" y="352"/>
                      <a:pt x="77" y="313"/>
                    </a:cubicBezTo>
                    <a:cubicBezTo>
                      <a:pt x="71" y="274"/>
                      <a:pt x="62" y="238"/>
                      <a:pt x="55" y="201"/>
                    </a:cubicBezTo>
                    <a:cubicBezTo>
                      <a:pt x="48" y="166"/>
                      <a:pt x="34" y="138"/>
                      <a:pt x="25" y="104"/>
                    </a:cubicBezTo>
                    <a:cubicBezTo>
                      <a:pt x="16" y="68"/>
                      <a:pt x="13" y="34"/>
                      <a:pt x="0" y="0"/>
                    </a:cubicBezTo>
                  </a:path>
                </a:pathLst>
              </a:custGeom>
              <a:solidFill>
                <a:srgbClr val="B6C3D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49" name="Freeform 39"/>
              <p:cNvSpPr>
                <a:spLocks/>
              </p:cNvSpPr>
              <p:nvPr/>
            </p:nvSpPr>
            <p:spPr bwMode="gray">
              <a:xfrm>
                <a:off x="-12484100" y="-15297150"/>
                <a:ext cx="1570038" cy="1195388"/>
              </a:xfrm>
              <a:custGeom>
                <a:avLst/>
                <a:gdLst/>
                <a:ahLst/>
                <a:cxnLst>
                  <a:cxn ang="0">
                    <a:pos x="218" y="92"/>
                  </a:cxn>
                  <a:cxn ang="0">
                    <a:pos x="174" y="57"/>
                  </a:cxn>
                  <a:cxn ang="0">
                    <a:pos x="119" y="30"/>
                  </a:cxn>
                  <a:cxn ang="0">
                    <a:pos x="62" y="13"/>
                  </a:cxn>
                  <a:cxn ang="0">
                    <a:pos x="0" y="3"/>
                  </a:cxn>
                  <a:cxn ang="0">
                    <a:pos x="114" y="35"/>
                  </a:cxn>
                  <a:cxn ang="0">
                    <a:pos x="227" y="92"/>
                  </a:cxn>
                  <a:cxn ang="0">
                    <a:pos x="349" y="189"/>
                  </a:cxn>
                  <a:cxn ang="0">
                    <a:pos x="419" y="319"/>
                  </a:cxn>
                  <a:cxn ang="0">
                    <a:pos x="379" y="256"/>
                  </a:cxn>
                  <a:cxn ang="0">
                    <a:pos x="335" y="191"/>
                  </a:cxn>
                  <a:cxn ang="0">
                    <a:pos x="277" y="140"/>
                  </a:cxn>
                  <a:cxn ang="0">
                    <a:pos x="208" y="89"/>
                  </a:cxn>
                </a:cxnLst>
                <a:rect l="0" t="0" r="r" b="b"/>
                <a:pathLst>
                  <a:path w="419" h="319">
                    <a:moveTo>
                      <a:pt x="218" y="92"/>
                    </a:moveTo>
                    <a:cubicBezTo>
                      <a:pt x="201" y="84"/>
                      <a:pt x="191" y="65"/>
                      <a:pt x="174" y="57"/>
                    </a:cubicBezTo>
                    <a:cubicBezTo>
                      <a:pt x="157" y="48"/>
                      <a:pt x="138" y="37"/>
                      <a:pt x="119" y="30"/>
                    </a:cubicBezTo>
                    <a:cubicBezTo>
                      <a:pt x="101" y="23"/>
                      <a:pt x="81" y="17"/>
                      <a:pt x="62" y="13"/>
                    </a:cubicBezTo>
                    <a:cubicBezTo>
                      <a:pt x="46" y="10"/>
                      <a:pt x="10" y="13"/>
                      <a:pt x="0" y="3"/>
                    </a:cubicBezTo>
                    <a:cubicBezTo>
                      <a:pt x="46" y="0"/>
                      <a:pt x="75" y="15"/>
                      <a:pt x="114" y="35"/>
                    </a:cubicBezTo>
                    <a:cubicBezTo>
                      <a:pt x="153" y="54"/>
                      <a:pt x="192" y="68"/>
                      <a:pt x="227" y="92"/>
                    </a:cubicBezTo>
                    <a:cubicBezTo>
                      <a:pt x="267" y="119"/>
                      <a:pt x="321" y="149"/>
                      <a:pt x="349" y="189"/>
                    </a:cubicBezTo>
                    <a:cubicBezTo>
                      <a:pt x="378" y="231"/>
                      <a:pt x="404" y="272"/>
                      <a:pt x="419" y="319"/>
                    </a:cubicBezTo>
                    <a:cubicBezTo>
                      <a:pt x="403" y="302"/>
                      <a:pt x="394" y="275"/>
                      <a:pt x="379" y="256"/>
                    </a:cubicBezTo>
                    <a:cubicBezTo>
                      <a:pt x="364" y="234"/>
                      <a:pt x="352" y="211"/>
                      <a:pt x="335" y="191"/>
                    </a:cubicBezTo>
                    <a:cubicBezTo>
                      <a:pt x="319" y="170"/>
                      <a:pt x="298" y="155"/>
                      <a:pt x="277" y="140"/>
                    </a:cubicBezTo>
                    <a:cubicBezTo>
                      <a:pt x="257" y="124"/>
                      <a:pt x="231" y="99"/>
                      <a:pt x="208" y="89"/>
                    </a:cubicBezTo>
                  </a:path>
                </a:pathLst>
              </a:custGeom>
              <a:solidFill>
                <a:srgbClr val="B6C3D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50" name="Freeform 40"/>
              <p:cNvSpPr>
                <a:spLocks/>
              </p:cNvSpPr>
              <p:nvPr/>
            </p:nvSpPr>
            <p:spPr bwMode="gray">
              <a:xfrm>
                <a:off x="-11820525" y="-16114712"/>
                <a:ext cx="1173163" cy="66675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160" y="84"/>
                  </a:cxn>
                  <a:cxn ang="0">
                    <a:pos x="313" y="141"/>
                  </a:cxn>
                  <a:cxn ang="0">
                    <a:pos x="158" y="102"/>
                  </a:cxn>
                  <a:cxn ang="0">
                    <a:pos x="86" y="86"/>
                  </a:cxn>
                  <a:cxn ang="0">
                    <a:pos x="0" y="74"/>
                  </a:cxn>
                  <a:cxn ang="0">
                    <a:pos x="51" y="56"/>
                  </a:cxn>
                  <a:cxn ang="0">
                    <a:pos x="34" y="2"/>
                  </a:cxn>
                </a:cxnLst>
                <a:rect l="0" t="0" r="r" b="b"/>
                <a:pathLst>
                  <a:path w="313" h="178">
                    <a:moveTo>
                      <a:pt x="39" y="0"/>
                    </a:moveTo>
                    <a:cubicBezTo>
                      <a:pt x="82" y="23"/>
                      <a:pt x="118" y="61"/>
                      <a:pt x="160" y="84"/>
                    </a:cubicBezTo>
                    <a:cubicBezTo>
                      <a:pt x="208" y="111"/>
                      <a:pt x="254" y="143"/>
                      <a:pt x="313" y="141"/>
                    </a:cubicBezTo>
                    <a:cubicBezTo>
                      <a:pt x="261" y="178"/>
                      <a:pt x="201" y="125"/>
                      <a:pt x="158" y="102"/>
                    </a:cubicBezTo>
                    <a:cubicBezTo>
                      <a:pt x="136" y="91"/>
                      <a:pt x="110" y="90"/>
                      <a:pt x="86" y="86"/>
                    </a:cubicBezTo>
                    <a:cubicBezTo>
                      <a:pt x="59" y="82"/>
                      <a:pt x="28" y="72"/>
                      <a:pt x="0" y="74"/>
                    </a:cubicBezTo>
                    <a:cubicBezTo>
                      <a:pt x="14" y="72"/>
                      <a:pt x="42" y="70"/>
                      <a:pt x="51" y="56"/>
                    </a:cubicBezTo>
                    <a:cubicBezTo>
                      <a:pt x="65" y="34"/>
                      <a:pt x="34" y="22"/>
                      <a:pt x="34" y="2"/>
                    </a:cubicBezTo>
                  </a:path>
                </a:pathLst>
              </a:custGeom>
              <a:solidFill>
                <a:srgbClr val="B6C3D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51" name="Freeform 41"/>
              <p:cNvSpPr>
                <a:spLocks/>
              </p:cNvSpPr>
              <p:nvPr/>
            </p:nvSpPr>
            <p:spPr bwMode="gray">
              <a:xfrm>
                <a:off x="-9739313" y="-16471900"/>
                <a:ext cx="352425" cy="3413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4" y="43"/>
                  </a:cxn>
                  <a:cxn ang="0">
                    <a:pos x="62" y="91"/>
                  </a:cxn>
                  <a:cxn ang="0">
                    <a:pos x="94" y="35"/>
                  </a:cxn>
                  <a:cxn ang="0">
                    <a:pos x="0" y="0"/>
                  </a:cxn>
                </a:cxnLst>
                <a:rect l="0" t="0" r="r" b="b"/>
                <a:pathLst>
                  <a:path w="94" h="91">
                    <a:moveTo>
                      <a:pt x="2" y="0"/>
                    </a:moveTo>
                    <a:cubicBezTo>
                      <a:pt x="11" y="15"/>
                      <a:pt x="22" y="28"/>
                      <a:pt x="34" y="43"/>
                    </a:cubicBezTo>
                    <a:cubicBezTo>
                      <a:pt x="49" y="59"/>
                      <a:pt x="52" y="75"/>
                      <a:pt x="62" y="91"/>
                    </a:cubicBezTo>
                    <a:cubicBezTo>
                      <a:pt x="61" y="59"/>
                      <a:pt x="52" y="32"/>
                      <a:pt x="94" y="35"/>
                    </a:cubicBezTo>
                    <a:cubicBezTo>
                      <a:pt x="72" y="14"/>
                      <a:pt x="25" y="21"/>
                      <a:pt x="0" y="0"/>
                    </a:cubicBezTo>
                  </a:path>
                </a:pathLst>
              </a:custGeom>
              <a:solidFill>
                <a:srgbClr val="B6C3D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52" name="Freeform 42"/>
              <p:cNvSpPr>
                <a:spLocks/>
              </p:cNvSpPr>
              <p:nvPr/>
            </p:nvSpPr>
            <p:spPr bwMode="gray">
              <a:xfrm>
                <a:off x="-8167688" y="-15155862"/>
                <a:ext cx="130175" cy="1177925"/>
              </a:xfrm>
              <a:custGeom>
                <a:avLst/>
                <a:gdLst/>
                <a:ahLst/>
                <a:cxnLst>
                  <a:cxn ang="0">
                    <a:pos x="20" y="260"/>
                  </a:cxn>
                  <a:cxn ang="0">
                    <a:pos x="0" y="0"/>
                  </a:cxn>
                  <a:cxn ang="0">
                    <a:pos x="32" y="146"/>
                  </a:cxn>
                  <a:cxn ang="0">
                    <a:pos x="32" y="314"/>
                  </a:cxn>
                  <a:cxn ang="0">
                    <a:pos x="25" y="314"/>
                  </a:cxn>
                  <a:cxn ang="0">
                    <a:pos x="20" y="260"/>
                  </a:cxn>
                </a:cxnLst>
                <a:rect l="0" t="0" r="r" b="b"/>
                <a:pathLst>
                  <a:path w="35" h="314">
                    <a:moveTo>
                      <a:pt x="20" y="260"/>
                    </a:moveTo>
                    <a:cubicBezTo>
                      <a:pt x="20" y="171"/>
                      <a:pt x="21" y="85"/>
                      <a:pt x="0" y="0"/>
                    </a:cubicBezTo>
                    <a:cubicBezTo>
                      <a:pt x="29" y="34"/>
                      <a:pt x="32" y="102"/>
                      <a:pt x="32" y="146"/>
                    </a:cubicBezTo>
                    <a:cubicBezTo>
                      <a:pt x="32" y="202"/>
                      <a:pt x="35" y="257"/>
                      <a:pt x="32" y="314"/>
                    </a:cubicBezTo>
                    <a:cubicBezTo>
                      <a:pt x="30" y="314"/>
                      <a:pt x="27" y="314"/>
                      <a:pt x="25" y="314"/>
                    </a:cubicBezTo>
                    <a:cubicBezTo>
                      <a:pt x="16" y="299"/>
                      <a:pt x="20" y="277"/>
                      <a:pt x="20" y="260"/>
                    </a:cubicBezTo>
                  </a:path>
                </a:pathLst>
              </a:custGeom>
              <a:solidFill>
                <a:srgbClr val="B6C3D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53" name="Freeform 43"/>
              <p:cNvSpPr>
                <a:spLocks/>
              </p:cNvSpPr>
              <p:nvPr/>
            </p:nvSpPr>
            <p:spPr bwMode="gray">
              <a:xfrm>
                <a:off x="-12233275" y="-15687675"/>
                <a:ext cx="974725" cy="825500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121" y="20"/>
                  </a:cxn>
                  <a:cxn ang="0">
                    <a:pos x="173" y="39"/>
                  </a:cxn>
                  <a:cxn ang="0">
                    <a:pos x="255" y="106"/>
                  </a:cxn>
                  <a:cxn ang="0">
                    <a:pos x="194" y="121"/>
                  </a:cxn>
                  <a:cxn ang="0">
                    <a:pos x="260" y="220"/>
                  </a:cxn>
                  <a:cxn ang="0">
                    <a:pos x="152" y="104"/>
                  </a:cxn>
                  <a:cxn ang="0">
                    <a:pos x="0" y="44"/>
                  </a:cxn>
                  <a:cxn ang="0">
                    <a:pos x="109" y="23"/>
                  </a:cxn>
                  <a:cxn ang="0">
                    <a:pos x="74" y="2"/>
                  </a:cxn>
                </a:cxnLst>
                <a:rect l="0" t="0" r="r" b="b"/>
                <a:pathLst>
                  <a:path w="260" h="220">
                    <a:moveTo>
                      <a:pt x="74" y="0"/>
                    </a:moveTo>
                    <a:cubicBezTo>
                      <a:pt x="79" y="15"/>
                      <a:pt x="107" y="16"/>
                      <a:pt x="121" y="20"/>
                    </a:cubicBezTo>
                    <a:cubicBezTo>
                      <a:pt x="143" y="24"/>
                      <a:pt x="155" y="29"/>
                      <a:pt x="173" y="39"/>
                    </a:cubicBezTo>
                    <a:cubicBezTo>
                      <a:pt x="202" y="56"/>
                      <a:pt x="240" y="78"/>
                      <a:pt x="255" y="106"/>
                    </a:cubicBezTo>
                    <a:cubicBezTo>
                      <a:pt x="229" y="84"/>
                      <a:pt x="167" y="70"/>
                      <a:pt x="194" y="121"/>
                    </a:cubicBezTo>
                    <a:cubicBezTo>
                      <a:pt x="212" y="155"/>
                      <a:pt x="240" y="187"/>
                      <a:pt x="260" y="220"/>
                    </a:cubicBezTo>
                    <a:cubicBezTo>
                      <a:pt x="219" y="187"/>
                      <a:pt x="186" y="144"/>
                      <a:pt x="152" y="104"/>
                    </a:cubicBezTo>
                    <a:cubicBezTo>
                      <a:pt x="112" y="58"/>
                      <a:pt x="60" y="46"/>
                      <a:pt x="0" y="44"/>
                    </a:cubicBezTo>
                    <a:cubicBezTo>
                      <a:pt x="25" y="29"/>
                      <a:pt x="120" y="67"/>
                      <a:pt x="109" y="23"/>
                    </a:cubicBezTo>
                    <a:cubicBezTo>
                      <a:pt x="93" y="25"/>
                      <a:pt x="82" y="15"/>
                      <a:pt x="74" y="2"/>
                    </a:cubicBezTo>
                  </a:path>
                </a:pathLst>
              </a:custGeom>
              <a:solidFill>
                <a:srgbClr val="B6C3D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54" name="Freeform 44"/>
              <p:cNvSpPr>
                <a:spLocks/>
              </p:cNvSpPr>
              <p:nvPr/>
            </p:nvSpPr>
            <p:spPr bwMode="gray">
              <a:xfrm>
                <a:off x="-12068175" y="-12238037"/>
                <a:ext cx="401638" cy="957263"/>
              </a:xfrm>
              <a:custGeom>
                <a:avLst/>
                <a:gdLst/>
                <a:ahLst/>
                <a:cxnLst>
                  <a:cxn ang="0">
                    <a:pos x="105" y="30"/>
                  </a:cxn>
                  <a:cxn ang="0">
                    <a:pos x="73" y="150"/>
                  </a:cxn>
                  <a:cxn ang="0">
                    <a:pos x="3" y="255"/>
                  </a:cxn>
                  <a:cxn ang="0">
                    <a:pos x="0" y="152"/>
                  </a:cxn>
                  <a:cxn ang="0">
                    <a:pos x="58" y="62"/>
                  </a:cxn>
                  <a:cxn ang="0">
                    <a:pos x="70" y="10"/>
                  </a:cxn>
                  <a:cxn ang="0">
                    <a:pos x="105" y="35"/>
                  </a:cxn>
                </a:cxnLst>
                <a:rect l="0" t="0" r="r" b="b"/>
                <a:pathLst>
                  <a:path w="107" h="255">
                    <a:moveTo>
                      <a:pt x="105" y="30"/>
                    </a:moveTo>
                    <a:cubicBezTo>
                      <a:pt x="105" y="75"/>
                      <a:pt x="93" y="113"/>
                      <a:pt x="73" y="150"/>
                    </a:cubicBezTo>
                    <a:cubicBezTo>
                      <a:pt x="58" y="179"/>
                      <a:pt x="29" y="241"/>
                      <a:pt x="3" y="255"/>
                    </a:cubicBezTo>
                    <a:cubicBezTo>
                      <a:pt x="10" y="232"/>
                      <a:pt x="69" y="115"/>
                      <a:pt x="0" y="152"/>
                    </a:cubicBezTo>
                    <a:cubicBezTo>
                      <a:pt x="38" y="138"/>
                      <a:pt x="52" y="98"/>
                      <a:pt x="58" y="62"/>
                    </a:cubicBezTo>
                    <a:cubicBezTo>
                      <a:pt x="60" y="48"/>
                      <a:pt x="56" y="19"/>
                      <a:pt x="70" y="10"/>
                    </a:cubicBezTo>
                    <a:cubicBezTo>
                      <a:pt x="88" y="0"/>
                      <a:pt x="107" y="18"/>
                      <a:pt x="105" y="35"/>
                    </a:cubicBezTo>
                  </a:path>
                </a:pathLst>
              </a:custGeom>
              <a:solidFill>
                <a:srgbClr val="B6C3D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55" name="Freeform 45"/>
              <p:cNvSpPr>
                <a:spLocks/>
              </p:cNvSpPr>
              <p:nvPr/>
            </p:nvSpPr>
            <p:spPr bwMode="gray">
              <a:xfrm>
                <a:off x="-10583863" y="-15178087"/>
                <a:ext cx="935038" cy="828675"/>
              </a:xfrm>
              <a:custGeom>
                <a:avLst/>
                <a:gdLst/>
                <a:ahLst/>
                <a:cxnLst>
                  <a:cxn ang="0">
                    <a:pos x="220" y="189"/>
                  </a:cxn>
                  <a:cxn ang="0">
                    <a:pos x="0" y="1"/>
                  </a:cxn>
                  <a:cxn ang="0">
                    <a:pos x="87" y="47"/>
                  </a:cxn>
                  <a:cxn ang="0">
                    <a:pos x="150" y="99"/>
                  </a:cxn>
                  <a:cxn ang="0">
                    <a:pos x="249" y="221"/>
                  </a:cxn>
                  <a:cxn ang="0">
                    <a:pos x="220" y="189"/>
                  </a:cxn>
                </a:cxnLst>
                <a:rect l="0" t="0" r="r" b="b"/>
                <a:pathLst>
                  <a:path w="249" h="221">
                    <a:moveTo>
                      <a:pt x="220" y="189"/>
                    </a:moveTo>
                    <a:cubicBezTo>
                      <a:pt x="165" y="107"/>
                      <a:pt x="60" y="76"/>
                      <a:pt x="0" y="1"/>
                    </a:cubicBezTo>
                    <a:cubicBezTo>
                      <a:pt x="24" y="0"/>
                      <a:pt x="65" y="34"/>
                      <a:pt x="87" y="47"/>
                    </a:cubicBezTo>
                    <a:cubicBezTo>
                      <a:pt x="109" y="61"/>
                      <a:pt x="132" y="80"/>
                      <a:pt x="150" y="99"/>
                    </a:cubicBezTo>
                    <a:cubicBezTo>
                      <a:pt x="177" y="129"/>
                      <a:pt x="246" y="179"/>
                      <a:pt x="249" y="221"/>
                    </a:cubicBezTo>
                    <a:cubicBezTo>
                      <a:pt x="234" y="217"/>
                      <a:pt x="228" y="201"/>
                      <a:pt x="220" y="189"/>
                    </a:cubicBezTo>
                  </a:path>
                </a:pathLst>
              </a:custGeom>
              <a:solidFill>
                <a:srgbClr val="B6C3D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56" name="Freeform 46"/>
              <p:cNvSpPr>
                <a:spLocks/>
              </p:cNvSpPr>
              <p:nvPr/>
            </p:nvSpPr>
            <p:spPr bwMode="gray">
              <a:xfrm>
                <a:off x="-10399713" y="-15530512"/>
                <a:ext cx="641350" cy="698500"/>
              </a:xfrm>
              <a:custGeom>
                <a:avLst/>
                <a:gdLst/>
                <a:ahLst/>
                <a:cxnLst>
                  <a:cxn ang="0">
                    <a:pos x="168" y="181"/>
                  </a:cxn>
                  <a:cxn ang="0">
                    <a:pos x="118" y="120"/>
                  </a:cxn>
                  <a:cxn ang="0">
                    <a:pos x="81" y="82"/>
                  </a:cxn>
                  <a:cxn ang="0">
                    <a:pos x="0" y="0"/>
                  </a:cxn>
                  <a:cxn ang="0">
                    <a:pos x="71" y="65"/>
                  </a:cxn>
                  <a:cxn ang="0">
                    <a:pos x="143" y="111"/>
                  </a:cxn>
                  <a:cxn ang="0">
                    <a:pos x="141" y="65"/>
                  </a:cxn>
                  <a:cxn ang="0">
                    <a:pos x="149" y="126"/>
                  </a:cxn>
                  <a:cxn ang="0">
                    <a:pos x="171" y="186"/>
                  </a:cxn>
                </a:cxnLst>
                <a:rect l="0" t="0" r="r" b="b"/>
                <a:pathLst>
                  <a:path w="171" h="186">
                    <a:moveTo>
                      <a:pt x="168" y="181"/>
                    </a:moveTo>
                    <a:cubicBezTo>
                      <a:pt x="148" y="165"/>
                      <a:pt x="136" y="138"/>
                      <a:pt x="118" y="120"/>
                    </a:cubicBezTo>
                    <a:cubicBezTo>
                      <a:pt x="106" y="107"/>
                      <a:pt x="92" y="96"/>
                      <a:pt x="81" y="82"/>
                    </a:cubicBezTo>
                    <a:cubicBezTo>
                      <a:pt x="55" y="53"/>
                      <a:pt x="26" y="28"/>
                      <a:pt x="0" y="0"/>
                    </a:cubicBezTo>
                    <a:cubicBezTo>
                      <a:pt x="26" y="4"/>
                      <a:pt x="51" y="48"/>
                      <a:pt x="71" y="65"/>
                    </a:cubicBezTo>
                    <a:cubicBezTo>
                      <a:pt x="88" y="79"/>
                      <a:pt x="121" y="112"/>
                      <a:pt x="143" y="111"/>
                    </a:cubicBezTo>
                    <a:cubicBezTo>
                      <a:pt x="147" y="97"/>
                      <a:pt x="148" y="78"/>
                      <a:pt x="141" y="65"/>
                    </a:cubicBezTo>
                    <a:cubicBezTo>
                      <a:pt x="141" y="89"/>
                      <a:pt x="141" y="106"/>
                      <a:pt x="149" y="126"/>
                    </a:cubicBezTo>
                    <a:cubicBezTo>
                      <a:pt x="155" y="143"/>
                      <a:pt x="160" y="174"/>
                      <a:pt x="171" y="186"/>
                    </a:cubicBezTo>
                  </a:path>
                </a:pathLst>
              </a:custGeom>
              <a:solidFill>
                <a:srgbClr val="B6C3D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57" name="Freeform 47"/>
              <p:cNvSpPr>
                <a:spLocks/>
              </p:cNvSpPr>
              <p:nvPr/>
            </p:nvSpPr>
            <p:spPr bwMode="gray">
              <a:xfrm>
                <a:off x="-12307888" y="-13550900"/>
                <a:ext cx="1597025" cy="158273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92" y="113"/>
                  </a:cxn>
                  <a:cxn ang="0">
                    <a:pos x="176" y="221"/>
                  </a:cxn>
                  <a:cxn ang="0">
                    <a:pos x="262" y="323"/>
                  </a:cxn>
                  <a:cxn ang="0">
                    <a:pos x="383" y="389"/>
                  </a:cxn>
                  <a:cxn ang="0">
                    <a:pos x="426" y="422"/>
                  </a:cxn>
                  <a:cxn ang="0">
                    <a:pos x="330" y="371"/>
                  </a:cxn>
                  <a:cxn ang="0">
                    <a:pos x="234" y="301"/>
                  </a:cxn>
                  <a:cxn ang="0">
                    <a:pos x="164" y="211"/>
                  </a:cxn>
                  <a:cxn ang="0">
                    <a:pos x="94" y="115"/>
                  </a:cxn>
                  <a:cxn ang="0">
                    <a:pos x="0" y="0"/>
                  </a:cxn>
                </a:cxnLst>
                <a:rect l="0" t="0" r="r" b="b"/>
                <a:pathLst>
                  <a:path w="426" h="422">
                    <a:moveTo>
                      <a:pt x="0" y="3"/>
                    </a:moveTo>
                    <a:cubicBezTo>
                      <a:pt x="40" y="28"/>
                      <a:pt x="64" y="77"/>
                      <a:pt x="92" y="113"/>
                    </a:cubicBezTo>
                    <a:cubicBezTo>
                      <a:pt x="120" y="149"/>
                      <a:pt x="149" y="185"/>
                      <a:pt x="176" y="221"/>
                    </a:cubicBezTo>
                    <a:cubicBezTo>
                      <a:pt x="203" y="256"/>
                      <a:pt x="226" y="294"/>
                      <a:pt x="262" y="323"/>
                    </a:cubicBezTo>
                    <a:cubicBezTo>
                      <a:pt x="297" y="352"/>
                      <a:pt x="344" y="362"/>
                      <a:pt x="383" y="389"/>
                    </a:cubicBezTo>
                    <a:cubicBezTo>
                      <a:pt x="397" y="399"/>
                      <a:pt x="413" y="410"/>
                      <a:pt x="426" y="422"/>
                    </a:cubicBezTo>
                    <a:cubicBezTo>
                      <a:pt x="393" y="409"/>
                      <a:pt x="365" y="385"/>
                      <a:pt x="330" y="371"/>
                    </a:cubicBezTo>
                    <a:cubicBezTo>
                      <a:pt x="291" y="354"/>
                      <a:pt x="260" y="336"/>
                      <a:pt x="234" y="301"/>
                    </a:cubicBezTo>
                    <a:cubicBezTo>
                      <a:pt x="212" y="271"/>
                      <a:pt x="190" y="238"/>
                      <a:pt x="164" y="211"/>
                    </a:cubicBezTo>
                    <a:cubicBezTo>
                      <a:pt x="134" y="180"/>
                      <a:pt x="117" y="150"/>
                      <a:pt x="94" y="115"/>
                    </a:cubicBezTo>
                    <a:cubicBezTo>
                      <a:pt x="69" y="76"/>
                      <a:pt x="34" y="31"/>
                      <a:pt x="0" y="0"/>
                    </a:cubicBezTo>
                  </a:path>
                </a:pathLst>
              </a:custGeom>
              <a:solidFill>
                <a:srgbClr val="B6C3D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58" name="Freeform 48"/>
              <p:cNvSpPr>
                <a:spLocks/>
              </p:cNvSpPr>
              <p:nvPr/>
            </p:nvSpPr>
            <p:spPr bwMode="gray">
              <a:xfrm>
                <a:off x="-11134725" y="-11585575"/>
                <a:ext cx="2182813" cy="1054100"/>
              </a:xfrm>
              <a:custGeom>
                <a:avLst/>
                <a:gdLst/>
                <a:ahLst/>
                <a:cxnLst>
                  <a:cxn ang="0">
                    <a:pos x="191" y="144"/>
                  </a:cxn>
                  <a:cxn ang="0">
                    <a:pos x="273" y="120"/>
                  </a:cxn>
                  <a:cxn ang="0">
                    <a:pos x="364" y="97"/>
                  </a:cxn>
                  <a:cxn ang="0">
                    <a:pos x="417" y="87"/>
                  </a:cxn>
                  <a:cxn ang="0">
                    <a:pos x="456" y="69"/>
                  </a:cxn>
                  <a:cxn ang="0">
                    <a:pos x="533" y="34"/>
                  </a:cxn>
                  <a:cxn ang="0">
                    <a:pos x="580" y="10"/>
                  </a:cxn>
                  <a:cxn ang="0">
                    <a:pos x="506" y="74"/>
                  </a:cxn>
                  <a:cxn ang="0">
                    <a:pos x="438" y="133"/>
                  </a:cxn>
                  <a:cxn ang="0">
                    <a:pos x="406" y="187"/>
                  </a:cxn>
                  <a:cxn ang="0">
                    <a:pos x="370" y="226"/>
                  </a:cxn>
                  <a:cxn ang="0">
                    <a:pos x="261" y="275"/>
                  </a:cxn>
                  <a:cxn ang="0">
                    <a:pos x="332" y="174"/>
                  </a:cxn>
                  <a:cxn ang="0">
                    <a:pos x="291" y="203"/>
                  </a:cxn>
                  <a:cxn ang="0">
                    <a:pos x="216" y="223"/>
                  </a:cxn>
                  <a:cxn ang="0">
                    <a:pos x="266" y="183"/>
                  </a:cxn>
                  <a:cxn ang="0">
                    <a:pos x="288" y="127"/>
                  </a:cxn>
                  <a:cxn ang="0">
                    <a:pos x="186" y="146"/>
                  </a:cxn>
                  <a:cxn ang="0">
                    <a:pos x="0" y="0"/>
                  </a:cxn>
                  <a:cxn ang="0">
                    <a:pos x="76" y="97"/>
                  </a:cxn>
                  <a:cxn ang="0">
                    <a:pos x="123" y="139"/>
                  </a:cxn>
                  <a:cxn ang="0">
                    <a:pos x="166" y="136"/>
                  </a:cxn>
                </a:cxnLst>
                <a:rect l="0" t="0" r="r" b="b"/>
                <a:pathLst>
                  <a:path w="582" h="281">
                    <a:moveTo>
                      <a:pt x="191" y="144"/>
                    </a:moveTo>
                    <a:cubicBezTo>
                      <a:pt x="222" y="147"/>
                      <a:pt x="246" y="128"/>
                      <a:pt x="273" y="120"/>
                    </a:cubicBezTo>
                    <a:cubicBezTo>
                      <a:pt x="303" y="110"/>
                      <a:pt x="334" y="107"/>
                      <a:pt x="364" y="97"/>
                    </a:cubicBezTo>
                    <a:cubicBezTo>
                      <a:pt x="381" y="91"/>
                      <a:pt x="398" y="91"/>
                      <a:pt x="417" y="87"/>
                    </a:cubicBezTo>
                    <a:cubicBezTo>
                      <a:pt x="432" y="83"/>
                      <a:pt x="442" y="76"/>
                      <a:pt x="456" y="69"/>
                    </a:cubicBezTo>
                    <a:cubicBezTo>
                      <a:pt x="482" y="57"/>
                      <a:pt x="505" y="40"/>
                      <a:pt x="533" y="34"/>
                    </a:cubicBezTo>
                    <a:cubicBezTo>
                      <a:pt x="542" y="20"/>
                      <a:pt x="564" y="14"/>
                      <a:pt x="580" y="10"/>
                    </a:cubicBezTo>
                    <a:cubicBezTo>
                      <a:pt x="582" y="29"/>
                      <a:pt x="523" y="60"/>
                      <a:pt x="506" y="74"/>
                    </a:cubicBezTo>
                    <a:cubicBezTo>
                      <a:pt x="484" y="91"/>
                      <a:pt x="453" y="110"/>
                      <a:pt x="438" y="133"/>
                    </a:cubicBezTo>
                    <a:cubicBezTo>
                      <a:pt x="415" y="138"/>
                      <a:pt x="416" y="170"/>
                      <a:pt x="406" y="187"/>
                    </a:cubicBezTo>
                    <a:cubicBezTo>
                      <a:pt x="398" y="202"/>
                      <a:pt x="381" y="215"/>
                      <a:pt x="370" y="226"/>
                    </a:cubicBezTo>
                    <a:cubicBezTo>
                      <a:pt x="344" y="252"/>
                      <a:pt x="300" y="281"/>
                      <a:pt x="261" y="275"/>
                    </a:cubicBezTo>
                    <a:cubicBezTo>
                      <a:pt x="285" y="266"/>
                      <a:pt x="382" y="208"/>
                      <a:pt x="332" y="174"/>
                    </a:cubicBezTo>
                    <a:cubicBezTo>
                      <a:pt x="310" y="159"/>
                      <a:pt x="304" y="191"/>
                      <a:pt x="291" y="203"/>
                    </a:cubicBezTo>
                    <a:cubicBezTo>
                      <a:pt x="269" y="223"/>
                      <a:pt x="244" y="224"/>
                      <a:pt x="216" y="223"/>
                    </a:cubicBezTo>
                    <a:cubicBezTo>
                      <a:pt x="218" y="203"/>
                      <a:pt x="254" y="196"/>
                      <a:pt x="266" y="183"/>
                    </a:cubicBezTo>
                    <a:cubicBezTo>
                      <a:pt x="277" y="171"/>
                      <a:pt x="304" y="139"/>
                      <a:pt x="288" y="127"/>
                    </a:cubicBezTo>
                    <a:cubicBezTo>
                      <a:pt x="272" y="115"/>
                      <a:pt x="210" y="149"/>
                      <a:pt x="186" y="146"/>
                    </a:cubicBezTo>
                    <a:cubicBezTo>
                      <a:pt x="111" y="136"/>
                      <a:pt x="57" y="42"/>
                      <a:pt x="0" y="0"/>
                    </a:cubicBezTo>
                    <a:cubicBezTo>
                      <a:pt x="32" y="27"/>
                      <a:pt x="48" y="67"/>
                      <a:pt x="76" y="97"/>
                    </a:cubicBezTo>
                    <a:cubicBezTo>
                      <a:pt x="89" y="112"/>
                      <a:pt x="107" y="126"/>
                      <a:pt x="123" y="139"/>
                    </a:cubicBezTo>
                    <a:cubicBezTo>
                      <a:pt x="134" y="149"/>
                      <a:pt x="185" y="166"/>
                      <a:pt x="166" y="136"/>
                    </a:cubicBezTo>
                  </a:path>
                </a:pathLst>
              </a:custGeom>
              <a:solidFill>
                <a:srgbClr val="B6C3D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59" name="Freeform 49"/>
              <p:cNvSpPr>
                <a:spLocks/>
              </p:cNvSpPr>
              <p:nvPr/>
            </p:nvSpPr>
            <p:spPr bwMode="gray">
              <a:xfrm>
                <a:off x="-9890125" y="-10245725"/>
                <a:ext cx="608013" cy="400050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133" y="0"/>
                  </a:cxn>
                  <a:cxn ang="0">
                    <a:pos x="79" y="60"/>
                  </a:cxn>
                  <a:cxn ang="0">
                    <a:pos x="2" y="107"/>
                  </a:cxn>
                </a:cxnLst>
                <a:rect l="0" t="0" r="r" b="b"/>
                <a:pathLst>
                  <a:path w="162" h="107">
                    <a:moveTo>
                      <a:pt x="0" y="102"/>
                    </a:moveTo>
                    <a:cubicBezTo>
                      <a:pt x="56" y="92"/>
                      <a:pt x="82" y="12"/>
                      <a:pt x="133" y="0"/>
                    </a:cubicBezTo>
                    <a:cubicBezTo>
                      <a:pt x="162" y="34"/>
                      <a:pt x="96" y="50"/>
                      <a:pt x="79" y="60"/>
                    </a:cubicBezTo>
                    <a:cubicBezTo>
                      <a:pt x="55" y="74"/>
                      <a:pt x="29" y="99"/>
                      <a:pt x="2" y="107"/>
                    </a:cubicBezTo>
                  </a:path>
                </a:pathLst>
              </a:custGeom>
              <a:solidFill>
                <a:srgbClr val="B6C3D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60" name="Freeform 50"/>
              <p:cNvSpPr>
                <a:spLocks/>
              </p:cNvSpPr>
              <p:nvPr/>
            </p:nvSpPr>
            <p:spPr bwMode="gray">
              <a:xfrm>
                <a:off x="-11055350" y="-10545762"/>
                <a:ext cx="617538" cy="300038"/>
              </a:xfrm>
              <a:custGeom>
                <a:avLst/>
                <a:gdLst/>
                <a:ahLst/>
                <a:cxnLst>
                  <a:cxn ang="0">
                    <a:pos x="3" y="68"/>
                  </a:cxn>
                  <a:cxn ang="0">
                    <a:pos x="165" y="8"/>
                  </a:cxn>
                  <a:cxn ang="0">
                    <a:pos x="78" y="43"/>
                  </a:cxn>
                  <a:cxn ang="0">
                    <a:pos x="36" y="60"/>
                  </a:cxn>
                  <a:cxn ang="0">
                    <a:pos x="1" y="80"/>
                  </a:cxn>
                  <a:cxn ang="0">
                    <a:pos x="1" y="70"/>
                  </a:cxn>
                </a:cxnLst>
                <a:rect l="0" t="0" r="r" b="b"/>
                <a:pathLst>
                  <a:path w="165" h="80">
                    <a:moveTo>
                      <a:pt x="3" y="68"/>
                    </a:moveTo>
                    <a:cubicBezTo>
                      <a:pt x="0" y="40"/>
                      <a:pt x="141" y="0"/>
                      <a:pt x="165" y="8"/>
                    </a:cubicBezTo>
                    <a:cubicBezTo>
                      <a:pt x="135" y="12"/>
                      <a:pt x="105" y="30"/>
                      <a:pt x="78" y="43"/>
                    </a:cubicBezTo>
                    <a:cubicBezTo>
                      <a:pt x="64" y="49"/>
                      <a:pt x="49" y="54"/>
                      <a:pt x="36" y="60"/>
                    </a:cubicBezTo>
                    <a:cubicBezTo>
                      <a:pt x="23" y="66"/>
                      <a:pt x="15" y="80"/>
                      <a:pt x="1" y="80"/>
                    </a:cubicBezTo>
                    <a:cubicBezTo>
                      <a:pt x="1" y="76"/>
                      <a:pt x="1" y="73"/>
                      <a:pt x="1" y="70"/>
                    </a:cubicBezTo>
                  </a:path>
                </a:pathLst>
              </a:custGeom>
              <a:solidFill>
                <a:srgbClr val="B6C3D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61" name="Freeform 51"/>
              <p:cNvSpPr>
                <a:spLocks/>
              </p:cNvSpPr>
              <p:nvPr/>
            </p:nvSpPr>
            <p:spPr bwMode="gray">
              <a:xfrm>
                <a:off x="-12522200" y="-13520737"/>
                <a:ext cx="1271588" cy="1811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5" y="112"/>
                  </a:cxn>
                  <a:cxn ang="0">
                    <a:pos x="125" y="231"/>
                  </a:cxn>
                  <a:cxn ang="0">
                    <a:pos x="221" y="334"/>
                  </a:cxn>
                  <a:cxn ang="0">
                    <a:pos x="293" y="428"/>
                  </a:cxn>
                  <a:cxn ang="0">
                    <a:pos x="309" y="448"/>
                  </a:cxn>
                  <a:cxn ang="0">
                    <a:pos x="298" y="447"/>
                  </a:cxn>
                  <a:cxn ang="0">
                    <a:pos x="339" y="483"/>
                  </a:cxn>
                  <a:cxn ang="0">
                    <a:pos x="278" y="391"/>
                  </a:cxn>
                  <a:cxn ang="0">
                    <a:pos x="198" y="298"/>
                  </a:cxn>
                  <a:cxn ang="0">
                    <a:pos x="127" y="218"/>
                  </a:cxn>
                  <a:cxn ang="0">
                    <a:pos x="71" y="114"/>
                  </a:cxn>
                  <a:cxn ang="0">
                    <a:pos x="0" y="2"/>
                  </a:cxn>
                </a:cxnLst>
                <a:rect l="0" t="0" r="r" b="b"/>
                <a:pathLst>
                  <a:path w="339" h="483">
                    <a:moveTo>
                      <a:pt x="0" y="0"/>
                    </a:moveTo>
                    <a:cubicBezTo>
                      <a:pt x="23" y="37"/>
                      <a:pt x="47" y="71"/>
                      <a:pt x="65" y="112"/>
                    </a:cubicBezTo>
                    <a:cubicBezTo>
                      <a:pt x="82" y="151"/>
                      <a:pt x="100" y="195"/>
                      <a:pt x="125" y="231"/>
                    </a:cubicBezTo>
                    <a:cubicBezTo>
                      <a:pt x="152" y="270"/>
                      <a:pt x="190" y="298"/>
                      <a:pt x="221" y="334"/>
                    </a:cubicBezTo>
                    <a:cubicBezTo>
                      <a:pt x="247" y="364"/>
                      <a:pt x="269" y="397"/>
                      <a:pt x="293" y="428"/>
                    </a:cubicBezTo>
                    <a:cubicBezTo>
                      <a:pt x="298" y="435"/>
                      <a:pt x="302" y="442"/>
                      <a:pt x="309" y="448"/>
                    </a:cubicBezTo>
                    <a:cubicBezTo>
                      <a:pt x="306" y="448"/>
                      <a:pt x="301" y="448"/>
                      <a:pt x="298" y="447"/>
                    </a:cubicBezTo>
                    <a:cubicBezTo>
                      <a:pt x="312" y="459"/>
                      <a:pt x="322" y="474"/>
                      <a:pt x="339" y="483"/>
                    </a:cubicBezTo>
                    <a:cubicBezTo>
                      <a:pt x="311" y="460"/>
                      <a:pt x="299" y="419"/>
                      <a:pt x="278" y="391"/>
                    </a:cubicBezTo>
                    <a:cubicBezTo>
                      <a:pt x="253" y="357"/>
                      <a:pt x="227" y="329"/>
                      <a:pt x="198" y="298"/>
                    </a:cubicBezTo>
                    <a:cubicBezTo>
                      <a:pt x="173" y="272"/>
                      <a:pt x="150" y="245"/>
                      <a:pt x="127" y="218"/>
                    </a:cubicBezTo>
                    <a:cubicBezTo>
                      <a:pt x="103" y="188"/>
                      <a:pt x="90" y="148"/>
                      <a:pt x="71" y="114"/>
                    </a:cubicBezTo>
                    <a:cubicBezTo>
                      <a:pt x="50" y="75"/>
                      <a:pt x="33" y="34"/>
                      <a:pt x="0" y="2"/>
                    </a:cubicBezTo>
                  </a:path>
                </a:pathLst>
              </a:custGeom>
              <a:solidFill>
                <a:srgbClr val="B6C3D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62" name="Freeform 52"/>
              <p:cNvSpPr>
                <a:spLocks/>
              </p:cNvSpPr>
              <p:nvPr/>
            </p:nvSpPr>
            <p:spPr bwMode="gray">
              <a:xfrm>
                <a:off x="-12296775" y="-15147925"/>
                <a:ext cx="1616075" cy="1885950"/>
              </a:xfrm>
              <a:custGeom>
                <a:avLst/>
                <a:gdLst/>
                <a:ahLst/>
                <a:cxnLst>
                  <a:cxn ang="0">
                    <a:pos x="426" y="493"/>
                  </a:cxn>
                  <a:cxn ang="0">
                    <a:pos x="352" y="406"/>
                  </a:cxn>
                  <a:cxn ang="0">
                    <a:pos x="305" y="322"/>
                  </a:cxn>
                  <a:cxn ang="0">
                    <a:pos x="272" y="290"/>
                  </a:cxn>
                  <a:cxn ang="0">
                    <a:pos x="246" y="255"/>
                  </a:cxn>
                  <a:cxn ang="0">
                    <a:pos x="174" y="183"/>
                  </a:cxn>
                  <a:cxn ang="0">
                    <a:pos x="225" y="215"/>
                  </a:cxn>
                  <a:cxn ang="0">
                    <a:pos x="196" y="146"/>
                  </a:cxn>
                  <a:cxn ang="0">
                    <a:pos x="134" y="84"/>
                  </a:cxn>
                  <a:cxn ang="0">
                    <a:pos x="0" y="8"/>
                  </a:cxn>
                  <a:cxn ang="0">
                    <a:pos x="114" y="59"/>
                  </a:cxn>
                  <a:cxn ang="0">
                    <a:pos x="206" y="143"/>
                  </a:cxn>
                  <a:cxn ang="0">
                    <a:pos x="278" y="260"/>
                  </a:cxn>
                  <a:cxn ang="0">
                    <a:pos x="349" y="370"/>
                  </a:cxn>
                  <a:cxn ang="0">
                    <a:pos x="385" y="440"/>
                  </a:cxn>
                  <a:cxn ang="0">
                    <a:pos x="431" y="503"/>
                  </a:cxn>
                </a:cxnLst>
                <a:rect l="0" t="0" r="r" b="b"/>
                <a:pathLst>
                  <a:path w="431" h="503">
                    <a:moveTo>
                      <a:pt x="426" y="493"/>
                    </a:moveTo>
                    <a:cubicBezTo>
                      <a:pt x="401" y="464"/>
                      <a:pt x="381" y="434"/>
                      <a:pt x="352" y="406"/>
                    </a:cubicBezTo>
                    <a:cubicBezTo>
                      <a:pt x="327" y="381"/>
                      <a:pt x="324" y="348"/>
                      <a:pt x="305" y="322"/>
                    </a:cubicBezTo>
                    <a:cubicBezTo>
                      <a:pt x="297" y="309"/>
                      <a:pt x="281" y="302"/>
                      <a:pt x="272" y="290"/>
                    </a:cubicBezTo>
                    <a:cubicBezTo>
                      <a:pt x="262" y="278"/>
                      <a:pt x="258" y="267"/>
                      <a:pt x="246" y="255"/>
                    </a:cubicBezTo>
                    <a:cubicBezTo>
                      <a:pt x="220" y="232"/>
                      <a:pt x="196" y="211"/>
                      <a:pt x="174" y="183"/>
                    </a:cubicBezTo>
                    <a:cubicBezTo>
                      <a:pt x="188" y="192"/>
                      <a:pt x="208" y="217"/>
                      <a:pt x="225" y="215"/>
                    </a:cubicBezTo>
                    <a:cubicBezTo>
                      <a:pt x="230" y="194"/>
                      <a:pt x="205" y="163"/>
                      <a:pt x="196" y="146"/>
                    </a:cubicBezTo>
                    <a:cubicBezTo>
                      <a:pt x="182" y="119"/>
                      <a:pt x="156" y="105"/>
                      <a:pt x="134" y="84"/>
                    </a:cubicBezTo>
                    <a:cubicBezTo>
                      <a:pt x="96" y="47"/>
                      <a:pt x="46" y="32"/>
                      <a:pt x="0" y="8"/>
                    </a:cubicBezTo>
                    <a:cubicBezTo>
                      <a:pt x="35" y="0"/>
                      <a:pt x="87" y="40"/>
                      <a:pt x="114" y="59"/>
                    </a:cubicBezTo>
                    <a:cubicBezTo>
                      <a:pt x="148" y="83"/>
                      <a:pt x="180" y="109"/>
                      <a:pt x="206" y="143"/>
                    </a:cubicBezTo>
                    <a:cubicBezTo>
                      <a:pt x="235" y="180"/>
                      <a:pt x="259" y="216"/>
                      <a:pt x="278" y="260"/>
                    </a:cubicBezTo>
                    <a:cubicBezTo>
                      <a:pt x="296" y="302"/>
                      <a:pt x="325" y="332"/>
                      <a:pt x="349" y="370"/>
                    </a:cubicBezTo>
                    <a:cubicBezTo>
                      <a:pt x="362" y="392"/>
                      <a:pt x="372" y="418"/>
                      <a:pt x="385" y="440"/>
                    </a:cubicBezTo>
                    <a:cubicBezTo>
                      <a:pt x="398" y="464"/>
                      <a:pt x="420" y="479"/>
                      <a:pt x="431" y="503"/>
                    </a:cubicBezTo>
                  </a:path>
                </a:pathLst>
              </a:custGeom>
              <a:solidFill>
                <a:srgbClr val="B6C3D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63" name="Freeform 53"/>
              <p:cNvSpPr>
                <a:spLocks/>
              </p:cNvSpPr>
              <p:nvPr/>
            </p:nvSpPr>
            <p:spPr bwMode="gray">
              <a:xfrm>
                <a:off x="-9882188" y="-16448087"/>
                <a:ext cx="438150" cy="546100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68" y="146"/>
                  </a:cxn>
                  <a:cxn ang="0">
                    <a:pos x="8" y="51"/>
                  </a:cxn>
                </a:cxnLst>
                <a:rect l="0" t="0" r="r" b="b"/>
                <a:pathLst>
                  <a:path w="117" h="146">
                    <a:moveTo>
                      <a:pt x="0" y="51"/>
                    </a:moveTo>
                    <a:cubicBezTo>
                      <a:pt x="54" y="0"/>
                      <a:pt x="117" y="103"/>
                      <a:pt x="68" y="146"/>
                    </a:cubicBezTo>
                    <a:cubicBezTo>
                      <a:pt x="71" y="117"/>
                      <a:pt x="35" y="61"/>
                      <a:pt x="8" y="51"/>
                    </a:cubicBezTo>
                  </a:path>
                </a:pathLst>
              </a:custGeom>
              <a:solidFill>
                <a:srgbClr val="B6C3D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64" name="Freeform 54"/>
              <p:cNvSpPr>
                <a:spLocks/>
              </p:cNvSpPr>
              <p:nvPr/>
            </p:nvSpPr>
            <p:spPr bwMode="gray">
              <a:xfrm>
                <a:off x="-8726488" y="-15594012"/>
                <a:ext cx="231775" cy="16160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225"/>
                  </a:cxn>
                  <a:cxn ang="0">
                    <a:pos x="37" y="338"/>
                  </a:cxn>
                  <a:cxn ang="0">
                    <a:pos x="62" y="431"/>
                  </a:cxn>
                  <a:cxn ang="0">
                    <a:pos x="42" y="223"/>
                  </a:cxn>
                  <a:cxn ang="0">
                    <a:pos x="37" y="89"/>
                  </a:cxn>
                  <a:cxn ang="0">
                    <a:pos x="3" y="0"/>
                  </a:cxn>
                </a:cxnLst>
                <a:rect l="0" t="0" r="r" b="b"/>
                <a:pathLst>
                  <a:path w="62" h="431">
                    <a:moveTo>
                      <a:pt x="0" y="0"/>
                    </a:moveTo>
                    <a:cubicBezTo>
                      <a:pt x="0" y="78"/>
                      <a:pt x="5" y="150"/>
                      <a:pt x="17" y="225"/>
                    </a:cubicBezTo>
                    <a:cubicBezTo>
                      <a:pt x="23" y="262"/>
                      <a:pt x="28" y="301"/>
                      <a:pt x="37" y="338"/>
                    </a:cubicBezTo>
                    <a:cubicBezTo>
                      <a:pt x="43" y="363"/>
                      <a:pt x="43" y="414"/>
                      <a:pt x="62" y="431"/>
                    </a:cubicBezTo>
                    <a:cubicBezTo>
                      <a:pt x="49" y="364"/>
                      <a:pt x="42" y="295"/>
                      <a:pt x="42" y="223"/>
                    </a:cubicBezTo>
                    <a:cubicBezTo>
                      <a:pt x="42" y="179"/>
                      <a:pt x="39" y="134"/>
                      <a:pt x="37" y="89"/>
                    </a:cubicBezTo>
                    <a:cubicBezTo>
                      <a:pt x="35" y="58"/>
                      <a:pt x="29" y="19"/>
                      <a:pt x="3" y="0"/>
                    </a:cubicBezTo>
                  </a:path>
                </a:pathLst>
              </a:custGeom>
              <a:solidFill>
                <a:srgbClr val="B6C3D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65" name="Freeform 55"/>
              <p:cNvSpPr>
                <a:spLocks/>
              </p:cNvSpPr>
              <p:nvPr/>
            </p:nvSpPr>
            <p:spPr bwMode="gray">
              <a:xfrm>
                <a:off x="-8261350" y="-12144375"/>
                <a:ext cx="314325" cy="663575"/>
              </a:xfrm>
              <a:custGeom>
                <a:avLst/>
                <a:gdLst/>
                <a:ahLst/>
                <a:cxnLst>
                  <a:cxn ang="0">
                    <a:pos x="47" y="166"/>
                  </a:cxn>
                  <a:cxn ang="0">
                    <a:pos x="77" y="92"/>
                  </a:cxn>
                  <a:cxn ang="0">
                    <a:pos x="82" y="0"/>
                  </a:cxn>
                  <a:cxn ang="0">
                    <a:pos x="52" y="91"/>
                  </a:cxn>
                  <a:cxn ang="0">
                    <a:pos x="55" y="169"/>
                  </a:cxn>
                </a:cxnLst>
                <a:rect l="0" t="0" r="r" b="b"/>
                <a:pathLst>
                  <a:path w="84" h="177">
                    <a:moveTo>
                      <a:pt x="47" y="166"/>
                    </a:moveTo>
                    <a:cubicBezTo>
                      <a:pt x="57" y="140"/>
                      <a:pt x="74" y="121"/>
                      <a:pt x="77" y="92"/>
                    </a:cubicBezTo>
                    <a:cubicBezTo>
                      <a:pt x="80" y="61"/>
                      <a:pt x="84" y="31"/>
                      <a:pt x="82" y="0"/>
                    </a:cubicBezTo>
                    <a:cubicBezTo>
                      <a:pt x="62" y="23"/>
                      <a:pt x="61" y="63"/>
                      <a:pt x="52" y="91"/>
                    </a:cubicBezTo>
                    <a:cubicBezTo>
                      <a:pt x="45" y="112"/>
                      <a:pt x="0" y="177"/>
                      <a:pt x="55" y="169"/>
                    </a:cubicBezTo>
                  </a:path>
                </a:pathLst>
              </a:custGeom>
              <a:solidFill>
                <a:srgbClr val="B6C3D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66" name="Freeform 56"/>
              <p:cNvSpPr>
                <a:spLocks/>
              </p:cNvSpPr>
              <p:nvPr/>
            </p:nvSpPr>
            <p:spPr bwMode="gray">
              <a:xfrm>
                <a:off x="-7891463" y="-11993562"/>
                <a:ext cx="363538" cy="377825"/>
              </a:xfrm>
              <a:custGeom>
                <a:avLst/>
                <a:gdLst/>
                <a:ahLst/>
                <a:cxnLst>
                  <a:cxn ang="0">
                    <a:pos x="5" y="94"/>
                  </a:cxn>
                  <a:cxn ang="0">
                    <a:pos x="92" y="0"/>
                  </a:cxn>
                  <a:cxn ang="0">
                    <a:pos x="70" y="27"/>
                  </a:cxn>
                  <a:cxn ang="0">
                    <a:pos x="46" y="55"/>
                  </a:cxn>
                  <a:cxn ang="0">
                    <a:pos x="0" y="101"/>
                  </a:cxn>
                </a:cxnLst>
                <a:rect l="0" t="0" r="r" b="b"/>
                <a:pathLst>
                  <a:path w="97" h="101">
                    <a:moveTo>
                      <a:pt x="5" y="94"/>
                    </a:moveTo>
                    <a:cubicBezTo>
                      <a:pt x="42" y="86"/>
                      <a:pt x="97" y="42"/>
                      <a:pt x="92" y="0"/>
                    </a:cubicBezTo>
                    <a:cubicBezTo>
                      <a:pt x="75" y="0"/>
                      <a:pt x="77" y="15"/>
                      <a:pt x="70" y="27"/>
                    </a:cubicBezTo>
                    <a:cubicBezTo>
                      <a:pt x="65" y="35"/>
                      <a:pt x="52" y="47"/>
                      <a:pt x="46" y="55"/>
                    </a:cubicBezTo>
                    <a:cubicBezTo>
                      <a:pt x="32" y="72"/>
                      <a:pt x="20" y="92"/>
                      <a:pt x="0" y="101"/>
                    </a:cubicBezTo>
                  </a:path>
                </a:pathLst>
              </a:custGeom>
              <a:solidFill>
                <a:srgbClr val="B6C3D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67" name="Freeform 57"/>
              <p:cNvSpPr>
                <a:spLocks/>
              </p:cNvSpPr>
              <p:nvPr/>
            </p:nvSpPr>
            <p:spPr bwMode="gray">
              <a:xfrm>
                <a:off x="-9221788" y="-10617200"/>
                <a:ext cx="187325" cy="779463"/>
              </a:xfrm>
              <a:custGeom>
                <a:avLst/>
                <a:gdLst/>
                <a:ahLst/>
                <a:cxnLst>
                  <a:cxn ang="0">
                    <a:pos x="23" y="191"/>
                  </a:cxn>
                  <a:cxn ang="0">
                    <a:pos x="24" y="0"/>
                  </a:cxn>
                  <a:cxn ang="0">
                    <a:pos x="23" y="57"/>
                  </a:cxn>
                  <a:cxn ang="0">
                    <a:pos x="11" y="109"/>
                  </a:cxn>
                  <a:cxn ang="0">
                    <a:pos x="8" y="161"/>
                  </a:cxn>
                  <a:cxn ang="0">
                    <a:pos x="1" y="208"/>
                  </a:cxn>
                  <a:cxn ang="0">
                    <a:pos x="20" y="191"/>
                  </a:cxn>
                </a:cxnLst>
                <a:rect l="0" t="0" r="r" b="b"/>
                <a:pathLst>
                  <a:path w="50" h="208">
                    <a:moveTo>
                      <a:pt x="23" y="191"/>
                    </a:moveTo>
                    <a:cubicBezTo>
                      <a:pt x="20" y="130"/>
                      <a:pt x="50" y="57"/>
                      <a:pt x="24" y="0"/>
                    </a:cubicBezTo>
                    <a:cubicBezTo>
                      <a:pt x="22" y="19"/>
                      <a:pt x="24" y="38"/>
                      <a:pt x="23" y="57"/>
                    </a:cubicBezTo>
                    <a:cubicBezTo>
                      <a:pt x="21" y="75"/>
                      <a:pt x="14" y="93"/>
                      <a:pt x="11" y="109"/>
                    </a:cubicBezTo>
                    <a:cubicBezTo>
                      <a:pt x="8" y="126"/>
                      <a:pt x="10" y="143"/>
                      <a:pt x="8" y="161"/>
                    </a:cubicBezTo>
                    <a:cubicBezTo>
                      <a:pt x="7" y="177"/>
                      <a:pt x="0" y="191"/>
                      <a:pt x="1" y="208"/>
                    </a:cubicBezTo>
                    <a:cubicBezTo>
                      <a:pt x="10" y="207"/>
                      <a:pt x="16" y="200"/>
                      <a:pt x="20" y="191"/>
                    </a:cubicBezTo>
                  </a:path>
                </a:pathLst>
              </a:custGeom>
              <a:solidFill>
                <a:srgbClr val="B6C3D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68" name="Freeform 58"/>
              <p:cNvSpPr>
                <a:spLocks/>
              </p:cNvSpPr>
              <p:nvPr/>
            </p:nvSpPr>
            <p:spPr bwMode="gray">
              <a:xfrm>
                <a:off x="-8632825" y="-12068175"/>
                <a:ext cx="576263" cy="1941513"/>
              </a:xfrm>
              <a:custGeom>
                <a:avLst/>
                <a:gdLst/>
                <a:ahLst/>
                <a:cxnLst>
                  <a:cxn ang="0">
                    <a:pos x="30" y="489"/>
                  </a:cxn>
                  <a:cxn ang="0">
                    <a:pos x="67" y="424"/>
                  </a:cxn>
                  <a:cxn ang="0">
                    <a:pos x="35" y="354"/>
                  </a:cxn>
                  <a:cxn ang="0">
                    <a:pos x="80" y="333"/>
                  </a:cxn>
                  <a:cxn ang="0">
                    <a:pos x="45" y="270"/>
                  </a:cxn>
                  <a:cxn ang="0">
                    <a:pos x="32" y="223"/>
                  </a:cxn>
                  <a:cxn ang="0">
                    <a:pos x="71" y="255"/>
                  </a:cxn>
                  <a:cxn ang="0">
                    <a:pos x="92" y="196"/>
                  </a:cxn>
                  <a:cxn ang="0">
                    <a:pos x="59" y="159"/>
                  </a:cxn>
                  <a:cxn ang="0">
                    <a:pos x="77" y="136"/>
                  </a:cxn>
                  <a:cxn ang="0">
                    <a:pos x="138" y="8"/>
                  </a:cxn>
                  <a:cxn ang="0">
                    <a:pos x="123" y="141"/>
                  </a:cxn>
                  <a:cxn ang="0">
                    <a:pos x="117" y="283"/>
                  </a:cxn>
                  <a:cxn ang="0">
                    <a:pos x="92" y="417"/>
                  </a:cxn>
                  <a:cxn ang="0">
                    <a:pos x="20" y="489"/>
                  </a:cxn>
                  <a:cxn ang="0">
                    <a:pos x="0" y="518"/>
                  </a:cxn>
                </a:cxnLst>
                <a:rect l="0" t="0" r="r" b="b"/>
                <a:pathLst>
                  <a:path w="154" h="518">
                    <a:moveTo>
                      <a:pt x="30" y="489"/>
                    </a:moveTo>
                    <a:cubicBezTo>
                      <a:pt x="46" y="468"/>
                      <a:pt x="64" y="451"/>
                      <a:pt x="67" y="424"/>
                    </a:cubicBezTo>
                    <a:cubicBezTo>
                      <a:pt x="70" y="394"/>
                      <a:pt x="45" y="378"/>
                      <a:pt x="35" y="354"/>
                    </a:cubicBezTo>
                    <a:cubicBezTo>
                      <a:pt x="60" y="347"/>
                      <a:pt x="76" y="362"/>
                      <a:pt x="80" y="333"/>
                    </a:cubicBezTo>
                    <a:cubicBezTo>
                      <a:pt x="83" y="305"/>
                      <a:pt x="64" y="288"/>
                      <a:pt x="45" y="270"/>
                    </a:cubicBezTo>
                    <a:cubicBezTo>
                      <a:pt x="35" y="261"/>
                      <a:pt x="5" y="234"/>
                      <a:pt x="32" y="223"/>
                    </a:cubicBezTo>
                    <a:cubicBezTo>
                      <a:pt x="52" y="215"/>
                      <a:pt x="40" y="260"/>
                      <a:pt x="71" y="255"/>
                    </a:cubicBezTo>
                    <a:cubicBezTo>
                      <a:pt x="70" y="230"/>
                      <a:pt x="91" y="217"/>
                      <a:pt x="92" y="196"/>
                    </a:cubicBezTo>
                    <a:cubicBezTo>
                      <a:pt x="93" y="174"/>
                      <a:pt x="62" y="175"/>
                      <a:pt x="59" y="159"/>
                    </a:cubicBezTo>
                    <a:cubicBezTo>
                      <a:pt x="57" y="149"/>
                      <a:pt x="72" y="143"/>
                      <a:pt x="77" y="136"/>
                    </a:cubicBezTo>
                    <a:cubicBezTo>
                      <a:pt x="99" y="98"/>
                      <a:pt x="75" y="0"/>
                      <a:pt x="138" y="8"/>
                    </a:cubicBezTo>
                    <a:cubicBezTo>
                      <a:pt x="154" y="56"/>
                      <a:pt x="128" y="97"/>
                      <a:pt x="123" y="141"/>
                    </a:cubicBezTo>
                    <a:cubicBezTo>
                      <a:pt x="119" y="188"/>
                      <a:pt x="117" y="234"/>
                      <a:pt x="117" y="283"/>
                    </a:cubicBezTo>
                    <a:cubicBezTo>
                      <a:pt x="117" y="331"/>
                      <a:pt x="112" y="374"/>
                      <a:pt x="92" y="417"/>
                    </a:cubicBezTo>
                    <a:cubicBezTo>
                      <a:pt x="74" y="454"/>
                      <a:pt x="49" y="463"/>
                      <a:pt x="20" y="489"/>
                    </a:cubicBezTo>
                    <a:cubicBezTo>
                      <a:pt x="13" y="495"/>
                      <a:pt x="4" y="510"/>
                      <a:pt x="0" y="518"/>
                    </a:cubicBezTo>
                  </a:path>
                </a:pathLst>
              </a:custGeom>
              <a:solidFill>
                <a:srgbClr val="B6C3D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69" name="Freeform 59"/>
              <p:cNvSpPr>
                <a:spLocks/>
              </p:cNvSpPr>
              <p:nvPr/>
            </p:nvSpPr>
            <p:spPr bwMode="gray">
              <a:xfrm>
                <a:off x="-9431338" y="-8450262"/>
                <a:ext cx="1162050" cy="1879600"/>
              </a:xfrm>
              <a:custGeom>
                <a:avLst/>
                <a:gdLst/>
                <a:ahLst/>
                <a:cxnLst>
                  <a:cxn ang="0">
                    <a:pos x="0" y="501"/>
                  </a:cxn>
                  <a:cxn ang="0">
                    <a:pos x="45" y="398"/>
                  </a:cxn>
                  <a:cxn ang="0">
                    <a:pos x="99" y="304"/>
                  </a:cxn>
                  <a:cxn ang="0">
                    <a:pos x="163" y="229"/>
                  </a:cxn>
                  <a:cxn ang="0">
                    <a:pos x="208" y="144"/>
                  </a:cxn>
                  <a:cxn ang="0">
                    <a:pos x="254" y="46"/>
                  </a:cxn>
                  <a:cxn ang="0">
                    <a:pos x="302" y="94"/>
                  </a:cxn>
                  <a:cxn ang="0">
                    <a:pos x="189" y="269"/>
                  </a:cxn>
                  <a:cxn ang="0">
                    <a:pos x="5" y="501"/>
                  </a:cxn>
                </a:cxnLst>
                <a:rect l="0" t="0" r="r" b="b"/>
                <a:pathLst>
                  <a:path w="310" h="501">
                    <a:moveTo>
                      <a:pt x="0" y="501"/>
                    </a:moveTo>
                    <a:cubicBezTo>
                      <a:pt x="44" y="466"/>
                      <a:pt x="32" y="446"/>
                      <a:pt x="45" y="398"/>
                    </a:cubicBezTo>
                    <a:cubicBezTo>
                      <a:pt x="53" y="368"/>
                      <a:pt x="81" y="328"/>
                      <a:pt x="99" y="304"/>
                    </a:cubicBezTo>
                    <a:cubicBezTo>
                      <a:pt x="118" y="278"/>
                      <a:pt x="142" y="254"/>
                      <a:pt x="163" y="229"/>
                    </a:cubicBezTo>
                    <a:cubicBezTo>
                      <a:pt x="187" y="201"/>
                      <a:pt x="194" y="180"/>
                      <a:pt x="208" y="144"/>
                    </a:cubicBezTo>
                    <a:cubicBezTo>
                      <a:pt x="220" y="112"/>
                      <a:pt x="231" y="71"/>
                      <a:pt x="254" y="46"/>
                    </a:cubicBezTo>
                    <a:cubicBezTo>
                      <a:pt x="295" y="0"/>
                      <a:pt x="310" y="43"/>
                      <a:pt x="302" y="94"/>
                    </a:cubicBezTo>
                    <a:cubicBezTo>
                      <a:pt x="292" y="166"/>
                      <a:pt x="244" y="224"/>
                      <a:pt x="189" y="269"/>
                    </a:cubicBezTo>
                    <a:cubicBezTo>
                      <a:pt x="107" y="336"/>
                      <a:pt x="99" y="445"/>
                      <a:pt x="5" y="501"/>
                    </a:cubicBezTo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70" name="Freeform 60"/>
              <p:cNvSpPr>
                <a:spLocks/>
              </p:cNvSpPr>
              <p:nvPr/>
            </p:nvSpPr>
            <p:spPr bwMode="gray">
              <a:xfrm>
                <a:off x="-9469438" y="-4321175"/>
                <a:ext cx="1522413" cy="2659063"/>
              </a:xfrm>
              <a:custGeom>
                <a:avLst/>
                <a:gdLst/>
                <a:ahLst/>
                <a:cxnLst>
                  <a:cxn ang="0">
                    <a:pos x="183" y="273"/>
                  </a:cxn>
                  <a:cxn ang="0">
                    <a:pos x="287" y="144"/>
                  </a:cxn>
                  <a:cxn ang="0">
                    <a:pos x="372" y="0"/>
                  </a:cxn>
                  <a:cxn ang="0">
                    <a:pos x="333" y="194"/>
                  </a:cxn>
                  <a:cxn ang="0">
                    <a:pos x="254" y="399"/>
                  </a:cxn>
                  <a:cxn ang="0">
                    <a:pos x="139" y="581"/>
                  </a:cxn>
                  <a:cxn ang="0">
                    <a:pos x="0" y="709"/>
                  </a:cxn>
                  <a:cxn ang="0">
                    <a:pos x="150" y="506"/>
                  </a:cxn>
                  <a:cxn ang="0">
                    <a:pos x="183" y="273"/>
                  </a:cxn>
                </a:cxnLst>
                <a:rect l="0" t="0" r="r" b="b"/>
                <a:pathLst>
                  <a:path w="406" h="709">
                    <a:moveTo>
                      <a:pt x="183" y="273"/>
                    </a:moveTo>
                    <a:cubicBezTo>
                      <a:pt x="212" y="228"/>
                      <a:pt x="261" y="193"/>
                      <a:pt x="287" y="144"/>
                    </a:cubicBezTo>
                    <a:cubicBezTo>
                      <a:pt x="314" y="95"/>
                      <a:pt x="328" y="39"/>
                      <a:pt x="372" y="0"/>
                    </a:cubicBezTo>
                    <a:cubicBezTo>
                      <a:pt x="406" y="34"/>
                      <a:pt x="347" y="155"/>
                      <a:pt x="333" y="194"/>
                    </a:cubicBezTo>
                    <a:cubicBezTo>
                      <a:pt x="310" y="260"/>
                      <a:pt x="289" y="336"/>
                      <a:pt x="254" y="399"/>
                    </a:cubicBezTo>
                    <a:cubicBezTo>
                      <a:pt x="218" y="462"/>
                      <a:pt x="173" y="515"/>
                      <a:pt x="139" y="581"/>
                    </a:cubicBezTo>
                    <a:cubicBezTo>
                      <a:pt x="107" y="643"/>
                      <a:pt x="56" y="674"/>
                      <a:pt x="0" y="709"/>
                    </a:cubicBezTo>
                    <a:cubicBezTo>
                      <a:pt x="43" y="636"/>
                      <a:pt x="120" y="585"/>
                      <a:pt x="150" y="506"/>
                    </a:cubicBezTo>
                    <a:cubicBezTo>
                      <a:pt x="176" y="437"/>
                      <a:pt x="241" y="331"/>
                      <a:pt x="183" y="273"/>
                    </a:cubicBezTo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71" name="Freeform 61"/>
              <p:cNvSpPr>
                <a:spLocks/>
              </p:cNvSpPr>
              <p:nvPr/>
            </p:nvSpPr>
            <p:spPr bwMode="gray">
              <a:xfrm>
                <a:off x="-11423650" y="-5618162"/>
                <a:ext cx="1373188" cy="1905000"/>
              </a:xfrm>
              <a:custGeom>
                <a:avLst/>
                <a:gdLst/>
                <a:ahLst/>
                <a:cxnLst>
                  <a:cxn ang="0">
                    <a:pos x="307" y="34"/>
                  </a:cxn>
                  <a:cxn ang="0">
                    <a:pos x="229" y="163"/>
                  </a:cxn>
                  <a:cxn ang="0">
                    <a:pos x="170" y="277"/>
                  </a:cxn>
                  <a:cxn ang="0">
                    <a:pos x="0" y="453"/>
                  </a:cxn>
                  <a:cxn ang="0">
                    <a:pos x="114" y="396"/>
                  </a:cxn>
                  <a:cxn ang="0">
                    <a:pos x="119" y="508"/>
                  </a:cxn>
                  <a:cxn ang="0">
                    <a:pos x="249" y="266"/>
                  </a:cxn>
                  <a:cxn ang="0">
                    <a:pos x="318" y="0"/>
                  </a:cxn>
                  <a:cxn ang="0">
                    <a:pos x="307" y="44"/>
                  </a:cxn>
                </a:cxnLst>
                <a:rect l="0" t="0" r="r" b="b"/>
                <a:pathLst>
                  <a:path w="366" h="508">
                    <a:moveTo>
                      <a:pt x="307" y="34"/>
                    </a:moveTo>
                    <a:cubicBezTo>
                      <a:pt x="311" y="80"/>
                      <a:pt x="248" y="125"/>
                      <a:pt x="229" y="163"/>
                    </a:cubicBezTo>
                    <a:cubicBezTo>
                      <a:pt x="211" y="201"/>
                      <a:pt x="196" y="240"/>
                      <a:pt x="170" y="277"/>
                    </a:cubicBezTo>
                    <a:cubicBezTo>
                      <a:pt x="118" y="348"/>
                      <a:pt x="61" y="401"/>
                      <a:pt x="0" y="453"/>
                    </a:cubicBezTo>
                    <a:cubicBezTo>
                      <a:pt x="32" y="439"/>
                      <a:pt x="77" y="389"/>
                      <a:pt x="114" y="396"/>
                    </a:cubicBezTo>
                    <a:cubicBezTo>
                      <a:pt x="172" y="406"/>
                      <a:pt x="150" y="477"/>
                      <a:pt x="119" y="508"/>
                    </a:cubicBezTo>
                    <a:cubicBezTo>
                      <a:pt x="178" y="431"/>
                      <a:pt x="210" y="355"/>
                      <a:pt x="249" y="266"/>
                    </a:cubicBezTo>
                    <a:cubicBezTo>
                      <a:pt x="266" y="228"/>
                      <a:pt x="366" y="2"/>
                      <a:pt x="318" y="0"/>
                    </a:cubicBezTo>
                    <a:cubicBezTo>
                      <a:pt x="314" y="14"/>
                      <a:pt x="309" y="30"/>
                      <a:pt x="307" y="44"/>
                    </a:cubicBezTo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72" name="Freeform 62"/>
              <p:cNvSpPr>
                <a:spLocks/>
              </p:cNvSpPr>
              <p:nvPr/>
            </p:nvSpPr>
            <p:spPr bwMode="gray">
              <a:xfrm>
                <a:off x="-10220325" y="-1512887"/>
                <a:ext cx="420688" cy="338138"/>
              </a:xfrm>
              <a:custGeom>
                <a:avLst/>
                <a:gdLst/>
                <a:ahLst/>
                <a:cxnLst>
                  <a:cxn ang="0">
                    <a:pos x="90" y="90"/>
                  </a:cxn>
                  <a:cxn ang="0">
                    <a:pos x="20" y="30"/>
                  </a:cxn>
                  <a:cxn ang="0">
                    <a:pos x="30" y="74"/>
                  </a:cxn>
                  <a:cxn ang="0">
                    <a:pos x="85" y="56"/>
                  </a:cxn>
                  <a:cxn ang="0">
                    <a:pos x="95" y="90"/>
                  </a:cxn>
                </a:cxnLst>
                <a:rect l="0" t="0" r="r" b="b"/>
                <a:pathLst>
                  <a:path w="112" h="90">
                    <a:moveTo>
                      <a:pt x="90" y="90"/>
                    </a:moveTo>
                    <a:cubicBezTo>
                      <a:pt x="112" y="50"/>
                      <a:pt x="51" y="0"/>
                      <a:pt x="20" y="30"/>
                    </a:cubicBezTo>
                    <a:cubicBezTo>
                      <a:pt x="0" y="49"/>
                      <a:pt x="11" y="69"/>
                      <a:pt x="30" y="74"/>
                    </a:cubicBezTo>
                    <a:cubicBezTo>
                      <a:pt x="29" y="74"/>
                      <a:pt x="66" y="52"/>
                      <a:pt x="85" y="56"/>
                    </a:cubicBezTo>
                    <a:cubicBezTo>
                      <a:pt x="92" y="66"/>
                      <a:pt x="96" y="77"/>
                      <a:pt x="95" y="90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73" name="Freeform 63"/>
              <p:cNvSpPr>
                <a:spLocks/>
              </p:cNvSpPr>
              <p:nvPr/>
            </p:nvSpPr>
            <p:spPr bwMode="gray">
              <a:xfrm>
                <a:off x="-8858250" y="-4695825"/>
                <a:ext cx="719138" cy="952500"/>
              </a:xfrm>
              <a:custGeom>
                <a:avLst/>
                <a:gdLst/>
                <a:ahLst/>
                <a:cxnLst>
                  <a:cxn ang="0">
                    <a:pos x="20" y="254"/>
                  </a:cxn>
                  <a:cxn ang="0">
                    <a:pos x="85" y="22"/>
                  </a:cxn>
                  <a:cxn ang="0">
                    <a:pos x="27" y="179"/>
                  </a:cxn>
                  <a:cxn ang="0">
                    <a:pos x="0" y="249"/>
                  </a:cxn>
                </a:cxnLst>
                <a:rect l="0" t="0" r="r" b="b"/>
                <a:pathLst>
                  <a:path w="192" h="254">
                    <a:moveTo>
                      <a:pt x="20" y="254"/>
                    </a:moveTo>
                    <a:cubicBezTo>
                      <a:pt x="81" y="230"/>
                      <a:pt x="192" y="0"/>
                      <a:pt x="85" y="22"/>
                    </a:cubicBezTo>
                    <a:cubicBezTo>
                      <a:pt x="77" y="69"/>
                      <a:pt x="74" y="150"/>
                      <a:pt x="27" y="179"/>
                    </a:cubicBezTo>
                    <a:cubicBezTo>
                      <a:pt x="86" y="168"/>
                      <a:pt x="52" y="248"/>
                      <a:pt x="0" y="249"/>
                    </a:cubicBezTo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74" name="Freeform 64"/>
              <p:cNvSpPr>
                <a:spLocks/>
              </p:cNvSpPr>
              <p:nvPr/>
            </p:nvSpPr>
            <p:spPr bwMode="gray">
              <a:xfrm>
                <a:off x="-11404600" y="-7046912"/>
                <a:ext cx="619125" cy="1311275"/>
              </a:xfrm>
              <a:custGeom>
                <a:avLst/>
                <a:gdLst/>
                <a:ahLst/>
                <a:cxnLst>
                  <a:cxn ang="0">
                    <a:pos x="15" y="340"/>
                  </a:cxn>
                  <a:cxn ang="0">
                    <a:pos x="132" y="151"/>
                  </a:cxn>
                  <a:cxn ang="0">
                    <a:pos x="163" y="58"/>
                  </a:cxn>
                  <a:cxn ang="0">
                    <a:pos x="130" y="43"/>
                  </a:cxn>
                  <a:cxn ang="0">
                    <a:pos x="109" y="127"/>
                  </a:cxn>
                  <a:cxn ang="0">
                    <a:pos x="70" y="197"/>
                  </a:cxn>
                  <a:cxn ang="0">
                    <a:pos x="0" y="350"/>
                  </a:cxn>
                </a:cxnLst>
                <a:rect l="0" t="0" r="r" b="b"/>
                <a:pathLst>
                  <a:path w="165" h="350">
                    <a:moveTo>
                      <a:pt x="15" y="340"/>
                    </a:moveTo>
                    <a:cubicBezTo>
                      <a:pt x="70" y="316"/>
                      <a:pt x="104" y="202"/>
                      <a:pt x="132" y="151"/>
                    </a:cubicBezTo>
                    <a:cubicBezTo>
                      <a:pt x="147" y="125"/>
                      <a:pt x="162" y="87"/>
                      <a:pt x="163" y="58"/>
                    </a:cubicBezTo>
                    <a:cubicBezTo>
                      <a:pt x="165" y="15"/>
                      <a:pt x="153" y="0"/>
                      <a:pt x="130" y="43"/>
                    </a:cubicBezTo>
                    <a:cubicBezTo>
                      <a:pt x="119" y="62"/>
                      <a:pt x="116" y="107"/>
                      <a:pt x="109" y="127"/>
                    </a:cubicBezTo>
                    <a:cubicBezTo>
                      <a:pt x="101" y="151"/>
                      <a:pt x="81" y="177"/>
                      <a:pt x="70" y="197"/>
                    </a:cubicBezTo>
                    <a:cubicBezTo>
                      <a:pt x="44" y="248"/>
                      <a:pt x="38" y="310"/>
                      <a:pt x="0" y="350"/>
                    </a:cubicBezTo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75" name="Freeform 65"/>
              <p:cNvSpPr>
                <a:spLocks/>
              </p:cNvSpPr>
              <p:nvPr/>
            </p:nvSpPr>
            <p:spPr bwMode="gray">
              <a:xfrm>
                <a:off x="-9620250" y="-4902200"/>
                <a:ext cx="676275" cy="812800"/>
              </a:xfrm>
              <a:custGeom>
                <a:avLst/>
                <a:gdLst/>
                <a:ahLst/>
                <a:cxnLst>
                  <a:cxn ang="0">
                    <a:pos x="59" y="5"/>
                  </a:cxn>
                  <a:cxn ang="0">
                    <a:pos x="135" y="130"/>
                  </a:cxn>
                  <a:cxn ang="0">
                    <a:pos x="35" y="217"/>
                  </a:cxn>
                  <a:cxn ang="0">
                    <a:pos x="71" y="105"/>
                  </a:cxn>
                  <a:cxn ang="0">
                    <a:pos x="40" y="1"/>
                  </a:cxn>
                  <a:cxn ang="0">
                    <a:pos x="59" y="0"/>
                  </a:cxn>
                </a:cxnLst>
                <a:rect l="0" t="0" r="r" b="b"/>
                <a:pathLst>
                  <a:path w="180" h="217">
                    <a:moveTo>
                      <a:pt x="59" y="5"/>
                    </a:moveTo>
                    <a:cubicBezTo>
                      <a:pt x="107" y="26"/>
                      <a:pt x="180" y="61"/>
                      <a:pt x="135" y="130"/>
                    </a:cubicBezTo>
                    <a:cubicBezTo>
                      <a:pt x="111" y="167"/>
                      <a:pt x="46" y="172"/>
                      <a:pt x="35" y="217"/>
                    </a:cubicBezTo>
                    <a:cubicBezTo>
                      <a:pt x="0" y="167"/>
                      <a:pt x="53" y="144"/>
                      <a:pt x="71" y="105"/>
                    </a:cubicBezTo>
                    <a:cubicBezTo>
                      <a:pt x="97" y="49"/>
                      <a:pt x="26" y="50"/>
                      <a:pt x="40" y="1"/>
                    </a:cubicBezTo>
                    <a:cubicBezTo>
                      <a:pt x="47" y="0"/>
                      <a:pt x="53" y="0"/>
                      <a:pt x="59" y="0"/>
                    </a:cubicBezTo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76" name="Freeform 66"/>
              <p:cNvSpPr>
                <a:spLocks/>
              </p:cNvSpPr>
              <p:nvPr/>
            </p:nvSpPr>
            <p:spPr bwMode="gray">
              <a:xfrm>
                <a:off x="-11168063" y="-1050925"/>
                <a:ext cx="295275" cy="250825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79" y="60"/>
                  </a:cxn>
                  <a:cxn ang="0">
                    <a:pos x="40" y="2"/>
                  </a:cxn>
                  <a:cxn ang="0">
                    <a:pos x="16" y="2"/>
                  </a:cxn>
                </a:cxnLst>
                <a:rect l="0" t="0" r="r" b="b"/>
                <a:pathLst>
                  <a:path w="79" h="67">
                    <a:moveTo>
                      <a:pt x="21" y="7"/>
                    </a:moveTo>
                    <a:cubicBezTo>
                      <a:pt x="0" y="51"/>
                      <a:pt x="41" y="67"/>
                      <a:pt x="79" y="60"/>
                    </a:cubicBezTo>
                    <a:cubicBezTo>
                      <a:pt x="51" y="52"/>
                      <a:pt x="33" y="35"/>
                      <a:pt x="40" y="2"/>
                    </a:cubicBezTo>
                    <a:cubicBezTo>
                      <a:pt x="33" y="1"/>
                      <a:pt x="23" y="0"/>
                      <a:pt x="16" y="2"/>
                    </a:cubicBezTo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77" name="Freeform 67"/>
              <p:cNvSpPr>
                <a:spLocks/>
              </p:cNvSpPr>
              <p:nvPr/>
            </p:nvSpPr>
            <p:spPr bwMode="gray">
              <a:xfrm>
                <a:off x="-11630025" y="-10137775"/>
                <a:ext cx="1485900" cy="847725"/>
              </a:xfrm>
              <a:custGeom>
                <a:avLst/>
                <a:gdLst/>
                <a:ahLst/>
                <a:cxnLst>
                  <a:cxn ang="0">
                    <a:pos x="5" y="117"/>
                  </a:cxn>
                  <a:cxn ang="0">
                    <a:pos x="89" y="142"/>
                  </a:cxn>
                  <a:cxn ang="0">
                    <a:pos x="189" y="177"/>
                  </a:cxn>
                  <a:cxn ang="0">
                    <a:pos x="396" y="226"/>
                  </a:cxn>
                  <a:cxn ang="0">
                    <a:pos x="396" y="108"/>
                  </a:cxn>
                  <a:cxn ang="0">
                    <a:pos x="193" y="63"/>
                  </a:cxn>
                  <a:cxn ang="0">
                    <a:pos x="11" y="0"/>
                  </a:cxn>
                  <a:cxn ang="0">
                    <a:pos x="0" y="112"/>
                  </a:cxn>
                </a:cxnLst>
                <a:rect l="0" t="0" r="r" b="b"/>
                <a:pathLst>
                  <a:path w="396" h="226">
                    <a:moveTo>
                      <a:pt x="5" y="117"/>
                    </a:moveTo>
                    <a:cubicBezTo>
                      <a:pt x="28" y="114"/>
                      <a:pt x="67" y="135"/>
                      <a:pt x="89" y="142"/>
                    </a:cubicBezTo>
                    <a:cubicBezTo>
                      <a:pt x="123" y="153"/>
                      <a:pt x="155" y="166"/>
                      <a:pt x="189" y="177"/>
                    </a:cubicBezTo>
                    <a:cubicBezTo>
                      <a:pt x="257" y="198"/>
                      <a:pt x="325" y="217"/>
                      <a:pt x="396" y="226"/>
                    </a:cubicBezTo>
                    <a:cubicBezTo>
                      <a:pt x="393" y="188"/>
                      <a:pt x="389" y="145"/>
                      <a:pt x="396" y="108"/>
                    </a:cubicBezTo>
                    <a:cubicBezTo>
                      <a:pt x="320" y="104"/>
                      <a:pt x="263" y="86"/>
                      <a:pt x="193" y="63"/>
                    </a:cubicBezTo>
                    <a:cubicBezTo>
                      <a:pt x="133" y="42"/>
                      <a:pt x="66" y="36"/>
                      <a:pt x="11" y="0"/>
                    </a:cubicBezTo>
                    <a:cubicBezTo>
                      <a:pt x="2" y="36"/>
                      <a:pt x="4" y="76"/>
                      <a:pt x="0" y="112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78" name="Freeform 68"/>
              <p:cNvSpPr>
                <a:spLocks/>
              </p:cNvSpPr>
              <p:nvPr/>
            </p:nvSpPr>
            <p:spPr bwMode="gray">
              <a:xfrm>
                <a:off x="-8731250" y="-10564812"/>
                <a:ext cx="574675" cy="1049338"/>
              </a:xfrm>
              <a:custGeom>
                <a:avLst/>
                <a:gdLst/>
                <a:ahLst/>
                <a:cxnLst>
                  <a:cxn ang="0">
                    <a:pos x="1" y="182"/>
                  </a:cxn>
                  <a:cxn ang="0">
                    <a:pos x="35" y="156"/>
                  </a:cxn>
                  <a:cxn ang="0">
                    <a:pos x="130" y="0"/>
                  </a:cxn>
                  <a:cxn ang="0">
                    <a:pos x="110" y="177"/>
                  </a:cxn>
                  <a:cxn ang="0">
                    <a:pos x="2" y="280"/>
                  </a:cxn>
                  <a:cxn ang="0">
                    <a:pos x="1" y="192"/>
                  </a:cxn>
                </a:cxnLst>
                <a:rect l="0" t="0" r="r" b="b"/>
                <a:pathLst>
                  <a:path w="153" h="280">
                    <a:moveTo>
                      <a:pt x="1" y="182"/>
                    </a:moveTo>
                    <a:cubicBezTo>
                      <a:pt x="12" y="173"/>
                      <a:pt x="24" y="163"/>
                      <a:pt x="35" y="156"/>
                    </a:cubicBezTo>
                    <a:cubicBezTo>
                      <a:pt x="51" y="101"/>
                      <a:pt x="116" y="61"/>
                      <a:pt x="130" y="0"/>
                    </a:cubicBezTo>
                    <a:cubicBezTo>
                      <a:pt x="153" y="54"/>
                      <a:pt x="146" y="136"/>
                      <a:pt x="110" y="177"/>
                    </a:cubicBezTo>
                    <a:cubicBezTo>
                      <a:pt x="82" y="209"/>
                      <a:pt x="44" y="265"/>
                      <a:pt x="2" y="280"/>
                    </a:cubicBezTo>
                    <a:cubicBezTo>
                      <a:pt x="0" y="251"/>
                      <a:pt x="1" y="221"/>
                      <a:pt x="1" y="192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79" name="Freeform 69"/>
              <p:cNvSpPr>
                <a:spLocks/>
              </p:cNvSpPr>
              <p:nvPr/>
            </p:nvSpPr>
            <p:spPr bwMode="gray">
              <a:xfrm>
                <a:off x="-9372600" y="-9818687"/>
                <a:ext cx="657225" cy="512763"/>
              </a:xfrm>
              <a:custGeom>
                <a:avLst/>
                <a:gdLst/>
                <a:ahLst/>
                <a:cxnLst>
                  <a:cxn ang="0">
                    <a:pos x="8" y="117"/>
                  </a:cxn>
                  <a:cxn ang="0">
                    <a:pos x="4" y="38"/>
                  </a:cxn>
                  <a:cxn ang="0">
                    <a:pos x="128" y="0"/>
                  </a:cxn>
                  <a:cxn ang="0">
                    <a:pos x="132" y="36"/>
                  </a:cxn>
                  <a:cxn ang="0">
                    <a:pos x="108" y="56"/>
                  </a:cxn>
                  <a:cxn ang="0">
                    <a:pos x="133" y="59"/>
                  </a:cxn>
                  <a:cxn ang="0">
                    <a:pos x="3" y="127"/>
                  </a:cxn>
                </a:cxnLst>
                <a:rect l="0" t="0" r="r" b="b"/>
                <a:pathLst>
                  <a:path w="175" h="137">
                    <a:moveTo>
                      <a:pt x="8" y="117"/>
                    </a:moveTo>
                    <a:cubicBezTo>
                      <a:pt x="0" y="97"/>
                      <a:pt x="3" y="63"/>
                      <a:pt x="4" y="38"/>
                    </a:cubicBezTo>
                    <a:cubicBezTo>
                      <a:pt x="54" y="35"/>
                      <a:pt x="88" y="28"/>
                      <a:pt x="128" y="0"/>
                    </a:cubicBezTo>
                    <a:cubicBezTo>
                      <a:pt x="130" y="8"/>
                      <a:pt x="132" y="30"/>
                      <a:pt x="132" y="36"/>
                    </a:cubicBezTo>
                    <a:cubicBezTo>
                      <a:pt x="116" y="41"/>
                      <a:pt x="116" y="50"/>
                      <a:pt x="108" y="56"/>
                    </a:cubicBezTo>
                    <a:cubicBezTo>
                      <a:pt x="117" y="56"/>
                      <a:pt x="125" y="60"/>
                      <a:pt x="133" y="59"/>
                    </a:cubicBezTo>
                    <a:cubicBezTo>
                      <a:pt x="175" y="113"/>
                      <a:pt x="36" y="137"/>
                      <a:pt x="3" y="127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80" name="Freeform 70"/>
              <p:cNvSpPr>
                <a:spLocks/>
              </p:cNvSpPr>
              <p:nvPr/>
            </p:nvSpPr>
            <p:spPr bwMode="gray">
              <a:xfrm>
                <a:off x="-9975850" y="-9710737"/>
                <a:ext cx="461963" cy="409575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1" y="102"/>
                  </a:cxn>
                  <a:cxn ang="0">
                    <a:pos x="114" y="107"/>
                  </a:cxn>
                  <a:cxn ang="0">
                    <a:pos x="100" y="13"/>
                  </a:cxn>
                  <a:cxn ang="0">
                    <a:pos x="1" y="8"/>
                  </a:cxn>
                </a:cxnLst>
                <a:rect l="0" t="0" r="r" b="b"/>
                <a:pathLst>
                  <a:path w="123" h="109">
                    <a:moveTo>
                      <a:pt x="1" y="13"/>
                    </a:moveTo>
                    <a:cubicBezTo>
                      <a:pt x="1" y="43"/>
                      <a:pt x="0" y="73"/>
                      <a:pt x="1" y="102"/>
                    </a:cubicBezTo>
                    <a:cubicBezTo>
                      <a:pt x="39" y="99"/>
                      <a:pt x="76" y="109"/>
                      <a:pt x="114" y="107"/>
                    </a:cubicBezTo>
                    <a:cubicBezTo>
                      <a:pt x="116" y="74"/>
                      <a:pt x="123" y="30"/>
                      <a:pt x="100" y="13"/>
                    </a:cubicBezTo>
                    <a:cubicBezTo>
                      <a:pt x="81" y="0"/>
                      <a:pt x="25" y="8"/>
                      <a:pt x="1" y="8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81" name="Freeform 71"/>
              <p:cNvSpPr>
                <a:spLocks/>
              </p:cNvSpPr>
              <p:nvPr/>
            </p:nvSpPr>
            <p:spPr bwMode="gray">
              <a:xfrm>
                <a:off x="-9593263" y="-9185275"/>
                <a:ext cx="573088" cy="2452688"/>
              </a:xfrm>
              <a:custGeom>
                <a:avLst/>
                <a:gdLst/>
                <a:ahLst/>
                <a:cxnLst>
                  <a:cxn ang="0">
                    <a:pos x="138" y="0"/>
                  </a:cxn>
                  <a:cxn ang="0">
                    <a:pos x="149" y="67"/>
                  </a:cxn>
                  <a:cxn ang="0">
                    <a:pos x="138" y="141"/>
                  </a:cxn>
                  <a:cxn ang="0">
                    <a:pos x="91" y="316"/>
                  </a:cxn>
                  <a:cxn ang="0">
                    <a:pos x="33" y="487"/>
                  </a:cxn>
                  <a:cxn ang="0">
                    <a:pos x="0" y="654"/>
                  </a:cxn>
                  <a:cxn ang="0">
                    <a:pos x="23" y="484"/>
                  </a:cxn>
                  <a:cxn ang="0">
                    <a:pos x="75" y="338"/>
                  </a:cxn>
                  <a:cxn ang="0">
                    <a:pos x="116" y="186"/>
                  </a:cxn>
                  <a:cxn ang="0">
                    <a:pos x="127" y="93"/>
                  </a:cxn>
                  <a:cxn ang="0">
                    <a:pos x="109" y="12"/>
                  </a:cxn>
                  <a:cxn ang="0">
                    <a:pos x="138" y="4"/>
                  </a:cxn>
                </a:cxnLst>
                <a:rect l="0" t="0" r="r" b="b"/>
                <a:pathLst>
                  <a:path w="153" h="654">
                    <a:moveTo>
                      <a:pt x="138" y="0"/>
                    </a:moveTo>
                    <a:cubicBezTo>
                      <a:pt x="134" y="25"/>
                      <a:pt x="146" y="44"/>
                      <a:pt x="149" y="67"/>
                    </a:cubicBezTo>
                    <a:cubicBezTo>
                      <a:pt x="153" y="95"/>
                      <a:pt x="146" y="117"/>
                      <a:pt x="138" y="141"/>
                    </a:cubicBezTo>
                    <a:cubicBezTo>
                      <a:pt x="120" y="200"/>
                      <a:pt x="110" y="258"/>
                      <a:pt x="91" y="316"/>
                    </a:cubicBezTo>
                    <a:cubicBezTo>
                      <a:pt x="71" y="374"/>
                      <a:pt x="52" y="431"/>
                      <a:pt x="33" y="487"/>
                    </a:cubicBezTo>
                    <a:cubicBezTo>
                      <a:pt x="15" y="542"/>
                      <a:pt x="15" y="600"/>
                      <a:pt x="0" y="654"/>
                    </a:cubicBezTo>
                    <a:cubicBezTo>
                      <a:pt x="0" y="590"/>
                      <a:pt x="11" y="542"/>
                      <a:pt x="23" y="484"/>
                    </a:cubicBezTo>
                    <a:cubicBezTo>
                      <a:pt x="34" y="429"/>
                      <a:pt x="60" y="389"/>
                      <a:pt x="75" y="338"/>
                    </a:cubicBezTo>
                    <a:cubicBezTo>
                      <a:pt x="88" y="289"/>
                      <a:pt x="105" y="236"/>
                      <a:pt x="116" y="186"/>
                    </a:cubicBezTo>
                    <a:cubicBezTo>
                      <a:pt x="122" y="158"/>
                      <a:pt x="126" y="121"/>
                      <a:pt x="127" y="93"/>
                    </a:cubicBezTo>
                    <a:cubicBezTo>
                      <a:pt x="128" y="62"/>
                      <a:pt x="109" y="40"/>
                      <a:pt x="109" y="12"/>
                    </a:cubicBezTo>
                    <a:cubicBezTo>
                      <a:pt x="120" y="10"/>
                      <a:pt x="128" y="5"/>
                      <a:pt x="138" y="4"/>
                    </a:cubicBezTo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82" name="Freeform 72"/>
              <p:cNvSpPr>
                <a:spLocks/>
              </p:cNvSpPr>
              <p:nvPr/>
            </p:nvSpPr>
            <p:spPr bwMode="gray">
              <a:xfrm>
                <a:off x="-10085388" y="-4021137"/>
                <a:ext cx="1076325" cy="2747963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02" y="172"/>
                  </a:cxn>
                  <a:cxn ang="0">
                    <a:pos x="45" y="363"/>
                  </a:cxn>
                  <a:cxn ang="0">
                    <a:pos x="19" y="536"/>
                  </a:cxn>
                  <a:cxn ang="0">
                    <a:pos x="60" y="615"/>
                  </a:cxn>
                  <a:cxn ang="0">
                    <a:pos x="82" y="699"/>
                  </a:cxn>
                  <a:cxn ang="0">
                    <a:pos x="97" y="733"/>
                  </a:cxn>
                  <a:cxn ang="0">
                    <a:pos x="101" y="573"/>
                  </a:cxn>
                  <a:cxn ang="0">
                    <a:pos x="158" y="443"/>
                  </a:cxn>
                  <a:cxn ang="0">
                    <a:pos x="222" y="302"/>
                  </a:cxn>
                  <a:cxn ang="0">
                    <a:pos x="287" y="179"/>
                  </a:cxn>
                  <a:cxn ang="0">
                    <a:pos x="139" y="234"/>
                  </a:cxn>
                  <a:cxn ang="0">
                    <a:pos x="165" y="77"/>
                  </a:cxn>
                  <a:cxn ang="0">
                    <a:pos x="146" y="0"/>
                  </a:cxn>
                </a:cxnLst>
                <a:rect l="0" t="0" r="r" b="b"/>
                <a:pathLst>
                  <a:path w="287" h="733">
                    <a:moveTo>
                      <a:pt x="143" y="0"/>
                    </a:moveTo>
                    <a:cubicBezTo>
                      <a:pt x="143" y="64"/>
                      <a:pt x="120" y="113"/>
                      <a:pt x="102" y="172"/>
                    </a:cubicBezTo>
                    <a:cubicBezTo>
                      <a:pt x="83" y="238"/>
                      <a:pt x="76" y="301"/>
                      <a:pt x="45" y="363"/>
                    </a:cubicBezTo>
                    <a:cubicBezTo>
                      <a:pt x="19" y="416"/>
                      <a:pt x="0" y="484"/>
                      <a:pt x="19" y="536"/>
                    </a:cubicBezTo>
                    <a:cubicBezTo>
                      <a:pt x="28" y="562"/>
                      <a:pt x="53" y="587"/>
                      <a:pt x="60" y="615"/>
                    </a:cubicBezTo>
                    <a:cubicBezTo>
                      <a:pt x="69" y="649"/>
                      <a:pt x="67" y="668"/>
                      <a:pt x="82" y="699"/>
                    </a:cubicBezTo>
                    <a:cubicBezTo>
                      <a:pt x="89" y="712"/>
                      <a:pt x="88" y="723"/>
                      <a:pt x="97" y="733"/>
                    </a:cubicBezTo>
                    <a:cubicBezTo>
                      <a:pt x="101" y="680"/>
                      <a:pt x="91" y="624"/>
                      <a:pt x="101" y="573"/>
                    </a:cubicBezTo>
                    <a:cubicBezTo>
                      <a:pt x="110" y="524"/>
                      <a:pt x="143" y="490"/>
                      <a:pt x="158" y="443"/>
                    </a:cubicBezTo>
                    <a:cubicBezTo>
                      <a:pt x="174" y="388"/>
                      <a:pt x="191" y="350"/>
                      <a:pt x="222" y="302"/>
                    </a:cubicBezTo>
                    <a:cubicBezTo>
                      <a:pt x="244" y="267"/>
                      <a:pt x="286" y="222"/>
                      <a:pt x="287" y="179"/>
                    </a:cubicBezTo>
                    <a:cubicBezTo>
                      <a:pt x="245" y="177"/>
                      <a:pt x="148" y="312"/>
                      <a:pt x="139" y="234"/>
                    </a:cubicBezTo>
                    <a:cubicBezTo>
                      <a:pt x="132" y="179"/>
                      <a:pt x="278" y="98"/>
                      <a:pt x="165" y="77"/>
                    </a:cubicBezTo>
                    <a:cubicBezTo>
                      <a:pt x="164" y="48"/>
                      <a:pt x="170" y="19"/>
                      <a:pt x="146" y="0"/>
                    </a:cubicBezTo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83" name="Freeform 73"/>
              <p:cNvSpPr>
                <a:spLocks/>
              </p:cNvSpPr>
              <p:nvPr/>
            </p:nvSpPr>
            <p:spPr bwMode="gray">
              <a:xfrm>
                <a:off x="-11971338" y="-9609137"/>
                <a:ext cx="1200150" cy="979488"/>
              </a:xfrm>
              <a:custGeom>
                <a:avLst/>
                <a:gdLst/>
                <a:ahLst/>
                <a:cxnLst>
                  <a:cxn ang="0">
                    <a:pos x="95" y="5"/>
                  </a:cxn>
                  <a:cxn ang="0">
                    <a:pos x="199" y="53"/>
                  </a:cxn>
                  <a:cxn ang="0">
                    <a:pos x="320" y="102"/>
                  </a:cxn>
                  <a:cxn ang="0">
                    <a:pos x="221" y="101"/>
                  </a:cxn>
                  <a:cxn ang="0">
                    <a:pos x="140" y="69"/>
                  </a:cxn>
                  <a:cxn ang="0">
                    <a:pos x="158" y="105"/>
                  </a:cxn>
                  <a:cxn ang="0">
                    <a:pos x="107" y="102"/>
                  </a:cxn>
                  <a:cxn ang="0">
                    <a:pos x="88" y="128"/>
                  </a:cxn>
                  <a:cxn ang="0">
                    <a:pos x="64" y="143"/>
                  </a:cxn>
                  <a:cxn ang="0">
                    <a:pos x="49" y="261"/>
                  </a:cxn>
                  <a:cxn ang="0">
                    <a:pos x="2" y="191"/>
                  </a:cxn>
                  <a:cxn ang="0">
                    <a:pos x="38" y="134"/>
                  </a:cxn>
                  <a:cxn ang="0">
                    <a:pos x="72" y="71"/>
                  </a:cxn>
                  <a:cxn ang="0">
                    <a:pos x="91" y="9"/>
                  </a:cxn>
                </a:cxnLst>
                <a:rect l="0" t="0" r="r" b="b"/>
                <a:pathLst>
                  <a:path w="320" h="261">
                    <a:moveTo>
                      <a:pt x="95" y="5"/>
                    </a:moveTo>
                    <a:cubicBezTo>
                      <a:pt x="137" y="0"/>
                      <a:pt x="167" y="33"/>
                      <a:pt x="199" y="53"/>
                    </a:cubicBezTo>
                    <a:cubicBezTo>
                      <a:pt x="235" y="76"/>
                      <a:pt x="288" y="77"/>
                      <a:pt x="320" y="102"/>
                    </a:cubicBezTo>
                    <a:cubicBezTo>
                      <a:pt x="288" y="103"/>
                      <a:pt x="254" y="111"/>
                      <a:pt x="221" y="101"/>
                    </a:cubicBezTo>
                    <a:cubicBezTo>
                      <a:pt x="192" y="91"/>
                      <a:pt x="172" y="69"/>
                      <a:pt x="140" y="69"/>
                    </a:cubicBezTo>
                    <a:cubicBezTo>
                      <a:pt x="144" y="82"/>
                      <a:pt x="153" y="93"/>
                      <a:pt x="158" y="105"/>
                    </a:cubicBezTo>
                    <a:cubicBezTo>
                      <a:pt x="138" y="106"/>
                      <a:pt x="124" y="95"/>
                      <a:pt x="107" y="102"/>
                    </a:cubicBezTo>
                    <a:cubicBezTo>
                      <a:pt x="111" y="100"/>
                      <a:pt x="89" y="127"/>
                      <a:pt x="88" y="128"/>
                    </a:cubicBezTo>
                    <a:cubicBezTo>
                      <a:pt x="80" y="136"/>
                      <a:pt x="72" y="133"/>
                      <a:pt x="64" y="143"/>
                    </a:cubicBezTo>
                    <a:cubicBezTo>
                      <a:pt x="43" y="168"/>
                      <a:pt x="36" y="229"/>
                      <a:pt x="49" y="261"/>
                    </a:cubicBezTo>
                    <a:cubicBezTo>
                      <a:pt x="27" y="247"/>
                      <a:pt x="0" y="219"/>
                      <a:pt x="2" y="191"/>
                    </a:cubicBezTo>
                    <a:cubicBezTo>
                      <a:pt x="3" y="164"/>
                      <a:pt x="25" y="154"/>
                      <a:pt x="38" y="134"/>
                    </a:cubicBezTo>
                    <a:cubicBezTo>
                      <a:pt x="49" y="119"/>
                      <a:pt x="68" y="88"/>
                      <a:pt x="72" y="71"/>
                    </a:cubicBezTo>
                    <a:cubicBezTo>
                      <a:pt x="78" y="51"/>
                      <a:pt x="61" y="12"/>
                      <a:pt x="91" y="9"/>
                    </a:cubicBezTo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84" name="Freeform 74"/>
              <p:cNvSpPr>
                <a:spLocks/>
              </p:cNvSpPr>
              <p:nvPr/>
            </p:nvSpPr>
            <p:spPr bwMode="gray">
              <a:xfrm>
                <a:off x="-10425113" y="681038"/>
                <a:ext cx="719138" cy="484188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51" y="31"/>
                  </a:cxn>
                  <a:cxn ang="0">
                    <a:pos x="95" y="45"/>
                  </a:cxn>
                  <a:cxn ang="0">
                    <a:pos x="181" y="75"/>
                  </a:cxn>
                  <a:cxn ang="0">
                    <a:pos x="78" y="85"/>
                  </a:cxn>
                  <a:cxn ang="0">
                    <a:pos x="0" y="12"/>
                  </a:cxn>
                  <a:cxn ang="0">
                    <a:pos x="7" y="7"/>
                  </a:cxn>
                </a:cxnLst>
                <a:rect l="0" t="0" r="r" b="b"/>
                <a:pathLst>
                  <a:path w="192" h="129">
                    <a:moveTo>
                      <a:pt x="18" y="7"/>
                    </a:moveTo>
                    <a:cubicBezTo>
                      <a:pt x="47" y="0"/>
                      <a:pt x="35" y="23"/>
                      <a:pt x="51" y="31"/>
                    </a:cubicBezTo>
                    <a:cubicBezTo>
                      <a:pt x="66" y="38"/>
                      <a:pt x="83" y="39"/>
                      <a:pt x="95" y="45"/>
                    </a:cubicBezTo>
                    <a:cubicBezTo>
                      <a:pt x="128" y="59"/>
                      <a:pt x="140" y="73"/>
                      <a:pt x="181" y="75"/>
                    </a:cubicBezTo>
                    <a:cubicBezTo>
                      <a:pt x="192" y="129"/>
                      <a:pt x="97" y="99"/>
                      <a:pt x="78" y="85"/>
                    </a:cubicBezTo>
                    <a:cubicBezTo>
                      <a:pt x="55" y="66"/>
                      <a:pt x="6" y="37"/>
                      <a:pt x="0" y="12"/>
                    </a:cubicBezTo>
                    <a:cubicBezTo>
                      <a:pt x="5" y="12"/>
                      <a:pt x="4" y="9"/>
                      <a:pt x="7" y="7"/>
                    </a:cubicBezTo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85" name="Freeform 75"/>
              <p:cNvSpPr>
                <a:spLocks/>
              </p:cNvSpPr>
              <p:nvPr/>
            </p:nvSpPr>
            <p:spPr bwMode="gray">
              <a:xfrm>
                <a:off x="-9455150" y="714375"/>
                <a:ext cx="200025" cy="252413"/>
              </a:xfrm>
              <a:custGeom>
                <a:avLst/>
                <a:gdLst/>
                <a:ahLst/>
                <a:cxnLst>
                  <a:cxn ang="0">
                    <a:pos x="30" y="2"/>
                  </a:cxn>
                  <a:cxn ang="0">
                    <a:pos x="26" y="42"/>
                  </a:cxn>
                  <a:cxn ang="0">
                    <a:pos x="1" y="55"/>
                  </a:cxn>
                  <a:cxn ang="0">
                    <a:pos x="0" y="62"/>
                  </a:cxn>
                  <a:cxn ang="0">
                    <a:pos x="33" y="65"/>
                  </a:cxn>
                  <a:cxn ang="0">
                    <a:pos x="48" y="2"/>
                  </a:cxn>
                  <a:cxn ang="0">
                    <a:pos x="27" y="6"/>
                  </a:cxn>
                </a:cxnLst>
                <a:rect l="0" t="0" r="r" b="b"/>
                <a:pathLst>
                  <a:path w="53" h="67">
                    <a:moveTo>
                      <a:pt x="30" y="2"/>
                    </a:moveTo>
                    <a:cubicBezTo>
                      <a:pt x="31" y="16"/>
                      <a:pt x="30" y="30"/>
                      <a:pt x="26" y="42"/>
                    </a:cubicBezTo>
                    <a:cubicBezTo>
                      <a:pt x="14" y="46"/>
                      <a:pt x="12" y="52"/>
                      <a:pt x="1" y="55"/>
                    </a:cubicBezTo>
                    <a:cubicBezTo>
                      <a:pt x="0" y="57"/>
                      <a:pt x="0" y="59"/>
                      <a:pt x="0" y="62"/>
                    </a:cubicBezTo>
                    <a:cubicBezTo>
                      <a:pt x="8" y="66"/>
                      <a:pt x="23" y="67"/>
                      <a:pt x="33" y="65"/>
                    </a:cubicBezTo>
                    <a:cubicBezTo>
                      <a:pt x="43" y="44"/>
                      <a:pt x="53" y="27"/>
                      <a:pt x="48" y="2"/>
                    </a:cubicBezTo>
                    <a:cubicBezTo>
                      <a:pt x="39" y="0"/>
                      <a:pt x="32" y="2"/>
                      <a:pt x="27" y="6"/>
                    </a:cubicBezTo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86" name="Freeform 76"/>
              <p:cNvSpPr>
                <a:spLocks/>
              </p:cNvSpPr>
              <p:nvPr/>
            </p:nvSpPr>
            <p:spPr bwMode="gray">
              <a:xfrm>
                <a:off x="-8194675" y="39688"/>
                <a:ext cx="539750" cy="184150"/>
              </a:xfrm>
              <a:custGeom>
                <a:avLst/>
                <a:gdLst/>
                <a:ahLst/>
                <a:cxnLst>
                  <a:cxn ang="0">
                    <a:pos x="133" y="3"/>
                  </a:cxn>
                  <a:cxn ang="0">
                    <a:pos x="108" y="4"/>
                  </a:cxn>
                  <a:cxn ang="0">
                    <a:pos x="0" y="23"/>
                  </a:cxn>
                  <a:cxn ang="0">
                    <a:pos x="140" y="18"/>
                  </a:cxn>
                  <a:cxn ang="0">
                    <a:pos x="126" y="0"/>
                  </a:cxn>
                </a:cxnLst>
                <a:rect l="0" t="0" r="r" b="b"/>
                <a:pathLst>
                  <a:path w="144" h="49">
                    <a:moveTo>
                      <a:pt x="133" y="3"/>
                    </a:moveTo>
                    <a:cubicBezTo>
                      <a:pt x="126" y="2"/>
                      <a:pt x="116" y="3"/>
                      <a:pt x="108" y="4"/>
                    </a:cubicBezTo>
                    <a:cubicBezTo>
                      <a:pt x="95" y="33"/>
                      <a:pt x="28" y="21"/>
                      <a:pt x="0" y="23"/>
                    </a:cubicBezTo>
                    <a:cubicBezTo>
                      <a:pt x="35" y="49"/>
                      <a:pt x="106" y="41"/>
                      <a:pt x="140" y="18"/>
                    </a:cubicBezTo>
                    <a:cubicBezTo>
                      <a:pt x="144" y="2"/>
                      <a:pt x="138" y="2"/>
                      <a:pt x="126" y="0"/>
                    </a:cubicBezTo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87" name="Freeform 77"/>
              <p:cNvSpPr>
                <a:spLocks/>
              </p:cNvSpPr>
              <p:nvPr/>
            </p:nvSpPr>
            <p:spPr bwMode="gray">
              <a:xfrm>
                <a:off x="-10587038" y="-53975"/>
                <a:ext cx="311150" cy="382588"/>
              </a:xfrm>
              <a:custGeom>
                <a:avLst/>
                <a:gdLst/>
                <a:ahLst/>
                <a:cxnLst>
                  <a:cxn ang="0">
                    <a:pos x="50" y="2"/>
                  </a:cxn>
                  <a:cxn ang="0">
                    <a:pos x="5" y="58"/>
                  </a:cxn>
                  <a:cxn ang="0">
                    <a:pos x="15" y="59"/>
                  </a:cxn>
                  <a:cxn ang="0">
                    <a:pos x="50" y="33"/>
                  </a:cxn>
                  <a:cxn ang="0">
                    <a:pos x="61" y="25"/>
                  </a:cxn>
                  <a:cxn ang="0">
                    <a:pos x="82" y="7"/>
                  </a:cxn>
                  <a:cxn ang="0">
                    <a:pos x="38" y="2"/>
                  </a:cxn>
                </a:cxnLst>
                <a:rect l="0" t="0" r="r" b="b"/>
                <a:pathLst>
                  <a:path w="83" h="102">
                    <a:moveTo>
                      <a:pt x="50" y="2"/>
                    </a:moveTo>
                    <a:cubicBezTo>
                      <a:pt x="28" y="0"/>
                      <a:pt x="0" y="35"/>
                      <a:pt x="5" y="58"/>
                    </a:cubicBezTo>
                    <a:cubicBezTo>
                      <a:pt x="8" y="59"/>
                      <a:pt x="12" y="58"/>
                      <a:pt x="15" y="59"/>
                    </a:cubicBezTo>
                    <a:cubicBezTo>
                      <a:pt x="32" y="102"/>
                      <a:pt x="43" y="45"/>
                      <a:pt x="50" y="33"/>
                    </a:cubicBezTo>
                    <a:cubicBezTo>
                      <a:pt x="58" y="30"/>
                      <a:pt x="56" y="28"/>
                      <a:pt x="61" y="25"/>
                    </a:cubicBezTo>
                    <a:cubicBezTo>
                      <a:pt x="78" y="26"/>
                      <a:pt x="83" y="23"/>
                      <a:pt x="82" y="7"/>
                    </a:cubicBezTo>
                    <a:cubicBezTo>
                      <a:pt x="68" y="3"/>
                      <a:pt x="54" y="1"/>
                      <a:pt x="38" y="2"/>
                    </a:cubicBezTo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88" name="Freeform 78"/>
              <p:cNvSpPr>
                <a:spLocks/>
              </p:cNvSpPr>
              <p:nvPr/>
            </p:nvSpPr>
            <p:spPr bwMode="gray">
              <a:xfrm>
                <a:off x="-8615363" y="-631825"/>
                <a:ext cx="263525" cy="255588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70" y="66"/>
                  </a:cxn>
                  <a:cxn ang="0">
                    <a:pos x="0" y="0"/>
                  </a:cxn>
                </a:cxnLst>
                <a:rect l="0" t="0" r="r" b="b"/>
                <a:pathLst>
                  <a:path w="70" h="68">
                    <a:moveTo>
                      <a:pt x="15" y="4"/>
                    </a:moveTo>
                    <a:cubicBezTo>
                      <a:pt x="35" y="22"/>
                      <a:pt x="70" y="35"/>
                      <a:pt x="70" y="66"/>
                    </a:cubicBezTo>
                    <a:cubicBezTo>
                      <a:pt x="38" y="68"/>
                      <a:pt x="15" y="22"/>
                      <a:pt x="0" y="0"/>
                    </a:cubicBezTo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89" name="Freeform 79"/>
              <p:cNvSpPr>
                <a:spLocks/>
              </p:cNvSpPr>
              <p:nvPr/>
            </p:nvSpPr>
            <p:spPr bwMode="gray">
              <a:xfrm>
                <a:off x="-10680700" y="-11974512"/>
                <a:ext cx="1409700" cy="865188"/>
              </a:xfrm>
              <a:custGeom>
                <a:avLst/>
                <a:gdLst/>
                <a:ahLst/>
                <a:cxnLst>
                  <a:cxn ang="0">
                    <a:pos x="4" y="119"/>
                  </a:cxn>
                  <a:cxn ang="0">
                    <a:pos x="219" y="207"/>
                  </a:cxn>
                  <a:cxn ang="0">
                    <a:pos x="308" y="174"/>
                  </a:cxn>
                  <a:cxn ang="0">
                    <a:pos x="376" y="138"/>
                  </a:cxn>
                  <a:cxn ang="0">
                    <a:pos x="219" y="127"/>
                  </a:cxn>
                  <a:cxn ang="0">
                    <a:pos x="148" y="0"/>
                  </a:cxn>
                  <a:cxn ang="0">
                    <a:pos x="152" y="107"/>
                  </a:cxn>
                  <a:cxn ang="0">
                    <a:pos x="109" y="63"/>
                  </a:cxn>
                  <a:cxn ang="0">
                    <a:pos x="137" y="151"/>
                  </a:cxn>
                  <a:cxn ang="0">
                    <a:pos x="45" y="97"/>
                  </a:cxn>
                  <a:cxn ang="0">
                    <a:pos x="59" y="163"/>
                  </a:cxn>
                  <a:cxn ang="0">
                    <a:pos x="0" y="122"/>
                  </a:cxn>
                </a:cxnLst>
                <a:rect l="0" t="0" r="r" b="b"/>
                <a:pathLst>
                  <a:path w="376" h="231">
                    <a:moveTo>
                      <a:pt x="4" y="119"/>
                    </a:moveTo>
                    <a:cubicBezTo>
                      <a:pt x="37" y="204"/>
                      <a:pt x="132" y="231"/>
                      <a:pt x="219" y="207"/>
                    </a:cubicBezTo>
                    <a:cubicBezTo>
                      <a:pt x="236" y="173"/>
                      <a:pt x="279" y="186"/>
                      <a:pt x="308" y="174"/>
                    </a:cubicBezTo>
                    <a:cubicBezTo>
                      <a:pt x="328" y="165"/>
                      <a:pt x="359" y="150"/>
                      <a:pt x="376" y="138"/>
                    </a:cubicBezTo>
                    <a:cubicBezTo>
                      <a:pt x="323" y="137"/>
                      <a:pt x="266" y="160"/>
                      <a:pt x="219" y="127"/>
                    </a:cubicBezTo>
                    <a:cubicBezTo>
                      <a:pt x="182" y="102"/>
                      <a:pt x="160" y="41"/>
                      <a:pt x="148" y="0"/>
                    </a:cubicBezTo>
                    <a:cubicBezTo>
                      <a:pt x="120" y="24"/>
                      <a:pt x="143" y="79"/>
                      <a:pt x="152" y="107"/>
                    </a:cubicBezTo>
                    <a:cubicBezTo>
                      <a:pt x="129" y="107"/>
                      <a:pt x="115" y="82"/>
                      <a:pt x="109" y="63"/>
                    </a:cubicBezTo>
                    <a:cubicBezTo>
                      <a:pt x="106" y="94"/>
                      <a:pt x="120" y="126"/>
                      <a:pt x="137" y="151"/>
                    </a:cubicBezTo>
                    <a:cubicBezTo>
                      <a:pt x="79" y="176"/>
                      <a:pt x="79" y="100"/>
                      <a:pt x="45" y="97"/>
                    </a:cubicBezTo>
                    <a:cubicBezTo>
                      <a:pt x="44" y="119"/>
                      <a:pt x="49" y="144"/>
                      <a:pt x="59" y="163"/>
                    </a:cubicBezTo>
                    <a:cubicBezTo>
                      <a:pt x="40" y="153"/>
                      <a:pt x="29" y="125"/>
                      <a:pt x="0" y="122"/>
                    </a:cubicBezTo>
                  </a:path>
                </a:pathLst>
              </a:custGeom>
              <a:solidFill>
                <a:srgbClr val="B6C3D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  <p:sp>
            <p:nvSpPr>
              <p:cNvPr id="90" name="Freeform 80"/>
              <p:cNvSpPr>
                <a:spLocks/>
              </p:cNvSpPr>
              <p:nvPr/>
            </p:nvSpPr>
            <p:spPr bwMode="gray">
              <a:xfrm>
                <a:off x="-10174288" y="-19205575"/>
                <a:ext cx="333375" cy="833438"/>
              </a:xfrm>
              <a:custGeom>
                <a:avLst/>
                <a:gdLst/>
                <a:ahLst/>
                <a:cxnLst>
                  <a:cxn ang="0">
                    <a:pos x="24" y="5"/>
                  </a:cxn>
                  <a:cxn ang="0">
                    <a:pos x="88" y="79"/>
                  </a:cxn>
                  <a:cxn ang="0">
                    <a:pos x="69" y="75"/>
                  </a:cxn>
                  <a:cxn ang="0">
                    <a:pos x="77" y="138"/>
                  </a:cxn>
                  <a:cxn ang="0">
                    <a:pos x="79" y="222"/>
                  </a:cxn>
                  <a:cxn ang="0">
                    <a:pos x="59" y="109"/>
                  </a:cxn>
                  <a:cxn ang="0">
                    <a:pos x="0" y="6"/>
                  </a:cxn>
                  <a:cxn ang="0">
                    <a:pos x="24" y="0"/>
                  </a:cxn>
                </a:cxnLst>
                <a:rect l="0" t="0" r="r" b="b"/>
                <a:pathLst>
                  <a:path w="89" h="222">
                    <a:moveTo>
                      <a:pt x="24" y="5"/>
                    </a:moveTo>
                    <a:cubicBezTo>
                      <a:pt x="56" y="5"/>
                      <a:pt x="89" y="49"/>
                      <a:pt x="88" y="79"/>
                    </a:cubicBezTo>
                    <a:cubicBezTo>
                      <a:pt x="82" y="77"/>
                      <a:pt x="75" y="77"/>
                      <a:pt x="69" y="75"/>
                    </a:cubicBezTo>
                    <a:cubicBezTo>
                      <a:pt x="69" y="97"/>
                      <a:pt x="73" y="116"/>
                      <a:pt x="77" y="138"/>
                    </a:cubicBezTo>
                    <a:cubicBezTo>
                      <a:pt x="63" y="156"/>
                      <a:pt x="79" y="193"/>
                      <a:pt x="79" y="222"/>
                    </a:cubicBezTo>
                    <a:cubicBezTo>
                      <a:pt x="60" y="187"/>
                      <a:pt x="68" y="148"/>
                      <a:pt x="59" y="109"/>
                    </a:cubicBezTo>
                    <a:cubicBezTo>
                      <a:pt x="49" y="66"/>
                      <a:pt x="8" y="42"/>
                      <a:pt x="0" y="6"/>
                    </a:cubicBezTo>
                    <a:cubicBezTo>
                      <a:pt x="8" y="0"/>
                      <a:pt x="15" y="0"/>
                      <a:pt x="24" y="0"/>
                    </a:cubicBezTo>
                  </a:path>
                </a:pathLst>
              </a:custGeom>
              <a:solidFill>
                <a:srgbClr val="60484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noProof="1"/>
              </a:p>
            </p:txBody>
          </p:sp>
        </p:grpSp>
      </p:grpSp>
      <p:sp>
        <p:nvSpPr>
          <p:cNvPr id="91" name="Freeform 8"/>
          <p:cNvSpPr>
            <a:spLocks noEditPoints="1"/>
          </p:cNvSpPr>
          <p:nvPr/>
        </p:nvSpPr>
        <p:spPr bwMode="gray">
          <a:xfrm>
            <a:off x="5856521" y="990069"/>
            <a:ext cx="91238" cy="85156"/>
          </a:xfrm>
          <a:custGeom>
            <a:avLst/>
            <a:gdLst/>
            <a:ahLst/>
            <a:cxnLst>
              <a:cxn ang="0">
                <a:pos x="397" y="0"/>
              </a:cxn>
              <a:cxn ang="0">
                <a:pos x="397" y="359"/>
              </a:cxn>
              <a:cxn ang="0">
                <a:pos x="184" y="702"/>
              </a:cxn>
              <a:cxn ang="0">
                <a:pos x="0" y="702"/>
              </a:cxn>
              <a:cxn ang="0">
                <a:pos x="163" y="381"/>
              </a:cxn>
              <a:cxn ang="0">
                <a:pos x="0" y="381"/>
              </a:cxn>
              <a:cxn ang="0">
                <a:pos x="0" y="0"/>
              </a:cxn>
              <a:cxn ang="0">
                <a:pos x="397" y="0"/>
              </a:cxn>
              <a:cxn ang="0">
                <a:pos x="883" y="0"/>
              </a:cxn>
              <a:cxn ang="0">
                <a:pos x="883" y="359"/>
              </a:cxn>
              <a:cxn ang="0">
                <a:pos x="673" y="702"/>
              </a:cxn>
              <a:cxn ang="0">
                <a:pos x="482" y="702"/>
              </a:cxn>
              <a:cxn ang="0">
                <a:pos x="649" y="381"/>
              </a:cxn>
              <a:cxn ang="0">
                <a:pos x="482" y="381"/>
              </a:cxn>
              <a:cxn ang="0">
                <a:pos x="482" y="0"/>
              </a:cxn>
              <a:cxn ang="0">
                <a:pos x="883" y="0"/>
              </a:cxn>
            </a:cxnLst>
            <a:rect l="0" t="0" r="r" b="b"/>
            <a:pathLst>
              <a:path w="883" h="702">
                <a:moveTo>
                  <a:pt x="397" y="0"/>
                </a:moveTo>
                <a:lnTo>
                  <a:pt x="397" y="359"/>
                </a:lnTo>
                <a:lnTo>
                  <a:pt x="184" y="702"/>
                </a:lnTo>
                <a:lnTo>
                  <a:pt x="0" y="702"/>
                </a:lnTo>
                <a:lnTo>
                  <a:pt x="163" y="381"/>
                </a:lnTo>
                <a:lnTo>
                  <a:pt x="0" y="381"/>
                </a:lnTo>
                <a:lnTo>
                  <a:pt x="0" y="0"/>
                </a:lnTo>
                <a:lnTo>
                  <a:pt x="397" y="0"/>
                </a:lnTo>
                <a:close/>
                <a:moveTo>
                  <a:pt x="883" y="0"/>
                </a:moveTo>
                <a:lnTo>
                  <a:pt x="883" y="359"/>
                </a:lnTo>
                <a:lnTo>
                  <a:pt x="673" y="702"/>
                </a:lnTo>
                <a:lnTo>
                  <a:pt x="482" y="702"/>
                </a:lnTo>
                <a:lnTo>
                  <a:pt x="649" y="381"/>
                </a:lnTo>
                <a:lnTo>
                  <a:pt x="482" y="381"/>
                </a:lnTo>
                <a:lnTo>
                  <a:pt x="482" y="0"/>
                </a:lnTo>
                <a:lnTo>
                  <a:pt x="883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2" name="Freeform 8"/>
          <p:cNvSpPr>
            <a:spLocks noEditPoints="1"/>
          </p:cNvSpPr>
          <p:nvPr/>
        </p:nvSpPr>
        <p:spPr bwMode="gray">
          <a:xfrm rot="10800000" flipH="1" flipV="1">
            <a:off x="6936544" y="994006"/>
            <a:ext cx="89039" cy="78009"/>
          </a:xfrm>
          <a:custGeom>
            <a:avLst/>
            <a:gdLst/>
            <a:ahLst/>
            <a:cxnLst>
              <a:cxn ang="0">
                <a:pos x="397" y="0"/>
              </a:cxn>
              <a:cxn ang="0">
                <a:pos x="397" y="359"/>
              </a:cxn>
              <a:cxn ang="0">
                <a:pos x="184" y="702"/>
              </a:cxn>
              <a:cxn ang="0">
                <a:pos x="0" y="702"/>
              </a:cxn>
              <a:cxn ang="0">
                <a:pos x="163" y="381"/>
              </a:cxn>
              <a:cxn ang="0">
                <a:pos x="0" y="381"/>
              </a:cxn>
              <a:cxn ang="0">
                <a:pos x="0" y="0"/>
              </a:cxn>
              <a:cxn ang="0">
                <a:pos x="397" y="0"/>
              </a:cxn>
              <a:cxn ang="0">
                <a:pos x="883" y="0"/>
              </a:cxn>
              <a:cxn ang="0">
                <a:pos x="883" y="359"/>
              </a:cxn>
              <a:cxn ang="0">
                <a:pos x="673" y="702"/>
              </a:cxn>
              <a:cxn ang="0">
                <a:pos x="482" y="702"/>
              </a:cxn>
              <a:cxn ang="0">
                <a:pos x="649" y="381"/>
              </a:cxn>
              <a:cxn ang="0">
                <a:pos x="482" y="381"/>
              </a:cxn>
              <a:cxn ang="0">
                <a:pos x="482" y="0"/>
              </a:cxn>
              <a:cxn ang="0">
                <a:pos x="883" y="0"/>
              </a:cxn>
            </a:cxnLst>
            <a:rect l="0" t="0" r="r" b="b"/>
            <a:pathLst>
              <a:path w="883" h="702">
                <a:moveTo>
                  <a:pt x="397" y="0"/>
                </a:moveTo>
                <a:lnTo>
                  <a:pt x="397" y="359"/>
                </a:lnTo>
                <a:lnTo>
                  <a:pt x="184" y="702"/>
                </a:lnTo>
                <a:lnTo>
                  <a:pt x="0" y="702"/>
                </a:lnTo>
                <a:lnTo>
                  <a:pt x="163" y="381"/>
                </a:lnTo>
                <a:lnTo>
                  <a:pt x="0" y="381"/>
                </a:lnTo>
                <a:lnTo>
                  <a:pt x="0" y="0"/>
                </a:lnTo>
                <a:lnTo>
                  <a:pt x="397" y="0"/>
                </a:lnTo>
                <a:close/>
                <a:moveTo>
                  <a:pt x="883" y="0"/>
                </a:moveTo>
                <a:lnTo>
                  <a:pt x="883" y="359"/>
                </a:lnTo>
                <a:lnTo>
                  <a:pt x="673" y="702"/>
                </a:lnTo>
                <a:lnTo>
                  <a:pt x="482" y="702"/>
                </a:lnTo>
                <a:lnTo>
                  <a:pt x="649" y="381"/>
                </a:lnTo>
                <a:lnTo>
                  <a:pt x="482" y="381"/>
                </a:lnTo>
                <a:lnTo>
                  <a:pt x="482" y="0"/>
                </a:lnTo>
                <a:lnTo>
                  <a:pt x="883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93" name="Gruppieren 346"/>
          <p:cNvGrpSpPr/>
          <p:nvPr/>
        </p:nvGrpSpPr>
        <p:grpSpPr bwMode="gray">
          <a:xfrm>
            <a:off x="7584616" y="630736"/>
            <a:ext cx="1286353" cy="2260743"/>
            <a:chOff x="1114177" y="2133283"/>
            <a:chExt cx="1338560" cy="2352499"/>
          </a:xfrm>
        </p:grpSpPr>
        <p:pic>
          <p:nvPicPr>
            <p:cNvPr id="94" name="_effec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114177" y="3937210"/>
              <a:ext cx="1338560" cy="548572"/>
            </a:xfrm>
            <a:prstGeom prst="rect">
              <a:avLst/>
            </a:prstGeom>
            <a:noFill/>
          </p:spPr>
        </p:pic>
        <p:grpSp>
          <p:nvGrpSpPr>
            <p:cNvPr id="95" name="Gruppieren 115"/>
            <p:cNvGrpSpPr/>
            <p:nvPr/>
          </p:nvGrpSpPr>
          <p:grpSpPr bwMode="gray">
            <a:xfrm>
              <a:off x="1525501" y="2133265"/>
              <a:ext cx="573881" cy="2264904"/>
              <a:chOff x="-12514263" y="5757863"/>
              <a:chExt cx="5384800" cy="21251863"/>
            </a:xfrm>
          </p:grpSpPr>
          <p:sp>
            <p:nvSpPr>
              <p:cNvPr id="96" name="Freeform 205"/>
              <p:cNvSpPr>
                <a:spLocks/>
              </p:cNvSpPr>
              <p:nvPr/>
            </p:nvSpPr>
            <p:spPr bwMode="gray">
              <a:xfrm>
                <a:off x="-11737975" y="23155276"/>
                <a:ext cx="2659063" cy="2005013"/>
              </a:xfrm>
              <a:custGeom>
                <a:avLst/>
                <a:gdLst/>
                <a:ahLst/>
                <a:cxnLst>
                  <a:cxn ang="0">
                    <a:pos x="290" y="257"/>
                  </a:cxn>
                  <a:cxn ang="0">
                    <a:pos x="277" y="298"/>
                  </a:cxn>
                  <a:cxn ang="0">
                    <a:pos x="0" y="426"/>
                  </a:cxn>
                  <a:cxn ang="0">
                    <a:pos x="604" y="217"/>
                  </a:cxn>
                  <a:cxn ang="0">
                    <a:pos x="534" y="72"/>
                  </a:cxn>
                  <a:cxn ang="0">
                    <a:pos x="300" y="267"/>
                  </a:cxn>
                </a:cxnLst>
                <a:rect l="0" t="0" r="r" b="b"/>
                <a:pathLst>
                  <a:path w="709" h="535">
                    <a:moveTo>
                      <a:pt x="290" y="257"/>
                    </a:moveTo>
                    <a:cubicBezTo>
                      <a:pt x="287" y="272"/>
                      <a:pt x="284" y="284"/>
                      <a:pt x="277" y="298"/>
                    </a:cubicBezTo>
                    <a:cubicBezTo>
                      <a:pt x="216" y="301"/>
                      <a:pt x="45" y="386"/>
                      <a:pt x="0" y="426"/>
                    </a:cubicBezTo>
                    <a:cubicBezTo>
                      <a:pt x="256" y="535"/>
                      <a:pt x="433" y="357"/>
                      <a:pt x="604" y="217"/>
                    </a:cubicBezTo>
                    <a:cubicBezTo>
                      <a:pt x="709" y="131"/>
                      <a:pt x="678" y="0"/>
                      <a:pt x="534" y="72"/>
                    </a:cubicBezTo>
                    <a:cubicBezTo>
                      <a:pt x="444" y="117"/>
                      <a:pt x="385" y="213"/>
                      <a:pt x="300" y="267"/>
                    </a:cubicBezTo>
                  </a:path>
                </a:pathLst>
              </a:custGeom>
              <a:solidFill>
                <a:srgbClr val="0B0C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1"/>
              </a:p>
            </p:txBody>
          </p:sp>
          <p:sp>
            <p:nvSpPr>
              <p:cNvPr id="97" name="Freeform 206"/>
              <p:cNvSpPr>
                <a:spLocks/>
              </p:cNvSpPr>
              <p:nvPr/>
            </p:nvSpPr>
            <p:spPr bwMode="gray">
              <a:xfrm>
                <a:off x="-10729913" y="24560213"/>
                <a:ext cx="1092200" cy="2449513"/>
              </a:xfrm>
              <a:custGeom>
                <a:avLst/>
                <a:gdLst/>
                <a:ahLst/>
                <a:cxnLst>
                  <a:cxn ang="0">
                    <a:pos x="104" y="43"/>
                  </a:cxn>
                  <a:cxn ang="0">
                    <a:pos x="7" y="355"/>
                  </a:cxn>
                  <a:cxn ang="0">
                    <a:pos x="179" y="559"/>
                  </a:cxn>
                  <a:cxn ang="0">
                    <a:pos x="276" y="226"/>
                  </a:cxn>
                  <a:cxn ang="0">
                    <a:pos x="241" y="45"/>
                  </a:cxn>
                  <a:cxn ang="0">
                    <a:pos x="93" y="64"/>
                  </a:cxn>
                </a:cxnLst>
                <a:rect l="0" t="0" r="r" b="b"/>
                <a:pathLst>
                  <a:path w="291" h="653">
                    <a:moveTo>
                      <a:pt x="104" y="43"/>
                    </a:moveTo>
                    <a:cubicBezTo>
                      <a:pt x="75" y="149"/>
                      <a:pt x="14" y="245"/>
                      <a:pt x="7" y="355"/>
                    </a:cubicBezTo>
                    <a:cubicBezTo>
                      <a:pt x="0" y="471"/>
                      <a:pt x="45" y="653"/>
                      <a:pt x="179" y="559"/>
                    </a:cubicBezTo>
                    <a:cubicBezTo>
                      <a:pt x="291" y="480"/>
                      <a:pt x="276" y="353"/>
                      <a:pt x="276" y="226"/>
                    </a:cubicBezTo>
                    <a:cubicBezTo>
                      <a:pt x="276" y="170"/>
                      <a:pt x="287" y="86"/>
                      <a:pt x="241" y="45"/>
                    </a:cubicBezTo>
                    <a:cubicBezTo>
                      <a:pt x="200" y="7"/>
                      <a:pt x="103" y="0"/>
                      <a:pt x="93" y="64"/>
                    </a:cubicBezTo>
                  </a:path>
                </a:pathLst>
              </a:custGeom>
              <a:solidFill>
                <a:srgbClr val="0B0C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1"/>
              </a:p>
            </p:txBody>
          </p:sp>
          <p:sp>
            <p:nvSpPr>
              <p:cNvPr id="98" name="Freeform 208"/>
              <p:cNvSpPr>
                <a:spLocks/>
              </p:cNvSpPr>
              <p:nvPr/>
            </p:nvSpPr>
            <p:spPr bwMode="gray">
              <a:xfrm>
                <a:off x="-10890250" y="20656551"/>
                <a:ext cx="1382713" cy="4429125"/>
              </a:xfrm>
              <a:custGeom>
                <a:avLst/>
                <a:gdLst/>
                <a:ahLst/>
                <a:cxnLst>
                  <a:cxn ang="0">
                    <a:pos x="107" y="95"/>
                  </a:cxn>
                  <a:cxn ang="0">
                    <a:pos x="150" y="600"/>
                  </a:cxn>
                  <a:cxn ang="0">
                    <a:pos x="104" y="834"/>
                  </a:cxn>
                  <a:cxn ang="0">
                    <a:pos x="10" y="1020"/>
                  </a:cxn>
                  <a:cxn ang="0">
                    <a:pos x="303" y="818"/>
                  </a:cxn>
                  <a:cxn ang="0">
                    <a:pos x="311" y="331"/>
                  </a:cxn>
                  <a:cxn ang="0">
                    <a:pos x="128" y="84"/>
                  </a:cxn>
                </a:cxnLst>
                <a:rect l="0" t="0" r="r" b="b"/>
                <a:pathLst>
                  <a:path w="369" h="1181">
                    <a:moveTo>
                      <a:pt x="107" y="95"/>
                    </a:moveTo>
                    <a:cubicBezTo>
                      <a:pt x="88" y="263"/>
                      <a:pt x="141" y="436"/>
                      <a:pt x="150" y="600"/>
                    </a:cubicBezTo>
                    <a:cubicBezTo>
                      <a:pt x="154" y="691"/>
                      <a:pt x="139" y="756"/>
                      <a:pt x="104" y="834"/>
                    </a:cubicBezTo>
                    <a:cubicBezTo>
                      <a:pt x="88" y="868"/>
                      <a:pt x="0" y="986"/>
                      <a:pt x="10" y="1020"/>
                    </a:cubicBezTo>
                    <a:cubicBezTo>
                      <a:pt x="55" y="1181"/>
                      <a:pt x="284" y="864"/>
                      <a:pt x="303" y="818"/>
                    </a:cubicBezTo>
                    <a:cubicBezTo>
                      <a:pt x="369" y="655"/>
                      <a:pt x="311" y="508"/>
                      <a:pt x="311" y="331"/>
                    </a:cubicBezTo>
                    <a:cubicBezTo>
                      <a:pt x="311" y="185"/>
                      <a:pt x="325" y="0"/>
                      <a:pt x="128" y="84"/>
                    </a:cubicBezTo>
                  </a:path>
                </a:pathLst>
              </a:custGeom>
              <a:solidFill>
                <a:srgbClr val="E2CEC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1"/>
              </a:p>
            </p:txBody>
          </p:sp>
          <p:sp>
            <p:nvSpPr>
              <p:cNvPr id="99" name="Freeform 209"/>
              <p:cNvSpPr>
                <a:spLocks/>
              </p:cNvSpPr>
              <p:nvPr/>
            </p:nvSpPr>
            <p:spPr bwMode="gray">
              <a:xfrm>
                <a:off x="-10534650" y="19604038"/>
                <a:ext cx="1924050" cy="6808788"/>
              </a:xfrm>
              <a:custGeom>
                <a:avLst/>
                <a:gdLst/>
                <a:ahLst/>
                <a:cxnLst>
                  <a:cxn ang="0">
                    <a:pos x="33" y="107"/>
                  </a:cxn>
                  <a:cxn ang="0">
                    <a:pos x="72" y="128"/>
                  </a:cxn>
                  <a:cxn ang="0">
                    <a:pos x="55" y="527"/>
                  </a:cxn>
                  <a:cxn ang="0">
                    <a:pos x="74" y="927"/>
                  </a:cxn>
                  <a:cxn ang="0">
                    <a:pos x="84" y="1333"/>
                  </a:cxn>
                  <a:cxn ang="0">
                    <a:pos x="13" y="1718"/>
                  </a:cxn>
                  <a:cxn ang="0">
                    <a:pos x="227" y="1419"/>
                  </a:cxn>
                  <a:cxn ang="0">
                    <a:pos x="323" y="913"/>
                  </a:cxn>
                  <a:cxn ang="0">
                    <a:pos x="152" y="10"/>
                  </a:cxn>
                  <a:cxn ang="0">
                    <a:pos x="22" y="107"/>
                  </a:cxn>
                </a:cxnLst>
                <a:rect l="0" t="0" r="r" b="b"/>
                <a:pathLst>
                  <a:path w="513" h="1816">
                    <a:moveTo>
                      <a:pt x="33" y="107"/>
                    </a:moveTo>
                    <a:cubicBezTo>
                      <a:pt x="50" y="111"/>
                      <a:pt x="61" y="111"/>
                      <a:pt x="72" y="128"/>
                    </a:cubicBezTo>
                    <a:cubicBezTo>
                      <a:pt x="2" y="236"/>
                      <a:pt x="61" y="405"/>
                      <a:pt x="55" y="527"/>
                    </a:cubicBezTo>
                    <a:cubicBezTo>
                      <a:pt x="48" y="663"/>
                      <a:pt x="39" y="794"/>
                      <a:pt x="74" y="927"/>
                    </a:cubicBezTo>
                    <a:cubicBezTo>
                      <a:pt x="106" y="1049"/>
                      <a:pt x="115" y="1208"/>
                      <a:pt x="84" y="1333"/>
                    </a:cubicBezTo>
                    <a:cubicBezTo>
                      <a:pt x="53" y="1461"/>
                      <a:pt x="0" y="1580"/>
                      <a:pt x="13" y="1718"/>
                    </a:cubicBezTo>
                    <a:cubicBezTo>
                      <a:pt x="257" y="1816"/>
                      <a:pt x="225" y="1584"/>
                      <a:pt x="227" y="1419"/>
                    </a:cubicBezTo>
                    <a:cubicBezTo>
                      <a:pt x="228" y="1237"/>
                      <a:pt x="298" y="1084"/>
                      <a:pt x="323" y="913"/>
                    </a:cubicBezTo>
                    <a:cubicBezTo>
                      <a:pt x="356" y="690"/>
                      <a:pt x="513" y="59"/>
                      <a:pt x="152" y="10"/>
                    </a:cubicBezTo>
                    <a:cubicBezTo>
                      <a:pt x="82" y="0"/>
                      <a:pt x="13" y="27"/>
                      <a:pt x="22" y="107"/>
                    </a:cubicBezTo>
                  </a:path>
                </a:pathLst>
              </a:custGeom>
              <a:solidFill>
                <a:srgbClr val="F4DD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1"/>
              </a:p>
            </p:txBody>
          </p:sp>
          <p:sp>
            <p:nvSpPr>
              <p:cNvPr id="100" name="Freeform 210"/>
              <p:cNvSpPr>
                <a:spLocks/>
              </p:cNvSpPr>
              <p:nvPr/>
            </p:nvSpPr>
            <p:spPr bwMode="gray">
              <a:xfrm>
                <a:off x="-10474325" y="20915313"/>
                <a:ext cx="1395413" cy="682625"/>
              </a:xfrm>
              <a:custGeom>
                <a:avLst/>
                <a:gdLst/>
                <a:ahLst/>
                <a:cxnLst>
                  <a:cxn ang="0">
                    <a:pos x="39" y="182"/>
                  </a:cxn>
                  <a:cxn ang="0">
                    <a:pos x="190" y="115"/>
                  </a:cxn>
                  <a:cxn ang="0">
                    <a:pos x="368" y="76"/>
                  </a:cxn>
                  <a:cxn ang="0">
                    <a:pos x="360" y="6"/>
                  </a:cxn>
                  <a:cxn ang="0">
                    <a:pos x="22" y="174"/>
                  </a:cxn>
                </a:cxnLst>
                <a:rect l="0" t="0" r="r" b="b"/>
                <a:pathLst>
                  <a:path w="372" h="182">
                    <a:moveTo>
                      <a:pt x="39" y="182"/>
                    </a:moveTo>
                    <a:cubicBezTo>
                      <a:pt x="68" y="131"/>
                      <a:pt x="139" y="128"/>
                      <a:pt x="190" y="115"/>
                    </a:cubicBezTo>
                    <a:cubicBezTo>
                      <a:pt x="243" y="102"/>
                      <a:pt x="313" y="78"/>
                      <a:pt x="368" y="76"/>
                    </a:cubicBezTo>
                    <a:cubicBezTo>
                      <a:pt x="372" y="55"/>
                      <a:pt x="368" y="24"/>
                      <a:pt x="360" y="6"/>
                    </a:cubicBezTo>
                    <a:cubicBezTo>
                      <a:pt x="289" y="0"/>
                      <a:pt x="0" y="91"/>
                      <a:pt x="22" y="174"/>
                    </a:cubicBezTo>
                  </a:path>
                </a:pathLst>
              </a:custGeom>
              <a:solidFill>
                <a:srgbClr val="E2CEC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1"/>
              </a:p>
            </p:txBody>
          </p:sp>
          <p:sp>
            <p:nvSpPr>
              <p:cNvPr id="101" name="Freeform 211"/>
              <p:cNvSpPr>
                <a:spLocks/>
              </p:cNvSpPr>
              <p:nvPr/>
            </p:nvSpPr>
            <p:spPr bwMode="gray">
              <a:xfrm>
                <a:off x="-11891963" y="14690726"/>
                <a:ext cx="3630613" cy="6772275"/>
              </a:xfrm>
              <a:custGeom>
                <a:avLst/>
                <a:gdLst/>
                <a:ahLst/>
                <a:cxnLst>
                  <a:cxn ang="0">
                    <a:pos x="42" y="334"/>
                  </a:cxn>
                  <a:cxn ang="0">
                    <a:pos x="13" y="540"/>
                  </a:cxn>
                  <a:cxn ang="0">
                    <a:pos x="24" y="745"/>
                  </a:cxn>
                  <a:cxn ang="0">
                    <a:pos x="67" y="934"/>
                  </a:cxn>
                  <a:cxn ang="0">
                    <a:pos x="107" y="1131"/>
                  </a:cxn>
                  <a:cxn ang="0">
                    <a:pos x="111" y="1148"/>
                  </a:cxn>
                  <a:cxn ang="0">
                    <a:pos x="175" y="1326"/>
                  </a:cxn>
                  <a:cxn ang="0">
                    <a:pos x="187" y="1544"/>
                  </a:cxn>
                  <a:cxn ang="0">
                    <a:pos x="198" y="1649"/>
                  </a:cxn>
                  <a:cxn ang="0">
                    <a:pos x="264" y="1720"/>
                  </a:cxn>
                  <a:cxn ang="0">
                    <a:pos x="438" y="1780"/>
                  </a:cxn>
                  <a:cxn ang="0">
                    <a:pos x="551" y="1757"/>
                  </a:cxn>
                  <a:cxn ang="0">
                    <a:pos x="670" y="1729"/>
                  </a:cxn>
                  <a:cxn ang="0">
                    <a:pos x="812" y="1652"/>
                  </a:cxn>
                  <a:cxn ang="0">
                    <a:pos x="787" y="1427"/>
                  </a:cxn>
                  <a:cxn ang="0">
                    <a:pos x="821" y="1210"/>
                  </a:cxn>
                  <a:cxn ang="0">
                    <a:pos x="901" y="960"/>
                  </a:cxn>
                  <a:cxn ang="0">
                    <a:pos x="908" y="958"/>
                  </a:cxn>
                  <a:cxn ang="0">
                    <a:pos x="946" y="496"/>
                  </a:cxn>
                  <a:cxn ang="0">
                    <a:pos x="887" y="275"/>
                  </a:cxn>
                  <a:cxn ang="0">
                    <a:pos x="792" y="194"/>
                  </a:cxn>
                  <a:cxn ang="0">
                    <a:pos x="615" y="71"/>
                  </a:cxn>
                  <a:cxn ang="0">
                    <a:pos x="221" y="8"/>
                  </a:cxn>
                  <a:cxn ang="0">
                    <a:pos x="73" y="64"/>
                  </a:cxn>
                  <a:cxn ang="0">
                    <a:pos x="50" y="221"/>
                  </a:cxn>
                  <a:cxn ang="0">
                    <a:pos x="46" y="346"/>
                  </a:cxn>
                </a:cxnLst>
                <a:rect l="0" t="0" r="r" b="b"/>
                <a:pathLst>
                  <a:path w="968" h="1806">
                    <a:moveTo>
                      <a:pt x="42" y="334"/>
                    </a:moveTo>
                    <a:cubicBezTo>
                      <a:pt x="0" y="373"/>
                      <a:pt x="13" y="485"/>
                      <a:pt x="13" y="540"/>
                    </a:cubicBezTo>
                    <a:cubicBezTo>
                      <a:pt x="13" y="610"/>
                      <a:pt x="12" y="679"/>
                      <a:pt x="24" y="745"/>
                    </a:cubicBezTo>
                    <a:cubicBezTo>
                      <a:pt x="37" y="811"/>
                      <a:pt x="42" y="875"/>
                      <a:pt x="67" y="934"/>
                    </a:cubicBezTo>
                    <a:cubicBezTo>
                      <a:pt x="94" y="997"/>
                      <a:pt x="83" y="1069"/>
                      <a:pt x="107" y="1131"/>
                    </a:cubicBezTo>
                    <a:cubicBezTo>
                      <a:pt x="109" y="1137"/>
                      <a:pt x="110" y="1141"/>
                      <a:pt x="111" y="1148"/>
                    </a:cubicBezTo>
                    <a:cubicBezTo>
                      <a:pt x="145" y="1153"/>
                      <a:pt x="172" y="1293"/>
                      <a:pt x="175" y="1326"/>
                    </a:cubicBezTo>
                    <a:cubicBezTo>
                      <a:pt x="181" y="1397"/>
                      <a:pt x="190" y="1472"/>
                      <a:pt x="187" y="1544"/>
                    </a:cubicBezTo>
                    <a:cubicBezTo>
                      <a:pt x="185" y="1580"/>
                      <a:pt x="176" y="1620"/>
                      <a:pt x="198" y="1649"/>
                    </a:cubicBezTo>
                    <a:cubicBezTo>
                      <a:pt x="216" y="1673"/>
                      <a:pt x="244" y="1699"/>
                      <a:pt x="264" y="1720"/>
                    </a:cubicBezTo>
                    <a:cubicBezTo>
                      <a:pt x="316" y="1774"/>
                      <a:pt x="365" y="1806"/>
                      <a:pt x="438" y="1780"/>
                    </a:cubicBezTo>
                    <a:cubicBezTo>
                      <a:pt x="475" y="1767"/>
                      <a:pt x="511" y="1762"/>
                      <a:pt x="551" y="1757"/>
                    </a:cubicBezTo>
                    <a:cubicBezTo>
                      <a:pt x="594" y="1753"/>
                      <a:pt x="630" y="1737"/>
                      <a:pt x="670" y="1729"/>
                    </a:cubicBezTo>
                    <a:cubicBezTo>
                      <a:pt x="734" y="1716"/>
                      <a:pt x="793" y="1731"/>
                      <a:pt x="812" y="1652"/>
                    </a:cubicBezTo>
                    <a:cubicBezTo>
                      <a:pt x="829" y="1577"/>
                      <a:pt x="803" y="1495"/>
                      <a:pt x="787" y="1427"/>
                    </a:cubicBezTo>
                    <a:cubicBezTo>
                      <a:pt x="770" y="1350"/>
                      <a:pt x="788" y="1278"/>
                      <a:pt x="821" y="1210"/>
                    </a:cubicBezTo>
                    <a:cubicBezTo>
                      <a:pt x="858" y="1131"/>
                      <a:pt x="876" y="1045"/>
                      <a:pt x="901" y="960"/>
                    </a:cubicBezTo>
                    <a:cubicBezTo>
                      <a:pt x="903" y="959"/>
                      <a:pt x="905" y="959"/>
                      <a:pt x="908" y="958"/>
                    </a:cubicBezTo>
                    <a:cubicBezTo>
                      <a:pt x="953" y="813"/>
                      <a:pt x="968" y="648"/>
                      <a:pt x="946" y="496"/>
                    </a:cubicBezTo>
                    <a:cubicBezTo>
                      <a:pt x="935" y="423"/>
                      <a:pt x="924" y="342"/>
                      <a:pt x="887" y="275"/>
                    </a:cubicBezTo>
                    <a:cubicBezTo>
                      <a:pt x="868" y="241"/>
                      <a:pt x="824" y="214"/>
                      <a:pt x="792" y="194"/>
                    </a:cubicBezTo>
                    <a:cubicBezTo>
                      <a:pt x="733" y="157"/>
                      <a:pt x="680" y="98"/>
                      <a:pt x="615" y="71"/>
                    </a:cubicBezTo>
                    <a:cubicBezTo>
                      <a:pt x="493" y="20"/>
                      <a:pt x="350" y="18"/>
                      <a:pt x="221" y="8"/>
                    </a:cubicBezTo>
                    <a:cubicBezTo>
                      <a:pt x="159" y="3"/>
                      <a:pt x="96" y="0"/>
                      <a:pt x="73" y="64"/>
                    </a:cubicBezTo>
                    <a:cubicBezTo>
                      <a:pt x="57" y="110"/>
                      <a:pt x="54" y="170"/>
                      <a:pt x="50" y="221"/>
                    </a:cubicBezTo>
                    <a:cubicBezTo>
                      <a:pt x="46" y="260"/>
                      <a:pt x="27" y="311"/>
                      <a:pt x="46" y="346"/>
                    </a:cubicBezTo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1"/>
              </a:p>
            </p:txBody>
          </p:sp>
          <p:sp>
            <p:nvSpPr>
              <p:cNvPr id="102" name="Freeform 212"/>
              <p:cNvSpPr>
                <a:spLocks/>
              </p:cNvSpPr>
              <p:nvPr/>
            </p:nvSpPr>
            <p:spPr bwMode="gray">
              <a:xfrm>
                <a:off x="-12514263" y="9583738"/>
                <a:ext cx="4768850" cy="6877050"/>
              </a:xfrm>
              <a:custGeom>
                <a:avLst/>
                <a:gdLst/>
                <a:ahLst/>
                <a:cxnLst>
                  <a:cxn ang="0">
                    <a:pos x="284" y="116"/>
                  </a:cxn>
                  <a:cxn ang="0">
                    <a:pos x="119" y="164"/>
                  </a:cxn>
                  <a:cxn ang="0">
                    <a:pos x="19" y="304"/>
                  </a:cxn>
                  <a:cxn ang="0">
                    <a:pos x="15" y="605"/>
                  </a:cxn>
                  <a:cxn ang="0">
                    <a:pos x="11" y="836"/>
                  </a:cxn>
                  <a:cxn ang="0">
                    <a:pos x="34" y="954"/>
                  </a:cxn>
                  <a:cxn ang="0">
                    <a:pos x="49" y="1111"/>
                  </a:cxn>
                  <a:cxn ang="0">
                    <a:pos x="102" y="1211"/>
                  </a:cxn>
                  <a:cxn ang="0">
                    <a:pos x="159" y="1322"/>
                  </a:cxn>
                  <a:cxn ang="0">
                    <a:pos x="140" y="1413"/>
                  </a:cxn>
                  <a:cxn ang="0">
                    <a:pos x="172" y="1411"/>
                  </a:cxn>
                  <a:cxn ang="0">
                    <a:pos x="163" y="1623"/>
                  </a:cxn>
                  <a:cxn ang="0">
                    <a:pos x="163" y="1697"/>
                  </a:cxn>
                  <a:cxn ang="0">
                    <a:pos x="259" y="1725"/>
                  </a:cxn>
                  <a:cxn ang="0">
                    <a:pos x="458" y="1520"/>
                  </a:cxn>
                  <a:cxn ang="0">
                    <a:pos x="611" y="1769"/>
                  </a:cxn>
                  <a:cxn ang="0">
                    <a:pos x="958" y="1761"/>
                  </a:cxn>
                  <a:cxn ang="0">
                    <a:pos x="1130" y="1711"/>
                  </a:cxn>
                  <a:cxn ang="0">
                    <a:pos x="1098" y="1515"/>
                  </a:cxn>
                  <a:cxn ang="0">
                    <a:pos x="1075" y="1401"/>
                  </a:cxn>
                  <a:cxn ang="0">
                    <a:pos x="1031" y="1297"/>
                  </a:cxn>
                  <a:cxn ang="0">
                    <a:pos x="1014" y="1091"/>
                  </a:cxn>
                  <a:cxn ang="0">
                    <a:pos x="1019" y="1052"/>
                  </a:cxn>
                  <a:cxn ang="0">
                    <a:pos x="1041" y="1026"/>
                  </a:cxn>
                  <a:cxn ang="0">
                    <a:pos x="1062" y="857"/>
                  </a:cxn>
                  <a:cxn ang="0">
                    <a:pos x="1094" y="840"/>
                  </a:cxn>
                  <a:cxn ang="0">
                    <a:pos x="1114" y="785"/>
                  </a:cxn>
                  <a:cxn ang="0">
                    <a:pos x="1158" y="692"/>
                  </a:cxn>
                  <a:cxn ang="0">
                    <a:pos x="1252" y="249"/>
                  </a:cxn>
                  <a:cxn ang="0">
                    <a:pos x="973" y="56"/>
                  </a:cxn>
                  <a:cxn ang="0">
                    <a:pos x="507" y="45"/>
                  </a:cxn>
                  <a:cxn ang="0">
                    <a:pos x="276" y="124"/>
                  </a:cxn>
                </a:cxnLst>
                <a:rect l="0" t="0" r="r" b="b"/>
                <a:pathLst>
                  <a:path w="1272" h="1834">
                    <a:moveTo>
                      <a:pt x="284" y="116"/>
                    </a:moveTo>
                    <a:cubicBezTo>
                      <a:pt x="230" y="134"/>
                      <a:pt x="174" y="145"/>
                      <a:pt x="119" y="164"/>
                    </a:cubicBezTo>
                    <a:cubicBezTo>
                      <a:pt x="55" y="185"/>
                      <a:pt x="27" y="234"/>
                      <a:pt x="19" y="304"/>
                    </a:cubicBezTo>
                    <a:cubicBezTo>
                      <a:pt x="7" y="403"/>
                      <a:pt x="27" y="506"/>
                      <a:pt x="15" y="605"/>
                    </a:cubicBezTo>
                    <a:cubicBezTo>
                      <a:pt x="6" y="680"/>
                      <a:pt x="0" y="761"/>
                      <a:pt x="11" y="836"/>
                    </a:cubicBezTo>
                    <a:cubicBezTo>
                      <a:pt x="16" y="875"/>
                      <a:pt x="30" y="914"/>
                      <a:pt x="34" y="954"/>
                    </a:cubicBezTo>
                    <a:cubicBezTo>
                      <a:pt x="39" y="1004"/>
                      <a:pt x="25" y="1066"/>
                      <a:pt x="49" y="1111"/>
                    </a:cubicBezTo>
                    <a:cubicBezTo>
                      <a:pt x="68" y="1147"/>
                      <a:pt x="85" y="1170"/>
                      <a:pt x="102" y="1211"/>
                    </a:cubicBezTo>
                    <a:cubicBezTo>
                      <a:pt x="116" y="1246"/>
                      <a:pt x="122" y="1303"/>
                      <a:pt x="159" y="1322"/>
                    </a:cubicBezTo>
                    <a:cubicBezTo>
                      <a:pt x="166" y="1350"/>
                      <a:pt x="134" y="1377"/>
                      <a:pt x="140" y="1413"/>
                    </a:cubicBezTo>
                    <a:cubicBezTo>
                      <a:pt x="150" y="1411"/>
                      <a:pt x="161" y="1416"/>
                      <a:pt x="172" y="1411"/>
                    </a:cubicBezTo>
                    <a:cubicBezTo>
                      <a:pt x="170" y="1482"/>
                      <a:pt x="175" y="1554"/>
                      <a:pt x="163" y="1623"/>
                    </a:cubicBezTo>
                    <a:cubicBezTo>
                      <a:pt x="158" y="1657"/>
                      <a:pt x="142" y="1682"/>
                      <a:pt x="163" y="1697"/>
                    </a:cubicBezTo>
                    <a:cubicBezTo>
                      <a:pt x="184" y="1711"/>
                      <a:pt x="234" y="1719"/>
                      <a:pt x="259" y="1725"/>
                    </a:cubicBezTo>
                    <a:cubicBezTo>
                      <a:pt x="380" y="1756"/>
                      <a:pt x="441" y="1620"/>
                      <a:pt x="458" y="1520"/>
                    </a:cubicBezTo>
                    <a:cubicBezTo>
                      <a:pt x="497" y="1620"/>
                      <a:pt x="504" y="1720"/>
                      <a:pt x="611" y="1769"/>
                    </a:cubicBezTo>
                    <a:cubicBezTo>
                      <a:pt x="683" y="1803"/>
                      <a:pt x="904" y="1834"/>
                      <a:pt x="958" y="1761"/>
                    </a:cubicBezTo>
                    <a:cubicBezTo>
                      <a:pt x="995" y="1754"/>
                      <a:pt x="1116" y="1737"/>
                      <a:pt x="1130" y="1711"/>
                    </a:cubicBezTo>
                    <a:cubicBezTo>
                      <a:pt x="1156" y="1664"/>
                      <a:pt x="1107" y="1562"/>
                      <a:pt x="1098" y="1515"/>
                    </a:cubicBezTo>
                    <a:cubicBezTo>
                      <a:pt x="1090" y="1476"/>
                      <a:pt x="1086" y="1438"/>
                      <a:pt x="1075" y="1401"/>
                    </a:cubicBezTo>
                    <a:cubicBezTo>
                      <a:pt x="1064" y="1365"/>
                      <a:pt x="1045" y="1333"/>
                      <a:pt x="1031" y="1297"/>
                    </a:cubicBezTo>
                    <a:cubicBezTo>
                      <a:pt x="1005" y="1233"/>
                      <a:pt x="1006" y="1160"/>
                      <a:pt x="1014" y="1091"/>
                    </a:cubicBezTo>
                    <a:cubicBezTo>
                      <a:pt x="1016" y="1077"/>
                      <a:pt x="1017" y="1066"/>
                      <a:pt x="1019" y="1052"/>
                    </a:cubicBezTo>
                    <a:cubicBezTo>
                      <a:pt x="1033" y="1046"/>
                      <a:pt x="1034" y="1039"/>
                      <a:pt x="1041" y="1026"/>
                    </a:cubicBezTo>
                    <a:cubicBezTo>
                      <a:pt x="1007" y="987"/>
                      <a:pt x="1028" y="886"/>
                      <a:pt x="1062" y="857"/>
                    </a:cubicBezTo>
                    <a:cubicBezTo>
                      <a:pt x="1071" y="850"/>
                      <a:pt x="1084" y="851"/>
                      <a:pt x="1094" y="840"/>
                    </a:cubicBezTo>
                    <a:cubicBezTo>
                      <a:pt x="1103" y="830"/>
                      <a:pt x="1108" y="798"/>
                      <a:pt x="1114" y="785"/>
                    </a:cubicBezTo>
                    <a:cubicBezTo>
                      <a:pt x="1128" y="751"/>
                      <a:pt x="1144" y="725"/>
                      <a:pt x="1158" y="692"/>
                    </a:cubicBezTo>
                    <a:cubicBezTo>
                      <a:pt x="1218" y="547"/>
                      <a:pt x="1272" y="410"/>
                      <a:pt x="1252" y="249"/>
                    </a:cubicBezTo>
                    <a:cubicBezTo>
                      <a:pt x="1237" y="131"/>
                      <a:pt x="1073" y="71"/>
                      <a:pt x="973" y="56"/>
                    </a:cubicBezTo>
                    <a:cubicBezTo>
                      <a:pt x="820" y="34"/>
                      <a:pt x="664" y="0"/>
                      <a:pt x="507" y="45"/>
                    </a:cubicBezTo>
                    <a:cubicBezTo>
                      <a:pt x="436" y="65"/>
                      <a:pt x="326" y="68"/>
                      <a:pt x="276" y="124"/>
                    </a:cubicBezTo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1"/>
              </a:p>
            </p:txBody>
          </p:sp>
          <p:sp>
            <p:nvSpPr>
              <p:cNvPr id="103" name="Freeform 213"/>
              <p:cNvSpPr>
                <a:spLocks/>
              </p:cNvSpPr>
              <p:nvPr/>
            </p:nvSpPr>
            <p:spPr bwMode="gray">
              <a:xfrm>
                <a:off x="-8805863" y="10167938"/>
                <a:ext cx="1676400" cy="5910263"/>
              </a:xfrm>
              <a:custGeom>
                <a:avLst/>
                <a:gdLst/>
                <a:ahLst/>
                <a:cxnLst>
                  <a:cxn ang="0">
                    <a:pos x="190" y="4"/>
                  </a:cxn>
                  <a:cxn ang="0">
                    <a:pos x="286" y="141"/>
                  </a:cxn>
                  <a:cxn ang="0">
                    <a:pos x="308" y="225"/>
                  </a:cxn>
                  <a:cxn ang="0">
                    <a:pos x="348" y="290"/>
                  </a:cxn>
                  <a:cxn ang="0">
                    <a:pos x="323" y="322"/>
                  </a:cxn>
                  <a:cxn ang="0">
                    <a:pos x="338" y="364"/>
                  </a:cxn>
                  <a:cxn ang="0">
                    <a:pos x="373" y="438"/>
                  </a:cxn>
                  <a:cxn ang="0">
                    <a:pos x="388" y="605"/>
                  </a:cxn>
                  <a:cxn ang="0">
                    <a:pos x="412" y="681"/>
                  </a:cxn>
                  <a:cxn ang="0">
                    <a:pos x="412" y="782"/>
                  </a:cxn>
                  <a:cxn ang="0">
                    <a:pos x="444" y="959"/>
                  </a:cxn>
                  <a:cxn ang="0">
                    <a:pos x="444" y="1012"/>
                  </a:cxn>
                  <a:cxn ang="0">
                    <a:pos x="421" y="1053"/>
                  </a:cxn>
                  <a:cxn ang="0">
                    <a:pos x="396" y="1145"/>
                  </a:cxn>
                  <a:cxn ang="0">
                    <a:pos x="365" y="1230"/>
                  </a:cxn>
                  <a:cxn ang="0">
                    <a:pos x="328" y="1327"/>
                  </a:cxn>
                  <a:cxn ang="0">
                    <a:pos x="238" y="1434"/>
                  </a:cxn>
                  <a:cxn ang="0">
                    <a:pos x="149" y="1555"/>
                  </a:cxn>
                  <a:cxn ang="0">
                    <a:pos x="98" y="1572"/>
                  </a:cxn>
                  <a:cxn ang="0">
                    <a:pos x="53" y="1504"/>
                  </a:cxn>
                  <a:cxn ang="0">
                    <a:pos x="33" y="1399"/>
                  </a:cxn>
                  <a:cxn ang="0">
                    <a:pos x="98" y="1226"/>
                  </a:cxn>
                  <a:cxn ang="0">
                    <a:pos x="150" y="1068"/>
                  </a:cxn>
                  <a:cxn ang="0">
                    <a:pos x="163" y="968"/>
                  </a:cxn>
                  <a:cxn ang="0">
                    <a:pos x="170" y="927"/>
                  </a:cxn>
                  <a:cxn ang="0">
                    <a:pos x="146" y="895"/>
                  </a:cxn>
                  <a:cxn ang="0">
                    <a:pos x="89" y="730"/>
                  </a:cxn>
                  <a:cxn ang="0">
                    <a:pos x="1" y="560"/>
                  </a:cxn>
                  <a:cxn ang="0">
                    <a:pos x="36" y="449"/>
                  </a:cxn>
                  <a:cxn ang="0">
                    <a:pos x="77" y="288"/>
                  </a:cxn>
                  <a:cxn ang="0">
                    <a:pos x="117" y="55"/>
                  </a:cxn>
                  <a:cxn ang="0">
                    <a:pos x="186" y="0"/>
                  </a:cxn>
                </a:cxnLst>
                <a:rect l="0" t="0" r="r" b="b"/>
                <a:pathLst>
                  <a:path w="447" h="1576">
                    <a:moveTo>
                      <a:pt x="190" y="4"/>
                    </a:moveTo>
                    <a:cubicBezTo>
                      <a:pt x="243" y="37"/>
                      <a:pt x="273" y="80"/>
                      <a:pt x="286" y="141"/>
                    </a:cubicBezTo>
                    <a:cubicBezTo>
                      <a:pt x="295" y="183"/>
                      <a:pt x="280" y="198"/>
                      <a:pt x="308" y="225"/>
                    </a:cubicBezTo>
                    <a:cubicBezTo>
                      <a:pt x="325" y="242"/>
                      <a:pt x="356" y="253"/>
                      <a:pt x="348" y="290"/>
                    </a:cubicBezTo>
                    <a:cubicBezTo>
                      <a:pt x="344" y="306"/>
                      <a:pt x="325" y="309"/>
                      <a:pt x="323" y="322"/>
                    </a:cubicBezTo>
                    <a:cubicBezTo>
                      <a:pt x="320" y="342"/>
                      <a:pt x="332" y="347"/>
                      <a:pt x="338" y="364"/>
                    </a:cubicBezTo>
                    <a:cubicBezTo>
                      <a:pt x="349" y="393"/>
                      <a:pt x="356" y="414"/>
                      <a:pt x="373" y="438"/>
                    </a:cubicBezTo>
                    <a:cubicBezTo>
                      <a:pt x="413" y="497"/>
                      <a:pt x="381" y="536"/>
                      <a:pt x="388" y="605"/>
                    </a:cubicBezTo>
                    <a:cubicBezTo>
                      <a:pt x="391" y="638"/>
                      <a:pt x="408" y="653"/>
                      <a:pt x="412" y="681"/>
                    </a:cubicBezTo>
                    <a:cubicBezTo>
                      <a:pt x="417" y="714"/>
                      <a:pt x="403" y="748"/>
                      <a:pt x="412" y="782"/>
                    </a:cubicBezTo>
                    <a:cubicBezTo>
                      <a:pt x="427" y="838"/>
                      <a:pt x="444" y="898"/>
                      <a:pt x="444" y="959"/>
                    </a:cubicBezTo>
                    <a:cubicBezTo>
                      <a:pt x="444" y="976"/>
                      <a:pt x="447" y="996"/>
                      <a:pt x="444" y="1012"/>
                    </a:cubicBezTo>
                    <a:cubicBezTo>
                      <a:pt x="439" y="1035"/>
                      <a:pt x="431" y="1035"/>
                      <a:pt x="421" y="1053"/>
                    </a:cubicBezTo>
                    <a:cubicBezTo>
                      <a:pt x="404" y="1082"/>
                      <a:pt x="401" y="1111"/>
                      <a:pt x="396" y="1145"/>
                    </a:cubicBezTo>
                    <a:cubicBezTo>
                      <a:pt x="390" y="1181"/>
                      <a:pt x="382" y="1200"/>
                      <a:pt x="365" y="1230"/>
                    </a:cubicBezTo>
                    <a:cubicBezTo>
                      <a:pt x="344" y="1266"/>
                      <a:pt x="341" y="1288"/>
                      <a:pt x="328" y="1327"/>
                    </a:cubicBezTo>
                    <a:cubicBezTo>
                      <a:pt x="312" y="1374"/>
                      <a:pt x="273" y="1403"/>
                      <a:pt x="238" y="1434"/>
                    </a:cubicBezTo>
                    <a:cubicBezTo>
                      <a:pt x="203" y="1465"/>
                      <a:pt x="173" y="1514"/>
                      <a:pt x="149" y="1555"/>
                    </a:cubicBezTo>
                    <a:cubicBezTo>
                      <a:pt x="131" y="1561"/>
                      <a:pt x="119" y="1576"/>
                      <a:pt x="98" y="1572"/>
                    </a:cubicBezTo>
                    <a:cubicBezTo>
                      <a:pt x="95" y="1541"/>
                      <a:pt x="66" y="1528"/>
                      <a:pt x="53" y="1504"/>
                    </a:cubicBezTo>
                    <a:cubicBezTo>
                      <a:pt x="36" y="1472"/>
                      <a:pt x="31" y="1436"/>
                      <a:pt x="33" y="1399"/>
                    </a:cubicBezTo>
                    <a:cubicBezTo>
                      <a:pt x="37" y="1332"/>
                      <a:pt x="75" y="1284"/>
                      <a:pt x="98" y="1226"/>
                    </a:cubicBezTo>
                    <a:cubicBezTo>
                      <a:pt x="118" y="1176"/>
                      <a:pt x="141" y="1118"/>
                      <a:pt x="150" y="1068"/>
                    </a:cubicBezTo>
                    <a:cubicBezTo>
                      <a:pt x="156" y="1034"/>
                      <a:pt x="157" y="999"/>
                      <a:pt x="163" y="968"/>
                    </a:cubicBezTo>
                    <a:cubicBezTo>
                      <a:pt x="166" y="955"/>
                      <a:pt x="174" y="944"/>
                      <a:pt x="170" y="927"/>
                    </a:cubicBezTo>
                    <a:cubicBezTo>
                      <a:pt x="165" y="905"/>
                      <a:pt x="157" y="910"/>
                      <a:pt x="146" y="895"/>
                    </a:cubicBezTo>
                    <a:cubicBezTo>
                      <a:pt x="108" y="841"/>
                      <a:pt x="108" y="790"/>
                      <a:pt x="89" y="730"/>
                    </a:cubicBezTo>
                    <a:cubicBezTo>
                      <a:pt x="70" y="666"/>
                      <a:pt x="2" y="640"/>
                      <a:pt x="1" y="560"/>
                    </a:cubicBezTo>
                    <a:cubicBezTo>
                      <a:pt x="0" y="517"/>
                      <a:pt x="20" y="487"/>
                      <a:pt x="36" y="449"/>
                    </a:cubicBezTo>
                    <a:cubicBezTo>
                      <a:pt x="58" y="398"/>
                      <a:pt x="72" y="345"/>
                      <a:pt x="77" y="288"/>
                    </a:cubicBezTo>
                    <a:cubicBezTo>
                      <a:pt x="85" y="209"/>
                      <a:pt x="60" y="115"/>
                      <a:pt x="117" y="55"/>
                    </a:cubicBezTo>
                    <a:cubicBezTo>
                      <a:pt x="138" y="34"/>
                      <a:pt x="164" y="18"/>
                      <a:pt x="186" y="0"/>
                    </a:cubicBezTo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1"/>
              </a:p>
            </p:txBody>
          </p:sp>
          <p:sp>
            <p:nvSpPr>
              <p:cNvPr id="104" name="Freeform 214"/>
              <p:cNvSpPr>
                <a:spLocks/>
              </p:cNvSpPr>
              <p:nvPr/>
            </p:nvSpPr>
            <p:spPr bwMode="gray">
              <a:xfrm>
                <a:off x="-12274550" y="11315701"/>
                <a:ext cx="1162050" cy="2009775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54" y="269"/>
                  </a:cxn>
                  <a:cxn ang="0">
                    <a:pos x="310" y="452"/>
                  </a:cxn>
                  <a:cxn ang="0">
                    <a:pos x="131" y="0"/>
                  </a:cxn>
                </a:cxnLst>
                <a:rect l="0" t="0" r="r" b="b"/>
                <a:pathLst>
                  <a:path w="310" h="536">
                    <a:moveTo>
                      <a:pt x="148" y="0"/>
                    </a:moveTo>
                    <a:cubicBezTo>
                      <a:pt x="148" y="85"/>
                      <a:pt x="124" y="195"/>
                      <a:pt x="154" y="269"/>
                    </a:cubicBezTo>
                    <a:cubicBezTo>
                      <a:pt x="182" y="338"/>
                      <a:pt x="254" y="405"/>
                      <a:pt x="310" y="452"/>
                    </a:cubicBezTo>
                    <a:cubicBezTo>
                      <a:pt x="222" y="536"/>
                      <a:pt x="0" y="98"/>
                      <a:pt x="131" y="0"/>
                    </a:cubicBezTo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1"/>
              </a:p>
            </p:txBody>
          </p:sp>
          <p:sp>
            <p:nvSpPr>
              <p:cNvPr id="105" name="Freeform 215"/>
              <p:cNvSpPr>
                <a:spLocks/>
              </p:cNvSpPr>
              <p:nvPr/>
            </p:nvSpPr>
            <p:spPr bwMode="gray">
              <a:xfrm>
                <a:off x="-10691813" y="10321926"/>
                <a:ext cx="1900238" cy="2689225"/>
              </a:xfrm>
              <a:custGeom>
                <a:avLst/>
                <a:gdLst/>
                <a:ahLst/>
                <a:cxnLst>
                  <a:cxn ang="0">
                    <a:pos x="8" y="701"/>
                  </a:cxn>
                  <a:cxn ang="0">
                    <a:pos x="292" y="372"/>
                  </a:cxn>
                  <a:cxn ang="0">
                    <a:pos x="507" y="0"/>
                  </a:cxn>
                  <a:cxn ang="0">
                    <a:pos x="466" y="56"/>
                  </a:cxn>
                  <a:cxn ang="0">
                    <a:pos x="428" y="121"/>
                  </a:cxn>
                  <a:cxn ang="0">
                    <a:pos x="365" y="251"/>
                  </a:cxn>
                  <a:cxn ang="0">
                    <a:pos x="232" y="514"/>
                  </a:cxn>
                  <a:cxn ang="0">
                    <a:pos x="0" y="717"/>
                  </a:cxn>
                </a:cxnLst>
                <a:rect l="0" t="0" r="r" b="b"/>
                <a:pathLst>
                  <a:path w="507" h="717">
                    <a:moveTo>
                      <a:pt x="8" y="701"/>
                    </a:moveTo>
                    <a:cubicBezTo>
                      <a:pt x="126" y="642"/>
                      <a:pt x="212" y="486"/>
                      <a:pt x="292" y="372"/>
                    </a:cubicBezTo>
                    <a:cubicBezTo>
                      <a:pt x="352" y="287"/>
                      <a:pt x="402" y="8"/>
                      <a:pt x="507" y="0"/>
                    </a:cubicBezTo>
                    <a:cubicBezTo>
                      <a:pt x="502" y="35"/>
                      <a:pt x="481" y="30"/>
                      <a:pt x="466" y="56"/>
                    </a:cubicBezTo>
                    <a:cubicBezTo>
                      <a:pt x="456" y="72"/>
                      <a:pt x="439" y="102"/>
                      <a:pt x="428" y="121"/>
                    </a:cubicBezTo>
                    <a:cubicBezTo>
                      <a:pt x="400" y="166"/>
                      <a:pt x="384" y="201"/>
                      <a:pt x="365" y="251"/>
                    </a:cubicBezTo>
                    <a:cubicBezTo>
                      <a:pt x="327" y="350"/>
                      <a:pt x="276" y="423"/>
                      <a:pt x="232" y="514"/>
                    </a:cubicBezTo>
                    <a:cubicBezTo>
                      <a:pt x="135" y="568"/>
                      <a:pt x="118" y="700"/>
                      <a:pt x="0" y="717"/>
                    </a:cubicBezTo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1"/>
              </a:p>
            </p:txBody>
          </p:sp>
          <p:sp>
            <p:nvSpPr>
              <p:cNvPr id="106" name="Freeform 216"/>
              <p:cNvSpPr>
                <a:spLocks/>
              </p:cNvSpPr>
              <p:nvPr/>
            </p:nvSpPr>
            <p:spPr bwMode="gray">
              <a:xfrm>
                <a:off x="-12109450" y="8926513"/>
                <a:ext cx="3465513" cy="3694113"/>
              </a:xfrm>
              <a:custGeom>
                <a:avLst/>
                <a:gdLst/>
                <a:ahLst/>
                <a:cxnLst>
                  <a:cxn ang="0">
                    <a:pos x="657" y="363"/>
                  </a:cxn>
                  <a:cxn ang="0">
                    <a:pos x="462" y="673"/>
                  </a:cxn>
                  <a:cxn ang="0">
                    <a:pos x="333" y="985"/>
                  </a:cxn>
                  <a:cxn ang="0">
                    <a:pos x="236" y="354"/>
                  </a:cxn>
                  <a:cxn ang="0">
                    <a:pos x="0" y="385"/>
                  </a:cxn>
                  <a:cxn ang="0">
                    <a:pos x="155" y="269"/>
                  </a:cxn>
                  <a:cxn ang="0">
                    <a:pos x="272" y="118"/>
                  </a:cxn>
                  <a:cxn ang="0">
                    <a:pos x="655" y="53"/>
                  </a:cxn>
                  <a:cxn ang="0">
                    <a:pos x="924" y="405"/>
                  </a:cxn>
                  <a:cxn ang="0">
                    <a:pos x="647" y="374"/>
                  </a:cxn>
                </a:cxnLst>
                <a:rect l="0" t="0" r="r" b="b"/>
                <a:pathLst>
                  <a:path w="924" h="985">
                    <a:moveTo>
                      <a:pt x="657" y="363"/>
                    </a:moveTo>
                    <a:cubicBezTo>
                      <a:pt x="602" y="466"/>
                      <a:pt x="523" y="569"/>
                      <a:pt x="462" y="673"/>
                    </a:cubicBezTo>
                    <a:cubicBezTo>
                      <a:pt x="412" y="727"/>
                      <a:pt x="334" y="908"/>
                      <a:pt x="333" y="985"/>
                    </a:cubicBezTo>
                    <a:cubicBezTo>
                      <a:pt x="183" y="931"/>
                      <a:pt x="225" y="479"/>
                      <a:pt x="236" y="354"/>
                    </a:cubicBezTo>
                    <a:cubicBezTo>
                      <a:pt x="139" y="320"/>
                      <a:pt x="90" y="383"/>
                      <a:pt x="0" y="385"/>
                    </a:cubicBezTo>
                    <a:cubicBezTo>
                      <a:pt x="25" y="359"/>
                      <a:pt x="111" y="310"/>
                      <a:pt x="155" y="269"/>
                    </a:cubicBezTo>
                    <a:cubicBezTo>
                      <a:pt x="203" y="225"/>
                      <a:pt x="232" y="156"/>
                      <a:pt x="272" y="118"/>
                    </a:cubicBezTo>
                    <a:cubicBezTo>
                      <a:pt x="370" y="25"/>
                      <a:pt x="531" y="0"/>
                      <a:pt x="655" y="53"/>
                    </a:cubicBezTo>
                    <a:cubicBezTo>
                      <a:pt x="729" y="164"/>
                      <a:pt x="911" y="267"/>
                      <a:pt x="924" y="405"/>
                    </a:cubicBezTo>
                    <a:cubicBezTo>
                      <a:pt x="842" y="413"/>
                      <a:pt x="739" y="374"/>
                      <a:pt x="647" y="374"/>
                    </a:cubicBezTo>
                  </a:path>
                </a:pathLst>
              </a:custGeom>
              <a:solidFill>
                <a:srgbClr val="EDEBE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1"/>
              </a:p>
            </p:txBody>
          </p:sp>
          <p:sp>
            <p:nvSpPr>
              <p:cNvPr id="107" name="Freeform 217"/>
              <p:cNvSpPr>
                <a:spLocks/>
              </p:cNvSpPr>
              <p:nvPr/>
            </p:nvSpPr>
            <p:spPr bwMode="gray">
              <a:xfrm>
                <a:off x="-10977563" y="7891463"/>
                <a:ext cx="1387475" cy="3170238"/>
              </a:xfrm>
              <a:custGeom>
                <a:avLst/>
                <a:gdLst/>
                <a:ahLst/>
                <a:cxnLst>
                  <a:cxn ang="0">
                    <a:pos x="65" y="209"/>
                  </a:cxn>
                  <a:cxn ang="0">
                    <a:pos x="15" y="456"/>
                  </a:cxn>
                  <a:cxn ang="0">
                    <a:pos x="76" y="845"/>
                  </a:cxn>
                  <a:cxn ang="0">
                    <a:pos x="347" y="411"/>
                  </a:cxn>
                  <a:cxn ang="0">
                    <a:pos x="313" y="166"/>
                  </a:cxn>
                  <a:cxn ang="0">
                    <a:pos x="65" y="209"/>
                  </a:cxn>
                </a:cxnLst>
                <a:rect l="0" t="0" r="r" b="b"/>
                <a:pathLst>
                  <a:path w="370" h="845">
                    <a:moveTo>
                      <a:pt x="65" y="209"/>
                    </a:moveTo>
                    <a:cubicBezTo>
                      <a:pt x="37" y="364"/>
                      <a:pt x="31" y="299"/>
                      <a:pt x="15" y="456"/>
                    </a:cubicBezTo>
                    <a:cubicBezTo>
                      <a:pt x="0" y="610"/>
                      <a:pt x="23" y="766"/>
                      <a:pt x="76" y="845"/>
                    </a:cubicBezTo>
                    <a:cubicBezTo>
                      <a:pt x="198" y="720"/>
                      <a:pt x="370" y="495"/>
                      <a:pt x="347" y="411"/>
                    </a:cubicBezTo>
                    <a:cubicBezTo>
                      <a:pt x="326" y="334"/>
                      <a:pt x="333" y="247"/>
                      <a:pt x="313" y="166"/>
                    </a:cubicBezTo>
                    <a:cubicBezTo>
                      <a:pt x="270" y="0"/>
                      <a:pt x="129" y="113"/>
                      <a:pt x="65" y="209"/>
                    </a:cubicBezTo>
                  </a:path>
                </a:pathLst>
              </a:custGeom>
              <a:solidFill>
                <a:srgbClr val="F4DD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1"/>
              </a:p>
            </p:txBody>
          </p:sp>
          <p:sp>
            <p:nvSpPr>
              <p:cNvPr id="108" name="Freeform 218"/>
              <p:cNvSpPr>
                <a:spLocks/>
              </p:cNvSpPr>
              <p:nvPr/>
            </p:nvSpPr>
            <p:spPr bwMode="gray">
              <a:xfrm>
                <a:off x="-11336338" y="6861176"/>
                <a:ext cx="1660525" cy="27416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51" y="571"/>
                  </a:cxn>
                  <a:cxn ang="0">
                    <a:pos x="423" y="467"/>
                  </a:cxn>
                </a:cxnLst>
                <a:rect l="0" t="0" r="r" b="b"/>
                <a:pathLst>
                  <a:path w="443" h="731">
                    <a:moveTo>
                      <a:pt x="34" y="0"/>
                    </a:moveTo>
                    <a:cubicBezTo>
                      <a:pt x="0" y="121"/>
                      <a:pt x="95" y="464"/>
                      <a:pt x="151" y="571"/>
                    </a:cubicBezTo>
                    <a:cubicBezTo>
                      <a:pt x="202" y="731"/>
                      <a:pt x="443" y="654"/>
                      <a:pt x="423" y="467"/>
                    </a:cubicBezTo>
                  </a:path>
                </a:pathLst>
              </a:custGeom>
              <a:solidFill>
                <a:srgbClr val="E2CEC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1"/>
              </a:p>
            </p:txBody>
          </p:sp>
          <p:sp>
            <p:nvSpPr>
              <p:cNvPr id="109" name="Freeform 219"/>
              <p:cNvSpPr>
                <a:spLocks/>
              </p:cNvSpPr>
              <p:nvPr/>
            </p:nvSpPr>
            <p:spPr bwMode="gray">
              <a:xfrm>
                <a:off x="-11385550" y="5757863"/>
                <a:ext cx="2643188" cy="3578225"/>
              </a:xfrm>
              <a:custGeom>
                <a:avLst/>
                <a:gdLst/>
                <a:ahLst/>
                <a:cxnLst>
                  <a:cxn ang="0">
                    <a:pos x="540" y="466"/>
                  </a:cxn>
                  <a:cxn ang="0">
                    <a:pos x="379" y="71"/>
                  </a:cxn>
                  <a:cxn ang="0">
                    <a:pos x="34" y="284"/>
                  </a:cxn>
                  <a:cxn ang="0">
                    <a:pos x="77" y="757"/>
                  </a:cxn>
                  <a:cxn ang="0">
                    <a:pos x="411" y="821"/>
                  </a:cxn>
                  <a:cxn ang="0">
                    <a:pos x="541" y="486"/>
                  </a:cxn>
                  <a:cxn ang="0">
                    <a:pos x="529" y="456"/>
                  </a:cxn>
                </a:cxnLst>
                <a:rect l="0" t="0" r="r" b="b"/>
                <a:pathLst>
                  <a:path w="705" h="954">
                    <a:moveTo>
                      <a:pt x="540" y="466"/>
                    </a:moveTo>
                    <a:cubicBezTo>
                      <a:pt x="583" y="312"/>
                      <a:pt x="527" y="143"/>
                      <a:pt x="379" y="71"/>
                    </a:cubicBezTo>
                    <a:cubicBezTo>
                      <a:pt x="233" y="0"/>
                      <a:pt x="70" y="158"/>
                      <a:pt x="34" y="284"/>
                    </a:cubicBezTo>
                    <a:cubicBezTo>
                      <a:pt x="0" y="404"/>
                      <a:pt x="21" y="650"/>
                      <a:pt x="77" y="757"/>
                    </a:cubicBezTo>
                    <a:cubicBezTo>
                      <a:pt x="152" y="900"/>
                      <a:pt x="298" y="954"/>
                      <a:pt x="411" y="821"/>
                    </a:cubicBezTo>
                    <a:cubicBezTo>
                      <a:pt x="450" y="776"/>
                      <a:pt x="705" y="503"/>
                      <a:pt x="541" y="486"/>
                    </a:cubicBezTo>
                    <a:cubicBezTo>
                      <a:pt x="544" y="469"/>
                      <a:pt x="538" y="463"/>
                      <a:pt x="529" y="456"/>
                    </a:cubicBezTo>
                  </a:path>
                </a:pathLst>
              </a:custGeom>
              <a:solidFill>
                <a:srgbClr val="F4DD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1"/>
              </a:p>
            </p:txBody>
          </p:sp>
          <p:sp>
            <p:nvSpPr>
              <p:cNvPr id="110" name="Freeform 220"/>
              <p:cNvSpPr>
                <a:spLocks/>
              </p:cNvSpPr>
              <p:nvPr/>
            </p:nvSpPr>
            <p:spPr bwMode="gray">
              <a:xfrm>
                <a:off x="-10306050" y="5870576"/>
                <a:ext cx="1131888" cy="1927225"/>
              </a:xfrm>
              <a:custGeom>
                <a:avLst/>
                <a:gdLst/>
                <a:ahLst/>
                <a:cxnLst>
                  <a:cxn ang="0">
                    <a:pos x="78" y="130"/>
                  </a:cxn>
                  <a:cxn ang="0">
                    <a:pos x="216" y="282"/>
                  </a:cxn>
                  <a:cxn ang="0">
                    <a:pos x="232" y="496"/>
                  </a:cxn>
                  <a:cxn ang="0">
                    <a:pos x="284" y="336"/>
                  </a:cxn>
                  <a:cxn ang="0">
                    <a:pos x="256" y="153"/>
                  </a:cxn>
                  <a:cxn ang="0">
                    <a:pos x="135" y="36"/>
                  </a:cxn>
                  <a:cxn ang="0">
                    <a:pos x="38" y="13"/>
                  </a:cxn>
                  <a:cxn ang="0">
                    <a:pos x="10" y="98"/>
                  </a:cxn>
                  <a:cxn ang="0">
                    <a:pos x="78" y="130"/>
                  </a:cxn>
                </a:cxnLst>
                <a:rect l="0" t="0" r="r" b="b"/>
                <a:pathLst>
                  <a:path w="302" h="514">
                    <a:moveTo>
                      <a:pt x="78" y="130"/>
                    </a:moveTo>
                    <a:cubicBezTo>
                      <a:pt x="136" y="173"/>
                      <a:pt x="189" y="210"/>
                      <a:pt x="216" y="282"/>
                    </a:cubicBezTo>
                    <a:cubicBezTo>
                      <a:pt x="240" y="345"/>
                      <a:pt x="241" y="427"/>
                      <a:pt x="232" y="496"/>
                    </a:cubicBezTo>
                    <a:cubicBezTo>
                      <a:pt x="289" y="514"/>
                      <a:pt x="276" y="368"/>
                      <a:pt x="284" y="336"/>
                    </a:cubicBezTo>
                    <a:cubicBezTo>
                      <a:pt x="302" y="266"/>
                      <a:pt x="300" y="217"/>
                      <a:pt x="256" y="153"/>
                    </a:cubicBezTo>
                    <a:cubicBezTo>
                      <a:pt x="224" y="105"/>
                      <a:pt x="184" y="67"/>
                      <a:pt x="135" y="36"/>
                    </a:cubicBezTo>
                    <a:cubicBezTo>
                      <a:pt x="112" y="22"/>
                      <a:pt x="65" y="0"/>
                      <a:pt x="38" y="13"/>
                    </a:cubicBezTo>
                    <a:cubicBezTo>
                      <a:pt x="14" y="25"/>
                      <a:pt x="0" y="74"/>
                      <a:pt x="10" y="98"/>
                    </a:cubicBezTo>
                    <a:cubicBezTo>
                      <a:pt x="20" y="121"/>
                      <a:pt x="56" y="129"/>
                      <a:pt x="78" y="130"/>
                    </a:cubicBezTo>
                  </a:path>
                </a:pathLst>
              </a:custGeom>
              <a:solidFill>
                <a:srgbClr val="3829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1"/>
              </a:p>
            </p:txBody>
          </p:sp>
          <p:sp>
            <p:nvSpPr>
              <p:cNvPr id="111" name="Freeform 221"/>
              <p:cNvSpPr>
                <a:spLocks/>
              </p:cNvSpPr>
              <p:nvPr/>
            </p:nvSpPr>
            <p:spPr bwMode="gray">
              <a:xfrm>
                <a:off x="-11415713" y="5799138"/>
                <a:ext cx="1690688" cy="2160588"/>
              </a:xfrm>
              <a:custGeom>
                <a:avLst/>
                <a:gdLst/>
                <a:ahLst/>
                <a:cxnLst>
                  <a:cxn ang="0">
                    <a:pos x="370" y="157"/>
                  </a:cxn>
                  <a:cxn ang="0">
                    <a:pos x="151" y="329"/>
                  </a:cxn>
                  <a:cxn ang="0">
                    <a:pos x="23" y="576"/>
                  </a:cxn>
                  <a:cxn ang="0">
                    <a:pos x="11" y="500"/>
                  </a:cxn>
                  <a:cxn ang="0">
                    <a:pos x="0" y="499"/>
                  </a:cxn>
                  <a:cxn ang="0">
                    <a:pos x="56" y="165"/>
                  </a:cxn>
                  <a:cxn ang="0">
                    <a:pos x="330" y="16"/>
                  </a:cxn>
                  <a:cxn ang="0">
                    <a:pos x="370" y="157"/>
                  </a:cxn>
                </a:cxnLst>
                <a:rect l="0" t="0" r="r" b="b"/>
                <a:pathLst>
                  <a:path w="451" h="576">
                    <a:moveTo>
                      <a:pt x="370" y="157"/>
                    </a:moveTo>
                    <a:cubicBezTo>
                      <a:pt x="280" y="183"/>
                      <a:pt x="205" y="258"/>
                      <a:pt x="151" y="329"/>
                    </a:cubicBezTo>
                    <a:cubicBezTo>
                      <a:pt x="104" y="393"/>
                      <a:pt x="34" y="493"/>
                      <a:pt x="23" y="576"/>
                    </a:cubicBezTo>
                    <a:cubicBezTo>
                      <a:pt x="6" y="557"/>
                      <a:pt x="12" y="526"/>
                      <a:pt x="11" y="500"/>
                    </a:cubicBezTo>
                    <a:cubicBezTo>
                      <a:pt x="7" y="499"/>
                      <a:pt x="4" y="500"/>
                      <a:pt x="0" y="499"/>
                    </a:cubicBezTo>
                    <a:cubicBezTo>
                      <a:pt x="18" y="386"/>
                      <a:pt x="1" y="273"/>
                      <a:pt x="56" y="165"/>
                    </a:cubicBezTo>
                    <a:cubicBezTo>
                      <a:pt x="100" y="77"/>
                      <a:pt x="228" y="0"/>
                      <a:pt x="330" y="16"/>
                    </a:cubicBezTo>
                    <a:cubicBezTo>
                      <a:pt x="408" y="28"/>
                      <a:pt x="451" y="128"/>
                      <a:pt x="370" y="157"/>
                    </a:cubicBezTo>
                  </a:path>
                </a:pathLst>
              </a:custGeom>
              <a:solidFill>
                <a:srgbClr val="4C392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1"/>
              </a:p>
            </p:txBody>
          </p:sp>
          <p:sp>
            <p:nvSpPr>
              <p:cNvPr id="112" name="Freeform 222"/>
              <p:cNvSpPr>
                <a:spLocks/>
              </p:cNvSpPr>
              <p:nvPr/>
            </p:nvSpPr>
            <p:spPr bwMode="gray">
              <a:xfrm>
                <a:off x="-11168063" y="12928601"/>
                <a:ext cx="393700" cy="363538"/>
              </a:xfrm>
              <a:custGeom>
                <a:avLst/>
                <a:gdLst/>
                <a:ahLst/>
                <a:cxnLst>
                  <a:cxn ang="0">
                    <a:pos x="95" y="22"/>
                  </a:cxn>
                  <a:cxn ang="0">
                    <a:pos x="93" y="77"/>
                  </a:cxn>
                  <a:cxn ang="0">
                    <a:pos x="95" y="30"/>
                  </a:cxn>
                </a:cxnLst>
                <a:rect l="0" t="0" r="r" b="b"/>
                <a:pathLst>
                  <a:path w="105" h="97">
                    <a:moveTo>
                      <a:pt x="95" y="22"/>
                    </a:moveTo>
                    <a:cubicBezTo>
                      <a:pt x="0" y="0"/>
                      <a:pt x="11" y="97"/>
                      <a:pt x="93" y="77"/>
                    </a:cubicBezTo>
                    <a:cubicBezTo>
                      <a:pt x="105" y="57"/>
                      <a:pt x="101" y="43"/>
                      <a:pt x="95" y="30"/>
                    </a:cubicBezTo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1"/>
              </a:p>
            </p:txBody>
          </p:sp>
          <p:sp>
            <p:nvSpPr>
              <p:cNvPr id="113" name="Freeform 223"/>
              <p:cNvSpPr>
                <a:spLocks/>
              </p:cNvSpPr>
              <p:nvPr/>
            </p:nvSpPr>
            <p:spPr bwMode="gray">
              <a:xfrm>
                <a:off x="-10966450" y="13839826"/>
                <a:ext cx="225425" cy="292100"/>
              </a:xfrm>
              <a:custGeom>
                <a:avLst/>
                <a:gdLst/>
                <a:ahLst/>
                <a:cxnLst>
                  <a:cxn ang="0">
                    <a:pos x="57" y="21"/>
                  </a:cxn>
                  <a:cxn ang="0">
                    <a:pos x="18" y="6"/>
                  </a:cxn>
                  <a:cxn ang="0">
                    <a:pos x="40" y="78"/>
                  </a:cxn>
                  <a:cxn ang="0">
                    <a:pos x="57" y="37"/>
                  </a:cxn>
                </a:cxnLst>
                <a:rect l="0" t="0" r="r" b="b"/>
                <a:pathLst>
                  <a:path w="60" h="78">
                    <a:moveTo>
                      <a:pt x="57" y="21"/>
                    </a:moveTo>
                    <a:cubicBezTo>
                      <a:pt x="45" y="10"/>
                      <a:pt x="38" y="0"/>
                      <a:pt x="18" y="6"/>
                    </a:cubicBezTo>
                    <a:cubicBezTo>
                      <a:pt x="0" y="35"/>
                      <a:pt x="9" y="63"/>
                      <a:pt x="40" y="78"/>
                    </a:cubicBezTo>
                    <a:cubicBezTo>
                      <a:pt x="60" y="68"/>
                      <a:pt x="57" y="57"/>
                      <a:pt x="57" y="37"/>
                    </a:cubicBezTo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1"/>
              </a:p>
            </p:txBody>
          </p:sp>
          <p:sp>
            <p:nvSpPr>
              <p:cNvPr id="114" name="Freeform 224"/>
              <p:cNvSpPr>
                <a:spLocks/>
              </p:cNvSpPr>
              <p:nvPr/>
            </p:nvSpPr>
            <p:spPr bwMode="gray">
              <a:xfrm>
                <a:off x="-9634538" y="14068426"/>
                <a:ext cx="1173163" cy="105727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2" y="180"/>
                  </a:cxn>
                  <a:cxn ang="0">
                    <a:pos x="313" y="273"/>
                  </a:cxn>
                  <a:cxn ang="0">
                    <a:pos x="111" y="212"/>
                  </a:cxn>
                  <a:cxn ang="0">
                    <a:pos x="0" y="16"/>
                  </a:cxn>
                </a:cxnLst>
                <a:rect l="0" t="0" r="r" b="b"/>
                <a:pathLst>
                  <a:path w="313" h="282">
                    <a:moveTo>
                      <a:pt x="8" y="0"/>
                    </a:moveTo>
                    <a:cubicBezTo>
                      <a:pt x="64" y="63"/>
                      <a:pt x="12" y="138"/>
                      <a:pt x="112" y="180"/>
                    </a:cubicBezTo>
                    <a:cubicBezTo>
                      <a:pt x="169" y="203"/>
                      <a:pt x="302" y="196"/>
                      <a:pt x="313" y="273"/>
                    </a:cubicBezTo>
                    <a:cubicBezTo>
                      <a:pt x="272" y="282"/>
                      <a:pt x="151" y="228"/>
                      <a:pt x="111" y="212"/>
                    </a:cubicBezTo>
                    <a:cubicBezTo>
                      <a:pt x="27" y="178"/>
                      <a:pt x="7" y="101"/>
                      <a:pt x="0" y="16"/>
                    </a:cubicBezTo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1"/>
              </a:p>
            </p:txBody>
          </p:sp>
          <p:sp>
            <p:nvSpPr>
              <p:cNvPr id="115" name="Freeform 225"/>
              <p:cNvSpPr>
                <a:spLocks/>
              </p:cNvSpPr>
              <p:nvPr/>
            </p:nvSpPr>
            <p:spPr bwMode="gray">
              <a:xfrm>
                <a:off x="-12042775" y="14008101"/>
                <a:ext cx="646113" cy="919163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0" y="226"/>
                  </a:cxn>
                  <a:cxn ang="0">
                    <a:pos x="118" y="16"/>
                  </a:cxn>
                </a:cxnLst>
                <a:rect l="0" t="0" r="r" b="b"/>
                <a:pathLst>
                  <a:path w="172" h="245">
                    <a:moveTo>
                      <a:pt x="110" y="0"/>
                    </a:moveTo>
                    <a:cubicBezTo>
                      <a:pt x="115" y="91"/>
                      <a:pt x="69" y="180"/>
                      <a:pt x="0" y="226"/>
                    </a:cubicBezTo>
                    <a:cubicBezTo>
                      <a:pt x="97" y="245"/>
                      <a:pt x="172" y="88"/>
                      <a:pt x="118" y="16"/>
                    </a:cubicBezTo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1"/>
              </a:p>
            </p:txBody>
          </p:sp>
        </p:grpSp>
      </p:grpSp>
      <p:sp>
        <p:nvSpPr>
          <p:cNvPr id="116" name="Rectangle 19"/>
          <p:cNvSpPr>
            <a:spLocks noChangeArrowheads="1"/>
          </p:cNvSpPr>
          <p:nvPr/>
        </p:nvSpPr>
        <p:spPr bwMode="gray">
          <a:xfrm>
            <a:off x="544067" y="3439048"/>
            <a:ext cx="3368141" cy="747404"/>
          </a:xfrm>
          <a:prstGeom prst="rect">
            <a:avLst/>
          </a:prstGeom>
          <a:gradFill flip="none" rotWithShape="1">
            <a:gsLst>
              <a:gs pos="0">
                <a:srgbClr val="D7D7D7"/>
              </a:gs>
              <a:gs pos="100000">
                <a:srgbClr val="FFFFFF"/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72000" tIns="108000" rIns="72000" bIns="72000" anchor="ctr" anchorCtr="0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en-US" sz="2800" b="1" noProof="1" smtClean="0">
                <a:solidFill>
                  <a:srgbClr val="FF0000"/>
                </a:solidFill>
                <a:cs typeface="Arial" charset="0"/>
              </a:rPr>
              <a:t>$ </a:t>
            </a:r>
            <a:r>
              <a:rPr lang="ru-RU" sz="1600" b="1" noProof="1" smtClean="0">
                <a:solidFill>
                  <a:srgbClr val="000000"/>
                </a:solidFill>
                <a:cs typeface="Arial" charset="0"/>
              </a:rPr>
              <a:t>Зарубежные маркетологи:</a:t>
            </a:r>
            <a:endParaRPr lang="en-US" sz="1600" b="1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7" name="Rectangle 19"/>
          <p:cNvSpPr>
            <a:spLocks noChangeArrowheads="1"/>
          </p:cNvSpPr>
          <p:nvPr/>
        </p:nvSpPr>
        <p:spPr bwMode="gray">
          <a:xfrm>
            <a:off x="4128232" y="3459839"/>
            <a:ext cx="4464497" cy="729715"/>
          </a:xfrm>
          <a:prstGeom prst="rect">
            <a:avLst/>
          </a:prstGeom>
          <a:gradFill>
            <a:gsLst>
              <a:gs pos="2000">
                <a:schemeClr val="accent3">
                  <a:lumMod val="20000"/>
                  <a:lumOff val="80000"/>
                </a:schemeClr>
              </a:gs>
              <a:gs pos="27000">
                <a:schemeClr val="accent3"/>
              </a:gs>
            </a:gsLst>
            <a:lin ang="5400000" scaled="0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buClr>
                <a:srgbClr val="969696"/>
              </a:buClr>
            </a:pPr>
            <a:r>
              <a:rPr lang="ru-RU" sz="1600" b="1" spc="100" noProof="1" smtClean="0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ЗАКАЗЧИКУ ТРЕБУЕТСЯ – </a:t>
            </a:r>
            <a:br>
              <a:rPr lang="ru-RU" sz="1600" b="1" spc="100" noProof="1" smtClean="0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</a:br>
            <a:r>
              <a:rPr lang="ru-RU" sz="1600" b="1" spc="100" noProof="1" smtClean="0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ИНФОТЭК-КОНСАЛТ ВЫПОЛНЯЕТ:</a:t>
            </a:r>
            <a:endParaRPr lang="en-US" sz="1600" b="1" spc="100" noProof="1">
              <a:solidFill>
                <a:schemeClr val="bg1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118" name="Rectangle 5"/>
          <p:cNvSpPr>
            <a:spLocks noChangeArrowheads="1"/>
          </p:cNvSpPr>
          <p:nvPr/>
        </p:nvSpPr>
        <p:spPr bwMode="gray">
          <a:xfrm>
            <a:off x="544067" y="4204160"/>
            <a:ext cx="3368141" cy="123515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/>
          <a:p>
            <a:pPr algn="ctr" defTabSz="801688" eaLnBrk="0" hangingPunct="0">
              <a:lnSpc>
                <a:spcPct val="95000"/>
              </a:lnSpc>
              <a:spcAft>
                <a:spcPct val="40000"/>
              </a:spcAft>
              <a:buClr>
                <a:srgbClr val="808080"/>
              </a:buClr>
              <a:defRPr/>
            </a:pPr>
            <a:endParaRPr lang="en-US" sz="1600" b="1" noProof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9" name="Rectangle 5"/>
          <p:cNvSpPr>
            <a:spLocks noChangeArrowheads="1"/>
          </p:cNvSpPr>
          <p:nvPr/>
        </p:nvSpPr>
        <p:spPr bwMode="gray">
          <a:xfrm>
            <a:off x="4128232" y="4196633"/>
            <a:ext cx="4464497" cy="124267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/>
          <a:p>
            <a:pPr defTabSz="801688" eaLnBrk="0" hangingPunct="0">
              <a:lnSpc>
                <a:spcPct val="95000"/>
              </a:lnSpc>
              <a:spcAft>
                <a:spcPct val="40000"/>
              </a:spcAft>
              <a:buClr>
                <a:srgbClr val="808080"/>
              </a:buClr>
              <a:defRPr/>
            </a:pPr>
            <a:endParaRPr lang="ru-RU" sz="1600" b="1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187161" y="4243657"/>
            <a:ext cx="44055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sz="1400" dirty="0" smtClean="0">
                <a:latin typeface="Arial Narrow" panose="020B0606020202030204" pitchFamily="34" charset="0"/>
              </a:rPr>
              <a:t>Прогноз внутреннего спроса по региональным рынкам</a:t>
            </a:r>
            <a:r>
              <a:rPr lang="en-US" sz="1400" dirty="0" smtClean="0">
                <a:latin typeface="Arial Narrow" panose="020B0606020202030204" pitchFamily="34" charset="0"/>
              </a:rPr>
              <a:t>, </a:t>
            </a:r>
            <a:r>
              <a:rPr lang="ru-RU" sz="1400" dirty="0" smtClean="0">
                <a:latin typeface="Arial Narrow" panose="020B0606020202030204" pitchFamily="34" charset="0"/>
              </a:rPr>
              <a:t>сегментам</a:t>
            </a:r>
            <a:r>
              <a:rPr lang="en-US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и каналам сбыта в привязке к макроэкономическим факторам</a:t>
            </a:r>
          </a:p>
          <a:p>
            <a:pPr marL="285750" indent="-285750">
              <a:buBlip>
                <a:blip r:embed="rId4"/>
              </a:buBlip>
            </a:pPr>
            <a:r>
              <a:rPr lang="ru-RU" sz="1400" dirty="0" smtClean="0">
                <a:latin typeface="Arial Narrow" panose="020B0606020202030204" pitchFamily="34" charset="0"/>
              </a:rPr>
              <a:t>Прогноз экспортного рынка в любой географической детализации</a:t>
            </a:r>
            <a:r>
              <a:rPr lang="en-US" sz="1400" dirty="0" smtClean="0">
                <a:latin typeface="Arial Narrow" panose="020B0606020202030204" pitchFamily="34" charset="0"/>
              </a:rPr>
              <a:t> (</a:t>
            </a:r>
            <a:r>
              <a:rPr lang="ru-RU" sz="1400" dirty="0" smtClean="0">
                <a:latin typeface="Arial Narrow" panose="020B0606020202030204" pitchFamily="34" charset="0"/>
              </a:rPr>
              <a:t>любая страна мира)</a:t>
            </a:r>
          </a:p>
        </p:txBody>
      </p:sp>
      <p:sp>
        <p:nvSpPr>
          <p:cNvPr id="121" name="TextBox 13"/>
          <p:cNvSpPr txBox="1"/>
          <p:nvPr/>
        </p:nvSpPr>
        <p:spPr>
          <a:xfrm>
            <a:off x="545319" y="4243657"/>
            <a:ext cx="3366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sz="1400" dirty="0" smtClean="0">
                <a:latin typeface="Arial Narrow" panose="020B0606020202030204" pitchFamily="34" charset="0"/>
              </a:rPr>
              <a:t>Прогноз глобального спроса </a:t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dirty="0">
                <a:latin typeface="Arial Narrow" panose="020B0606020202030204" pitchFamily="34" charset="0"/>
              </a:rPr>
              <a:t>регионам </a:t>
            </a:r>
            <a:r>
              <a:rPr lang="ru-RU" sz="1400" dirty="0" smtClean="0">
                <a:latin typeface="Arial Narrow" panose="020B0606020202030204" pitchFamily="34" charset="0"/>
              </a:rPr>
              <a:t>мира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22" name="Rechteck 67"/>
          <p:cNvSpPr/>
          <p:nvPr/>
        </p:nvSpPr>
        <p:spPr bwMode="gray">
          <a:xfrm>
            <a:off x="560322" y="5653626"/>
            <a:ext cx="8053606" cy="746290"/>
          </a:xfrm>
          <a:prstGeom prst="rect">
            <a:avLst/>
          </a:prstGeom>
          <a:gradFill flip="none" rotWithShape="1">
            <a:gsLst>
              <a:gs pos="0">
                <a:srgbClr val="D7D7D7"/>
              </a:gs>
              <a:gs pos="100000">
                <a:srgbClr val="FFFFFF"/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72000" tIns="108000" rIns="72000" bIns="72000" anchor="ctr" anchorCtr="0"/>
          <a:lstStyle/>
          <a:p>
            <a:pPr marL="360000">
              <a:lnSpc>
                <a:spcPct val="80000"/>
              </a:lnSpc>
              <a:spcAft>
                <a:spcPts val="800"/>
              </a:spcAft>
              <a:buClr>
                <a:srgbClr val="969696"/>
              </a:buClr>
            </a:pPr>
            <a:r>
              <a:rPr lang="ru-RU" sz="3100" b="1" noProof="1" smtClean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МЫ ЖИВЕМ И РАБОТАЕМ В РУБЛЕВОЙ ЗОНЕ</a:t>
            </a:r>
            <a:r>
              <a:rPr lang="en-US" sz="3200" noProof="1" smtClean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.</a:t>
            </a:r>
            <a:endParaRPr lang="en-US" sz="1600" noProof="1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123" name="Рисунок 1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194" y="5510750"/>
            <a:ext cx="445047" cy="10181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108520" y="692696"/>
            <a:ext cx="936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itchFamily="34" charset="0"/>
                <a:cs typeface="Aharoni" pitchFamily="2" charset="-79"/>
              </a:rPr>
              <a:t>Спасибо за внимание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5" name="Содержимое 1"/>
          <p:cNvSpPr txBox="1">
            <a:spLocks/>
          </p:cNvSpPr>
          <p:nvPr/>
        </p:nvSpPr>
        <p:spPr>
          <a:xfrm>
            <a:off x="3923928" y="4729559"/>
            <a:ext cx="5376453" cy="21596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ru-RU" sz="2400" b="1" dirty="0" smtClean="0">
                <a:latin typeface="Cambria" pitchFamily="18" charset="0"/>
              </a:rPr>
              <a:t>Канделаки Тамара </a:t>
            </a:r>
            <a:r>
              <a:rPr lang="ru-RU" sz="2400" b="1" dirty="0" err="1" smtClean="0">
                <a:latin typeface="Cambria" pitchFamily="18" charset="0"/>
              </a:rPr>
              <a:t>Левановна</a:t>
            </a:r>
            <a:endParaRPr lang="ru-RU" sz="2400" b="1" dirty="0" smtClean="0">
              <a:latin typeface="Cambria" pitchFamily="18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ru-RU" sz="2000" i="1" dirty="0" smtClean="0">
              <a:latin typeface="Cambria" pitchFamily="18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ru-RU" sz="1200" i="1" dirty="0" smtClean="0">
                <a:latin typeface="Cambria" pitchFamily="18" charset="0"/>
              </a:rPr>
              <a:t>Генеральный директор ООО «</a:t>
            </a:r>
            <a:r>
              <a:rPr lang="ru-RU" sz="1200" i="1" dirty="0" err="1" smtClean="0">
                <a:latin typeface="Cambria" pitchFamily="18" charset="0"/>
              </a:rPr>
              <a:t>ИнфоТЭК-КОНСАЛТ</a:t>
            </a:r>
            <a:r>
              <a:rPr lang="ru-RU" sz="1200" i="1" dirty="0" smtClean="0">
                <a:latin typeface="Cambria" pitchFamily="18" charset="0"/>
              </a:rPr>
              <a:t>»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ru-RU" sz="1200" i="1" dirty="0" smtClean="0">
                <a:latin typeface="Cambria" pitchFamily="18" charset="0"/>
              </a:rPr>
              <a:t>Доктор экономических наук</a:t>
            </a:r>
            <a:r>
              <a:rPr lang="en-US" sz="1200" i="1" dirty="0" smtClean="0">
                <a:latin typeface="Cambria" pitchFamily="18" charset="0"/>
              </a:rPr>
              <a:t>, </a:t>
            </a:r>
            <a:r>
              <a:rPr lang="ru-RU" sz="1200" i="1" dirty="0" smtClean="0">
                <a:latin typeface="Cambria" pitchFamily="18" charset="0"/>
              </a:rPr>
              <a:t>профессор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ru-RU" sz="1200" i="1" dirty="0" smtClean="0">
                <a:latin typeface="Cambria" pitchFamily="18" charset="0"/>
              </a:rPr>
              <a:t>Председатель Комитета по экономике </a:t>
            </a:r>
            <a:br>
              <a:rPr lang="ru-RU" sz="1200" i="1" dirty="0" smtClean="0">
                <a:latin typeface="Cambria" pitchFamily="18" charset="0"/>
              </a:rPr>
            </a:br>
            <a:r>
              <a:rPr lang="ru-RU" sz="1200" i="1" dirty="0" smtClean="0">
                <a:latin typeface="Cambria" pitchFamily="18" charset="0"/>
              </a:rPr>
              <a:t>Ассоциации </a:t>
            </a:r>
            <a:r>
              <a:rPr lang="ru-RU" sz="1200" i="1" dirty="0" err="1" smtClean="0">
                <a:latin typeface="Cambria" pitchFamily="18" charset="0"/>
              </a:rPr>
              <a:t>нефтепереработчиков</a:t>
            </a:r>
            <a:r>
              <a:rPr lang="ru-RU" sz="1200" i="1" dirty="0" smtClean="0">
                <a:latin typeface="Cambria" pitchFamily="18" charset="0"/>
              </a:rPr>
              <a:t> и нефтехимиков</a:t>
            </a:r>
            <a:endParaRPr lang="en-US" sz="1600" i="1" dirty="0" smtClean="0">
              <a:latin typeface="Cambria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59532" y="4734495"/>
            <a:ext cx="3960440" cy="1200329"/>
            <a:chOff x="251520" y="3645024"/>
            <a:chExt cx="3960440" cy="120032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51520" y="3645024"/>
              <a:ext cx="396044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0"/>
                </a:spcBef>
                <a:buFontTx/>
                <a:buNone/>
              </a:pPr>
              <a:r>
                <a:rPr lang="ru-RU" sz="1600" b="1" dirty="0" smtClean="0">
                  <a:latin typeface="Cambria" pitchFamily="18" charset="0"/>
                </a:rPr>
                <a:t>Тел/факс: (495) 669-70-07</a:t>
              </a:r>
              <a:endParaRPr lang="en-US" sz="1600" b="1" dirty="0" smtClean="0">
                <a:latin typeface="Cambria" pitchFamily="18" charset="0"/>
              </a:endParaRPr>
            </a:p>
            <a:p>
              <a:pPr>
                <a:lnSpc>
                  <a:spcPct val="150000"/>
                </a:lnSpc>
                <a:spcBef>
                  <a:spcPts val="0"/>
                </a:spcBef>
                <a:buFontTx/>
                <a:buNone/>
              </a:pPr>
              <a:r>
                <a:rPr lang="en-US" sz="1600" b="1" dirty="0" smtClean="0">
                  <a:latin typeface="Cambria" pitchFamily="18" charset="0"/>
                </a:rPr>
                <a:t>www </a:t>
              </a:r>
              <a:r>
                <a:rPr lang="en-US" sz="1600" b="1" dirty="0" err="1" smtClean="0">
                  <a:latin typeface="Cambria" pitchFamily="18" charset="0"/>
                </a:rPr>
                <a:t>citek</a:t>
              </a:r>
              <a:endParaRPr lang="ru-RU" sz="1600" b="1" dirty="0" smtClean="0">
                <a:latin typeface="Cambria" pitchFamily="18" charset="0"/>
              </a:endParaRPr>
            </a:p>
            <a:p>
              <a:pPr>
                <a:lnSpc>
                  <a:spcPct val="150000"/>
                </a:lnSpc>
                <a:spcBef>
                  <a:spcPts val="0"/>
                </a:spcBef>
                <a:buFontTx/>
                <a:buNone/>
              </a:pPr>
              <a:r>
                <a:rPr lang="en-US" sz="1600" b="1" dirty="0" smtClean="0">
                  <a:latin typeface="Cambria" pitchFamily="18" charset="0"/>
                </a:rPr>
                <a:t>consult@citek.ru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32334" y="4016753"/>
              <a:ext cx="2771626" cy="4160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0"/>
                </a:spcBef>
                <a:buFontTx/>
                <a:buNone/>
              </a:pPr>
              <a:r>
                <a:rPr lang="en-US" sz="1600" b="1" dirty="0" smtClean="0">
                  <a:latin typeface="Cambria" pitchFamily="18" charset="0"/>
                </a:rPr>
                <a:t>.   </a:t>
              </a:r>
              <a:r>
                <a:rPr lang="ru-RU" sz="1600" b="1" dirty="0" smtClean="0">
                  <a:latin typeface="Cambria" pitchFamily="18" charset="0"/>
                </a:rPr>
                <a:t> </a:t>
              </a:r>
              <a:r>
                <a:rPr lang="en-US" sz="1600" b="1" dirty="0" smtClean="0">
                  <a:latin typeface="Cambria" pitchFamily="18" charset="0"/>
                </a:rPr>
                <a:t>      </a:t>
              </a:r>
              <a:r>
                <a:rPr lang="en-US" sz="600" b="1" dirty="0" smtClean="0">
                  <a:latin typeface="Cambria" pitchFamily="18" charset="0"/>
                </a:rPr>
                <a:t> </a:t>
              </a:r>
              <a:r>
                <a:rPr lang="ru-RU" sz="600" b="1" dirty="0" smtClean="0">
                  <a:latin typeface="Cambria" pitchFamily="18" charset="0"/>
                </a:rPr>
                <a:t> </a:t>
              </a:r>
              <a:r>
                <a:rPr lang="en-US" sz="1600" b="1" dirty="0" smtClean="0">
                  <a:latin typeface="Cambria" pitchFamily="18" charset="0"/>
                </a:rPr>
                <a:t>.ru</a:t>
              </a: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194564"/>
            <a:ext cx="4212701" cy="2810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B9C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8650"/>
            <a:r>
              <a:rPr lang="ru-RU" sz="1200" dirty="0" smtClean="0">
                <a:solidFill>
                  <a:schemeClr val="tx1"/>
                </a:solidFill>
              </a:rPr>
              <a:t>							                          </a:t>
            </a:r>
            <a:r>
              <a:rPr lang="ru-RU" sz="1200" dirty="0" err="1" smtClean="0">
                <a:solidFill>
                  <a:schemeClr val="tx1"/>
                </a:solidFill>
              </a:rPr>
              <a:t>ИнфоТЭК-КОНСАЛТ</a:t>
            </a:r>
            <a:r>
              <a:rPr lang="ru-RU" sz="1200" dirty="0" smtClean="0">
                <a:solidFill>
                  <a:schemeClr val="tx1"/>
                </a:solidFill>
              </a:rPr>
              <a:t>  </a:t>
            </a:r>
            <a:r>
              <a:rPr lang="en-US" sz="1200" dirty="0" smtClean="0">
                <a:solidFill>
                  <a:schemeClr val="tx1"/>
                </a:solidFill>
              </a:rPr>
              <a:t>|  </a:t>
            </a:r>
            <a:fld id="{2F53DC92-EA75-4413-A3DE-E9D8420ED53E}" type="slidenum">
              <a:rPr lang="ru-RU" sz="1200" smtClean="0">
                <a:solidFill>
                  <a:schemeClr val="tx1"/>
                </a:solidFill>
              </a:rPr>
              <a:pPr indent="628650"/>
              <a:t>2</a:t>
            </a:fld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525344"/>
            <a:ext cx="517821" cy="239536"/>
          </a:xfrm>
          <a:prstGeom prst="rect">
            <a:avLst/>
          </a:prstGeom>
          <a:effectLst/>
        </p:spPr>
      </p:pic>
      <p:sp>
        <p:nvSpPr>
          <p:cNvPr id="11" name="Прямоугольник 10"/>
          <p:cNvSpPr/>
          <p:nvPr/>
        </p:nvSpPr>
        <p:spPr>
          <a:xfrm>
            <a:off x="0" y="2505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u="sng" dirty="0" smtClean="0">
                <a:ln w="11430"/>
                <a:solidFill>
                  <a:srgbClr val="00008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НАЛОГИ В РОССИЙСКОЙ ФЕДЕРАЦИИ</a:t>
            </a:r>
            <a:r>
              <a:rPr lang="ru-RU" sz="2400" b="1" dirty="0" smtClean="0">
                <a:ln w="11430"/>
                <a:solidFill>
                  <a:srgbClr val="00008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*, % ОТ ВВП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1351" y="582813"/>
          <a:ext cx="8691829" cy="2903970"/>
        </p:xfrm>
        <a:graphic>
          <a:graphicData uri="http://schemas.openxmlformats.org/drawingml/2006/table">
            <a:tbl>
              <a:tblPr/>
              <a:tblGrid>
                <a:gridCol w="1866332"/>
                <a:gridCol w="975071"/>
                <a:gridCol w="975071"/>
                <a:gridCol w="975071"/>
                <a:gridCol w="975071"/>
                <a:gridCol w="975071"/>
                <a:gridCol w="975071"/>
                <a:gridCol w="975071"/>
              </a:tblGrid>
              <a:tr h="290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dirty="0" err="1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Налог</a:t>
                      </a:r>
                      <a:endParaRPr lang="ru-RU" sz="12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2008</a:t>
                      </a:r>
                      <a:endParaRPr lang="ru-RU" sz="12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2009</a:t>
                      </a:r>
                      <a:endParaRPr lang="ru-RU" sz="1200" b="1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2010</a:t>
                      </a:r>
                      <a:endParaRPr lang="ru-RU" sz="12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2011</a:t>
                      </a:r>
                      <a:endParaRPr lang="ru-RU" sz="12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12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12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2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0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 err="1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Таможенные</a:t>
                      </a: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u="none" dirty="0" err="1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пошлины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8,51%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6,52%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6,74%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8,25%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8,20%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7,51%</a:t>
                      </a:r>
                      <a:endParaRPr lang="ru-RU" sz="1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7,74%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0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ЕСН и СВ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5,52%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5,93%</a:t>
                      </a:r>
                      <a:endParaRPr lang="ru-RU" sz="1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5,35%</a:t>
                      </a:r>
                      <a:endParaRPr lang="ru-RU" sz="1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6,30%</a:t>
                      </a:r>
                      <a:endParaRPr lang="ru-RU" sz="1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6,60%</a:t>
                      </a:r>
                      <a:endParaRPr lang="ru-RU" sz="1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7,09%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6,66%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0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НДС</a:t>
                      </a:r>
                      <a:endParaRPr lang="ru-RU" sz="1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5,17%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5,28%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5,40%</a:t>
                      </a:r>
                      <a:endParaRPr lang="ru-RU" sz="1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5,81%</a:t>
                      </a:r>
                      <a:endParaRPr lang="ru-RU" sz="1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5,70%</a:t>
                      </a:r>
                      <a:endParaRPr lang="ru-RU" sz="1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5,35%</a:t>
                      </a:r>
                      <a:endParaRPr lang="ru-RU" sz="1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5,52%</a:t>
                      </a:r>
                      <a:endParaRPr lang="ru-RU" sz="1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0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НДПИ</a:t>
                      </a:r>
                      <a:endParaRPr lang="ru-RU" sz="1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4,14%</a:t>
                      </a:r>
                      <a:endParaRPr lang="ru-RU" sz="1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2,72%</a:t>
                      </a:r>
                      <a:endParaRPr lang="ru-RU" sz="1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3,04%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3,65%</a:t>
                      </a:r>
                      <a:endParaRPr lang="ru-RU" sz="1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3,96%</a:t>
                      </a:r>
                      <a:endParaRPr lang="ru-RU" sz="1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3,89%</a:t>
                      </a:r>
                      <a:endParaRPr lang="ru-RU" sz="1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4,07%</a:t>
                      </a:r>
                      <a:endParaRPr lang="ru-RU" sz="1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0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НДФЛ</a:t>
                      </a:r>
                      <a:endParaRPr lang="ru-RU" sz="1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,04%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4,29%</a:t>
                      </a:r>
                      <a:endParaRPr lang="ru-RU" sz="1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3,87%</a:t>
                      </a:r>
                      <a:endParaRPr lang="ru-RU" sz="1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3,57%</a:t>
                      </a:r>
                      <a:endParaRPr lang="ru-RU" sz="1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3,64%</a:t>
                      </a:r>
                      <a:endParaRPr lang="ru-RU" sz="1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3,78%</a:t>
                      </a:r>
                      <a:endParaRPr lang="ru-RU" sz="1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3,78%</a:t>
                      </a:r>
                      <a:endParaRPr lang="ru-RU" sz="1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0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Налог на прибыль</a:t>
                      </a:r>
                      <a:endParaRPr lang="ru-RU" sz="1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6,09%</a:t>
                      </a:r>
                      <a:endParaRPr lang="ru-RU" sz="1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3,26%</a:t>
                      </a:r>
                      <a:endParaRPr lang="ru-RU" sz="1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 smtClean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3,84</a:t>
                      </a:r>
                      <a:r>
                        <a:rPr lang="ru-RU" sz="1200" u="none" dirty="0" smtClean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4,06%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3,79%</a:t>
                      </a:r>
                      <a:endParaRPr lang="ru-RU" sz="1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3,13%</a:t>
                      </a:r>
                      <a:endParaRPr lang="ru-RU" sz="1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3,33%</a:t>
                      </a:r>
                      <a:endParaRPr lang="ru-RU" sz="1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0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 err="1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Прочие</a:t>
                      </a: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u="non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налоги и сборы</a:t>
                      </a:r>
                      <a:r>
                        <a:rPr lang="en-US" sz="1200" u="none" dirty="0" smtClean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1200" u="none" dirty="0" smtClean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73%</a:t>
                      </a:r>
                      <a:endParaRPr lang="ru-RU" sz="1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1,99%</a:t>
                      </a:r>
                      <a:endParaRPr lang="ru-RU" sz="1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1,88%</a:t>
                      </a:r>
                      <a:endParaRPr lang="ru-RU" sz="1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1,71%</a:t>
                      </a:r>
                      <a:endParaRPr lang="ru-RU" sz="1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1,74%</a:t>
                      </a:r>
                      <a:endParaRPr lang="ru-RU" sz="1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1,84%</a:t>
                      </a:r>
                      <a:endParaRPr lang="ru-RU" sz="1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1,82%</a:t>
                      </a:r>
                      <a:endParaRPr lang="ru-RU" sz="1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0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 err="1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Акцизы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0,85%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0,89%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1,02%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1,16%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1,35%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1,53%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1,50%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0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36,04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30,88%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31,12%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34,50%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34,97%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34,11%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34,42%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0923" y="3581593"/>
            <a:ext cx="397914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* Основные направления налоговой политики в РФ на 2016 год и на налоговый период 2017 и 2018 годы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** налог на совокупный доход, налоги на имущество, налоги и платежи, связанные с добычей полезных ископаемых (кроме НДПИ) и без учета государственной пошлины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350937" y="4039442"/>
          <a:ext cx="4652387" cy="213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38576" y="3765826"/>
            <a:ext cx="2662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2014 год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5103" y="5737614"/>
            <a:ext cx="1416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FF0000"/>
                </a:solidFill>
              </a:rPr>
              <a:t>Итого: 34,42%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354" y="4662441"/>
            <a:ext cx="389876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***********************************************************************************************************************************************************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B9C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8650"/>
            <a:r>
              <a:rPr lang="ru-RU" sz="1200" dirty="0" smtClean="0">
                <a:solidFill>
                  <a:schemeClr val="tx1"/>
                </a:solidFill>
              </a:rPr>
              <a:t>							                          </a:t>
            </a:r>
            <a:r>
              <a:rPr lang="ru-RU" sz="1200" dirty="0" err="1" smtClean="0">
                <a:solidFill>
                  <a:schemeClr val="tx1"/>
                </a:solidFill>
              </a:rPr>
              <a:t>ИнфоТЭК-КОНСАЛТ</a:t>
            </a:r>
            <a:r>
              <a:rPr lang="ru-RU" sz="1200" dirty="0" smtClean="0">
                <a:solidFill>
                  <a:schemeClr val="tx1"/>
                </a:solidFill>
              </a:rPr>
              <a:t>  </a:t>
            </a:r>
            <a:r>
              <a:rPr lang="en-US" sz="1200" dirty="0" smtClean="0">
                <a:solidFill>
                  <a:schemeClr val="tx1"/>
                </a:solidFill>
              </a:rPr>
              <a:t>|  </a:t>
            </a:r>
            <a:fld id="{2F53DC92-EA75-4413-A3DE-E9D8420ED53E}" type="slidenum">
              <a:rPr lang="ru-RU" sz="1200" smtClean="0">
                <a:solidFill>
                  <a:schemeClr val="tx1"/>
                </a:solidFill>
              </a:rPr>
              <a:pPr indent="628650"/>
              <a:t>3</a:t>
            </a:fld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525344"/>
            <a:ext cx="517821" cy="239536"/>
          </a:xfrm>
          <a:prstGeom prst="rect">
            <a:avLst/>
          </a:prstGeom>
          <a:effectLst/>
        </p:spPr>
      </p:pic>
      <p:sp>
        <p:nvSpPr>
          <p:cNvPr id="11" name="Прямоугольник 10"/>
          <p:cNvSpPr/>
          <p:nvPr/>
        </p:nvSpPr>
        <p:spPr>
          <a:xfrm>
            <a:off x="0" y="22601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u="sng" dirty="0" smtClean="0">
                <a:ln w="11430"/>
                <a:solidFill>
                  <a:srgbClr val="00008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НЕФТЯНЫЕ НАЛОГИ В РОССИЙСКОЙ ФЕДЕРАЦИИ</a:t>
            </a:r>
            <a:r>
              <a:rPr lang="ru-RU" sz="2400" b="1" dirty="0" smtClean="0">
                <a:ln w="11430"/>
                <a:solidFill>
                  <a:srgbClr val="00008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*, % ОТ ВВП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31109" y="783793"/>
          <a:ext cx="8691829" cy="3148961"/>
        </p:xfrm>
        <a:graphic>
          <a:graphicData uri="http://schemas.openxmlformats.org/drawingml/2006/table">
            <a:tbl>
              <a:tblPr/>
              <a:tblGrid>
                <a:gridCol w="1866332"/>
                <a:gridCol w="975071"/>
                <a:gridCol w="975071"/>
                <a:gridCol w="975071"/>
                <a:gridCol w="975071"/>
                <a:gridCol w="975071"/>
                <a:gridCol w="975071"/>
                <a:gridCol w="975071"/>
              </a:tblGrid>
              <a:tr h="243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dirty="0" err="1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Налог</a:t>
                      </a:r>
                      <a:endParaRPr lang="ru-RU" sz="1200" b="1" u="none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2008</a:t>
                      </a:r>
                      <a:endParaRPr lang="ru-RU" sz="1200" b="1" u="none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2009</a:t>
                      </a:r>
                      <a:endParaRPr lang="ru-RU" sz="1200" b="1" u="none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2010</a:t>
                      </a:r>
                      <a:endParaRPr lang="ru-RU" sz="1200" b="1" u="none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2011</a:t>
                      </a:r>
                      <a:endParaRPr lang="ru-RU" sz="1200" b="1" u="none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2012</a:t>
                      </a:r>
                      <a:endParaRPr lang="ru-RU" sz="1200" b="1" u="none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2013</a:t>
                      </a:r>
                      <a:endParaRPr lang="ru-RU" sz="1200" b="1" u="none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2014</a:t>
                      </a:r>
                      <a:endParaRPr lang="ru-RU" sz="1200" b="1" u="none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260" marR="6826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3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Нефть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3657">
                <a:tc>
                  <a:txBody>
                    <a:bodyPr/>
                    <a:lstStyle/>
                    <a:p>
                      <a:pPr marL="0" indent="1809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НДПИ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3,81%</a:t>
                      </a: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2,41%</a:t>
                      </a: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2,74%</a:t>
                      </a: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3,30%</a:t>
                      </a: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3,43%</a:t>
                      </a: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3,31%</a:t>
                      </a: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3,45%</a:t>
                      </a: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3657">
                <a:tc>
                  <a:txBody>
                    <a:bodyPr/>
                    <a:lstStyle/>
                    <a:p>
                      <a:pPr marL="0" indent="1809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Пошлины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4,32%</a:t>
                      </a: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3,10%</a:t>
                      </a: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3,61%</a:t>
                      </a: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4,17%</a:t>
                      </a: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4,00%</a:t>
                      </a: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3,53%</a:t>
                      </a: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3,67%</a:t>
                      </a: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3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Газ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3657">
                <a:tc>
                  <a:txBody>
                    <a:bodyPr/>
                    <a:lstStyle/>
                    <a:p>
                      <a:pPr marL="0" indent="1809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НДПИ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0,24%</a:t>
                      </a: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0,21%</a:t>
                      </a: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0,20%</a:t>
                      </a: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0,25%</a:t>
                      </a: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0,43%</a:t>
                      </a: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0,49%</a:t>
                      </a: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0,52%</a:t>
                      </a: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3657">
                <a:tc>
                  <a:txBody>
                    <a:bodyPr/>
                    <a:lstStyle/>
                    <a:p>
                      <a:pPr marL="0" indent="1809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Пошлины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1,19%</a:t>
                      </a: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1,12%</a:t>
                      </a: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0,42%</a:t>
                      </a: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0,69%</a:t>
                      </a: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0,70%</a:t>
                      </a: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0,72%</a:t>
                      </a: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0,68%</a:t>
                      </a: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3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Нефтепродукты</a:t>
                      </a:r>
                      <a:endParaRPr lang="ru-RU" sz="1200" b="1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3657">
                <a:tc>
                  <a:txBody>
                    <a:bodyPr/>
                    <a:lstStyle/>
                    <a:p>
                      <a:pPr marL="0" indent="1746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Акцизы</a:t>
                      </a:r>
                      <a:endParaRPr lang="ru-RU" sz="1200" b="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0,34</a:t>
                      </a:r>
                      <a:r>
                        <a:rPr lang="ru-RU" sz="120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0,38</a:t>
                      </a:r>
                      <a:r>
                        <a:rPr lang="ru-RU" sz="120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0,37%</a:t>
                      </a: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0,51%</a:t>
                      </a: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0,59%</a:t>
                      </a: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0,63%</a:t>
                      </a: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0,54%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2605">
                <a:tc>
                  <a:txBody>
                    <a:bodyPr/>
                    <a:lstStyle/>
                    <a:p>
                      <a:pPr marL="0" indent="1746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Пошлины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1,27%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0,98%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1,30%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1,67%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1,82%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1,82%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2,09%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9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Пошлины (</a:t>
                      </a:r>
                      <a:r>
                        <a:rPr lang="ru-RU" sz="1200" b="1" dirty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при вывозе из РБ нефти и НП)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  <a:r>
                        <a:rPr lang="ru-RU" sz="120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  <a:r>
                        <a:rPr lang="ru-RU" sz="120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  <a:r>
                        <a:rPr lang="ru-RU" sz="1200" dirty="0" smtClean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0,16%</a:t>
                      </a: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0,19%</a:t>
                      </a:r>
                      <a:endParaRPr lang="ru-RU" sz="120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0,16%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0,15%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3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Итого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11,17%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8,19%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8,64%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10,75%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11,16%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10,66%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11,11%</a:t>
                      </a:r>
                      <a:endParaRPr lang="ru-RU" sz="12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90923" y="4016713"/>
            <a:ext cx="39791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* Основные направления налоговой политики в РФ на 2016 год и на налоговый период 2017 и 2018 годы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350937" y="4292369"/>
          <a:ext cx="4652387" cy="213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38576" y="3989570"/>
            <a:ext cx="2662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2014 год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89656" y="5873809"/>
            <a:ext cx="1416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FF0000"/>
                </a:solidFill>
              </a:rPr>
              <a:t>Итого: 11,11%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354" y="4669277"/>
            <a:ext cx="389876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****************************************************************************************************************************************************************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B9C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8650"/>
            <a:r>
              <a:rPr lang="ru-RU" sz="1200" dirty="0" smtClean="0">
                <a:solidFill>
                  <a:schemeClr val="tx1"/>
                </a:solidFill>
              </a:rPr>
              <a:t>							                          </a:t>
            </a:r>
            <a:r>
              <a:rPr lang="ru-RU" sz="1200" dirty="0" err="1" smtClean="0">
                <a:solidFill>
                  <a:schemeClr val="tx1"/>
                </a:solidFill>
              </a:rPr>
              <a:t>ИнфоТЭК-КОНСАЛТ</a:t>
            </a:r>
            <a:r>
              <a:rPr lang="ru-RU" sz="1200" dirty="0" smtClean="0">
                <a:solidFill>
                  <a:schemeClr val="tx1"/>
                </a:solidFill>
              </a:rPr>
              <a:t>  </a:t>
            </a:r>
            <a:r>
              <a:rPr lang="en-US" sz="1200" dirty="0" smtClean="0">
                <a:solidFill>
                  <a:schemeClr val="tx1"/>
                </a:solidFill>
              </a:rPr>
              <a:t>|  </a:t>
            </a:r>
            <a:fld id="{2F53DC92-EA75-4413-A3DE-E9D8420ED53E}" type="slidenum">
              <a:rPr lang="ru-RU" sz="1200" smtClean="0">
                <a:solidFill>
                  <a:schemeClr val="tx1"/>
                </a:solidFill>
              </a:rPr>
              <a:pPr indent="628650"/>
              <a:t>4</a:t>
            </a:fld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525344"/>
            <a:ext cx="517821" cy="239536"/>
          </a:xfrm>
          <a:prstGeom prst="rect">
            <a:avLst/>
          </a:prstGeom>
          <a:effectLst/>
        </p:spPr>
      </p:pic>
      <p:sp>
        <p:nvSpPr>
          <p:cNvPr id="11" name="Прямоугольник 10"/>
          <p:cNvSpPr/>
          <p:nvPr/>
        </p:nvSpPr>
        <p:spPr>
          <a:xfrm>
            <a:off x="0" y="1500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u="sng" dirty="0" smtClean="0">
                <a:ln w="11430"/>
                <a:solidFill>
                  <a:srgbClr val="00008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НАЛОГОВЫЙ МАНЕВР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31595" y="677540"/>
            <a:ext cx="8490858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19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Последние несколько лет в России проводилась реформа налогообложения нефтяной отрасли. В 2014 году случился 4-ый налоговый маневр. В разные периоды декларировались различные цели этой реформы, однако по сути, это: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619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(1) увеличение экспорта нефти и снижение переработки в РФ благодаря снижению таможенной пошлины на нефть с переносом "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выпадающих доходов"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бюджета на НДПИ;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619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(2) создание лучших условий для бизнеса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НПЗ-отличников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закончивших или почти закончивших модернизацию, и ухудшение жизни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НПЗ-аутсайдерам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модернизацию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закончивших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или даже к ней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приступавших,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и, по мнению авторов, фактически получавших субсидию за счет средств федерального бюджета. Это было сделано через изменение ставок акцизов и таможенных пошлин;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619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(3) приведение в порядок бизнеса с другими странами ЕАЗС.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619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Следует отметить, что параметры налогового маневра, под которые, по всей видимости, подгонялась формула, были выработаны при высоких ценах на нефть, и, при низких ценах - оказалась совсем другая картина, при которой ряд НПЗ работают с отрицательной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маржой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что не может продолжатся вечно! Само собой - в первую очередь, это НПЗ компаний, мощности по переработке которых не сбалансированы с мощностями по добыче нефти. Припортовые НПЗ, хотя и пострадали в результате маневра, но не так сильно, как рассчитывали его авторы.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619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Дополнительно был расширен перечень акцизных товаров, в который попали - печное топливо,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авиакеросин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ароматические углеводороды. Что интересно - появился порядок компенсации от роста цен 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авиакеросин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ароматику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который сейчас отрабатывается на предприятиях нефтехимии и авиакомпаниях. Кокс удалось отбить - авторы прислушались к общественности, маслам и битуму - не повезло, хотя они являются продуктами переработки мазута и никоим образом не могут облагаться такой же пошлиной, как сырье, из которого они производятся.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619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Отмечу, что экономике России в целом от налогового маневра лучше не стало, да и стабильнее тоже, поскольку ставки налогов были и остались привязаны к мировым ценам на нефть.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 это значит, что экономику нашего отечества по-прежнему будут контролировать глобальные элиты.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B9C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8650"/>
            <a:r>
              <a:rPr lang="ru-RU" sz="1200" dirty="0" smtClean="0">
                <a:solidFill>
                  <a:schemeClr val="tx1"/>
                </a:solidFill>
              </a:rPr>
              <a:t>							                          </a:t>
            </a:r>
            <a:r>
              <a:rPr lang="ru-RU" sz="1200" dirty="0" err="1" smtClean="0">
                <a:solidFill>
                  <a:schemeClr val="tx1"/>
                </a:solidFill>
              </a:rPr>
              <a:t>ИнфоТЭК-КОНСАЛТ</a:t>
            </a:r>
            <a:r>
              <a:rPr lang="ru-RU" sz="1200" dirty="0" smtClean="0">
                <a:solidFill>
                  <a:schemeClr val="tx1"/>
                </a:solidFill>
              </a:rPr>
              <a:t>  </a:t>
            </a:r>
            <a:r>
              <a:rPr lang="en-US" sz="1200" dirty="0" smtClean="0">
                <a:solidFill>
                  <a:schemeClr val="tx1"/>
                </a:solidFill>
              </a:rPr>
              <a:t>|  </a:t>
            </a:r>
            <a:fld id="{2F53DC92-EA75-4413-A3DE-E9D8420ED53E}" type="slidenum">
              <a:rPr lang="ru-RU" sz="1200" smtClean="0">
                <a:solidFill>
                  <a:schemeClr val="tx1"/>
                </a:solidFill>
              </a:rPr>
              <a:pPr indent="628650"/>
              <a:t>5</a:t>
            </a:fld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525344"/>
            <a:ext cx="517821" cy="239536"/>
          </a:xfrm>
          <a:prstGeom prst="rect">
            <a:avLst/>
          </a:prstGeom>
          <a:effectLst/>
        </p:spPr>
      </p:pic>
      <p:sp>
        <p:nvSpPr>
          <p:cNvPr id="11" name="Прямоугольник 10"/>
          <p:cNvSpPr/>
          <p:nvPr/>
        </p:nvSpPr>
        <p:spPr>
          <a:xfrm>
            <a:off x="0" y="1500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u="sng" dirty="0" smtClean="0">
                <a:ln w="11430"/>
                <a:solidFill>
                  <a:srgbClr val="00008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НОВЫЙ НДПИ</a:t>
            </a:r>
            <a:r>
              <a:rPr lang="en-US" sz="2400" b="1" dirty="0" smtClean="0">
                <a:ln w="11430"/>
                <a:solidFill>
                  <a:srgbClr val="00008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r>
              <a:rPr lang="ru-RU" sz="2400" b="1" dirty="0" smtClean="0">
                <a:ln w="11430"/>
                <a:solidFill>
                  <a:srgbClr val="00008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СКОЛЬКО БУДЕТ СТОИТЬ НЕФТЬ  В РОССИИ</a:t>
            </a:r>
            <a:r>
              <a:rPr lang="en-US" sz="2400" b="1" dirty="0" smtClean="0">
                <a:ln w="11430"/>
                <a:solidFill>
                  <a:srgbClr val="00008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  <a:endParaRPr lang="ru-RU" sz="3200" b="1" dirty="0">
              <a:ln w="11430"/>
              <a:solidFill>
                <a:srgbClr val="00008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785794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4941168"/>
            <a:ext cx="9001156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Базовая ставка НДПИ на нефть (руб. за тонну) повысилась примерно вдвое.</a:t>
            </a:r>
          </a:p>
          <a:p>
            <a:r>
              <a:rPr lang="ru-RU" dirty="0" smtClean="0"/>
              <a:t>Кроме того</a:t>
            </a:r>
            <a:r>
              <a:rPr lang="en-US" dirty="0" smtClean="0"/>
              <a:t>,</a:t>
            </a:r>
            <a:r>
              <a:rPr lang="ru-RU" dirty="0" smtClean="0"/>
              <a:t> в законопроекте изменена формула расчета налога. Базовая ставка будет умножаться на коэффициент, характеризующий динамику мировых цен на нефть и уменьшаться на показатель, характеризующий особенности добычи нефти (рассчитываемый также по формуле в соответствии с новой вводимой статьей 342.5).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620688"/>
            <a:ext cx="44291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Кндпи</a:t>
            </a:r>
            <a:r>
              <a:rPr lang="ru-RU" sz="1400" dirty="0" smtClean="0"/>
              <a:t> – ставка налога,</a:t>
            </a:r>
          </a:p>
          <a:p>
            <a:r>
              <a:rPr lang="ru-RU" sz="1400" dirty="0" err="1" smtClean="0"/>
              <a:t>Кц</a:t>
            </a:r>
            <a:r>
              <a:rPr lang="ru-RU" sz="1400" dirty="0" smtClean="0"/>
              <a:t> – характеризует динамику цен на нефть,</a:t>
            </a:r>
          </a:p>
          <a:p>
            <a:r>
              <a:rPr lang="ru-RU" sz="1400" b="1" dirty="0" smtClean="0"/>
              <a:t>                     </a:t>
            </a:r>
            <a:r>
              <a:rPr lang="ru-RU" sz="1400" b="1" dirty="0" err="1" smtClean="0"/>
              <a:t>Кц</a:t>
            </a:r>
            <a:r>
              <a:rPr lang="ru-RU" sz="1400" b="1" dirty="0" smtClean="0"/>
              <a:t> = (Ц - 15) </a:t>
            </a:r>
            <a:r>
              <a:rPr lang="ru-RU" sz="1400" b="1" dirty="0" err="1" smtClean="0"/>
              <a:t>x</a:t>
            </a:r>
            <a:r>
              <a:rPr lang="ru-RU" sz="1400" b="1" dirty="0" smtClean="0"/>
              <a:t> Р / 261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Дм – характеризует особенности добычи нефти и рассчитывается по формуле с учетом еще нескольких коэффициентов.</a:t>
            </a:r>
            <a:endParaRPr lang="en-US" sz="1400" dirty="0" smtClean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2420791439"/>
              </p:ext>
            </p:extLst>
          </p:nvPr>
        </p:nvGraphicFramePr>
        <p:xfrm>
          <a:off x="214282" y="1214422"/>
          <a:ext cx="396160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4054732" y="1642011"/>
            <a:ext cx="5760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1,5</a:t>
            </a:r>
            <a:endParaRPr lang="ru-RU" sz="1100" b="1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4786314" y="1425316"/>
          <a:ext cx="3528393" cy="43204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176131"/>
                <a:gridCol w="1176131"/>
                <a:gridCol w="1176131"/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 г.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2015-2017 г.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Кц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12,19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7,66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00166" y="263104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НДПИ </a:t>
            </a:r>
            <a:r>
              <a:rPr lang="ru-RU" b="1" dirty="0" smtClean="0"/>
              <a:t>= </a:t>
            </a:r>
            <a:r>
              <a:rPr lang="ru-RU" b="1" dirty="0" err="1" smtClean="0"/>
              <a:t>Кндпи</a:t>
            </a:r>
            <a:r>
              <a:rPr lang="ru-RU" b="1" dirty="0" smtClean="0"/>
              <a:t> * </a:t>
            </a:r>
            <a:r>
              <a:rPr lang="ru-RU" b="1" dirty="0" err="1" smtClean="0"/>
              <a:t>Кц</a:t>
            </a:r>
            <a:r>
              <a:rPr lang="ru-RU" b="1" dirty="0" smtClean="0"/>
              <a:t> *Дм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282" y="4071942"/>
            <a:ext cx="8572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 smtClean="0"/>
              <a:t>Льготируется</a:t>
            </a:r>
            <a:r>
              <a:rPr lang="ru-RU" sz="1100" dirty="0" smtClean="0"/>
              <a:t>* добыча </a:t>
            </a:r>
            <a:r>
              <a:rPr lang="ru-RU" sz="1100" dirty="0" err="1" smtClean="0"/>
              <a:t>нефтей</a:t>
            </a:r>
            <a:r>
              <a:rPr lang="en-US" sz="1100" dirty="0" smtClean="0"/>
              <a:t> - </a:t>
            </a:r>
            <a:r>
              <a:rPr lang="ru-RU" sz="1100" dirty="0" err="1" smtClean="0"/>
              <a:t>сверхвязкой</a:t>
            </a:r>
            <a:r>
              <a:rPr lang="en-US" sz="1100" dirty="0" smtClean="0"/>
              <a:t>…, </a:t>
            </a:r>
            <a:r>
              <a:rPr lang="ru-RU" sz="1100" dirty="0" smtClean="0"/>
              <a:t>Республики Саха (Якутия), Иркутской области, Красноярского края; севернее Северного полярного круга, на континентальном шельфе; Азовского и Каспийского морей; Ненецкого АО, полуострова ЯМАЛ; Черного моря; Охотского моря; Севернее 65 градуса северной широты в ЯНАО.</a:t>
            </a:r>
          </a:p>
          <a:p>
            <a:r>
              <a:rPr lang="ru-RU" sz="1100" i="1" dirty="0" smtClean="0"/>
              <a:t>* </a:t>
            </a:r>
            <a:r>
              <a:rPr lang="ru-RU" sz="1100" b="1" i="1" dirty="0" smtClean="0"/>
              <a:t>Доля </a:t>
            </a:r>
            <a:r>
              <a:rPr lang="ru-RU" sz="1100" b="1" i="1" dirty="0" err="1" smtClean="0"/>
              <a:t>льготируемой</a:t>
            </a:r>
            <a:r>
              <a:rPr lang="ru-RU" sz="1100" b="1" i="1" dirty="0" smtClean="0"/>
              <a:t> нефти, по оценкам экспертов</a:t>
            </a:r>
            <a:r>
              <a:rPr lang="en-US" sz="1100" b="1" i="1" dirty="0" smtClean="0"/>
              <a:t>,</a:t>
            </a:r>
            <a:r>
              <a:rPr lang="ru-RU" sz="1100" b="1" i="1" dirty="0" smtClean="0"/>
              <a:t> составляет около 20% и показывает тенденцию к росту</a:t>
            </a:r>
            <a:r>
              <a:rPr lang="en-US" sz="1100" b="1" i="1" dirty="0" smtClean="0"/>
              <a:t>.</a:t>
            </a:r>
            <a:endParaRPr lang="ru-RU" sz="1100" b="1" i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643438" y="2643182"/>
            <a:ext cx="428628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Утратили силу несколько пунктов статьи 342 НК РФ в отношении </a:t>
            </a:r>
            <a:r>
              <a:rPr lang="ru-RU" sz="1400" b="1" dirty="0" smtClean="0"/>
              <a:t>нулевой ставки НДПИ </a:t>
            </a:r>
            <a:r>
              <a:rPr lang="ru-RU" sz="1400" dirty="0" smtClean="0"/>
              <a:t>по нефти, добываемой в ряде регионов. В то же время </a:t>
            </a:r>
            <a:r>
              <a:rPr lang="ru-RU" sz="1400" b="1" dirty="0" smtClean="0"/>
              <a:t>введен новый подпункт</a:t>
            </a:r>
            <a:r>
              <a:rPr lang="ru-RU" sz="1400" dirty="0" smtClean="0"/>
              <a:t>, содержащий список продуктивных отложений, где будет применяться нулевая ставка налога при соблюдении определенных условий;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2844" y="500042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Цена нефти на внутреннем рынке вырастет даже при низких мировых ценах</a:t>
            </a:r>
            <a:endParaRPr lang="ru-RU" b="1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4194544" y="1658203"/>
            <a:ext cx="1" cy="2160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482643" y="2765829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URALS – 98,3 $/bbl</a:t>
            </a:r>
            <a:endParaRPr lang="ru-RU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B9C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8650"/>
            <a:r>
              <a:rPr lang="ru-RU" sz="1200" dirty="0" smtClean="0">
                <a:solidFill>
                  <a:schemeClr val="tx1"/>
                </a:solidFill>
              </a:rPr>
              <a:t>							                          </a:t>
            </a:r>
            <a:r>
              <a:rPr lang="ru-RU" sz="1200" dirty="0" err="1" smtClean="0">
                <a:solidFill>
                  <a:schemeClr val="tx1"/>
                </a:solidFill>
              </a:rPr>
              <a:t>ИнфоТЭК-КОНСАЛТ</a:t>
            </a:r>
            <a:r>
              <a:rPr lang="ru-RU" sz="1200" dirty="0" smtClean="0">
                <a:solidFill>
                  <a:schemeClr val="tx1"/>
                </a:solidFill>
              </a:rPr>
              <a:t>  </a:t>
            </a:r>
            <a:r>
              <a:rPr lang="en-US" sz="1200" dirty="0" smtClean="0">
                <a:solidFill>
                  <a:schemeClr val="tx1"/>
                </a:solidFill>
              </a:rPr>
              <a:t>|  </a:t>
            </a:r>
            <a:fld id="{2F53DC92-EA75-4413-A3DE-E9D8420ED53E}" type="slidenum">
              <a:rPr lang="ru-RU" sz="1200" smtClean="0">
                <a:solidFill>
                  <a:schemeClr val="tx1"/>
                </a:solidFill>
              </a:rPr>
              <a:pPr indent="628650"/>
              <a:t>6</a:t>
            </a:fld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525344"/>
            <a:ext cx="517821" cy="239536"/>
          </a:xfrm>
          <a:prstGeom prst="rect">
            <a:avLst/>
          </a:prstGeom>
          <a:effectLst/>
        </p:spPr>
      </p:pic>
      <p:sp>
        <p:nvSpPr>
          <p:cNvPr id="11" name="Прямоугольник 10"/>
          <p:cNvSpPr/>
          <p:nvPr/>
        </p:nvSpPr>
        <p:spPr>
          <a:xfrm>
            <a:off x="0" y="1500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u="sng" dirty="0" smtClean="0">
                <a:ln w="11430"/>
                <a:solidFill>
                  <a:srgbClr val="00008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НОВЫЕ ТАМОЖЕННЫЕ ПОШЛИНЫ</a:t>
            </a:r>
            <a:r>
              <a:rPr lang="en-US" sz="2400" b="1" dirty="0" smtClean="0">
                <a:ln w="11430"/>
                <a:solidFill>
                  <a:srgbClr val="00008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. 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НЕФТЬ 55 КУРС 50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785794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348" y="5733256"/>
            <a:ext cx="892914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При экспорте в Беларусь, Казахстан, Киргизию и Таджикистан таможенная пошлина </a:t>
            </a:r>
            <a:br>
              <a:rPr lang="ru-RU" dirty="0" smtClean="0"/>
            </a:br>
            <a:r>
              <a:rPr lang="ru-RU" dirty="0" smtClean="0"/>
              <a:t>не взимается.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160754"/>
            <a:ext cx="4035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54013">
              <a:tabLst>
                <a:tab pos="806450" algn="l"/>
              </a:tabLst>
            </a:pPr>
            <a:r>
              <a:rPr lang="ru-RU" sz="1200" dirty="0" err="1" smtClean="0"/>
              <a:t>Снефть</a:t>
            </a:r>
            <a:r>
              <a:rPr lang="ru-RU" sz="1200" dirty="0" smtClean="0"/>
              <a:t> – ставка вывозной пошлины,</a:t>
            </a:r>
          </a:p>
          <a:p>
            <a:pPr indent="-354013">
              <a:tabLst>
                <a:tab pos="806450" algn="l"/>
              </a:tabLst>
            </a:pPr>
            <a:r>
              <a:rPr lang="ru-RU" sz="1200" dirty="0" smtClean="0"/>
              <a:t>Ц – средняя цена на нефть сырую марки </a:t>
            </a:r>
            <a:r>
              <a:rPr lang="en-US" sz="1200" dirty="0" smtClean="0"/>
              <a:t>URALS,</a:t>
            </a:r>
          </a:p>
          <a:p>
            <a:pPr indent="-354013">
              <a:tabLst>
                <a:tab pos="806450" algn="l"/>
              </a:tabLst>
            </a:pPr>
            <a:r>
              <a:rPr lang="ru-RU" sz="1200" dirty="0" smtClean="0"/>
              <a:t>К – приростной коэффициент.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680671" y="3034879"/>
          <a:ext cx="4320485" cy="252487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160241"/>
                <a:gridCol w="540061"/>
                <a:gridCol w="540061"/>
                <a:gridCol w="540061"/>
                <a:gridCol w="540061"/>
              </a:tblGrid>
              <a:tr h="240861"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2014 г.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2015 г.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2016 г.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2017 г.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3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автобензин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3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нафта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3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дизтопливо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3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прочие легкие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и все средние дистилляты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3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масла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3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кокс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0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мазут, битум, отработанные нефтепродукты, парафин, вазелин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3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Бензол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толуол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ксилолы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2420791439"/>
              </p:ext>
            </p:extLst>
          </p:nvPr>
        </p:nvGraphicFramePr>
        <p:xfrm>
          <a:off x="107504" y="1196752"/>
          <a:ext cx="3961606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57488" y="4287966"/>
            <a:ext cx="171451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 Narrow" pitchFamily="34" charset="0"/>
                <a:cs typeface="Arial" pitchFamily="34" charset="0"/>
              </a:rPr>
              <a:t>Цена отсечения изменилась</a:t>
            </a:r>
            <a:endParaRPr lang="ru-RU" sz="16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488" y="4287966"/>
            <a:ext cx="15716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B050"/>
                </a:solidFill>
                <a:latin typeface="Arial Narrow" pitchFamily="34" charset="0"/>
                <a:cs typeface="Arial" pitchFamily="34" charset="0"/>
              </a:rPr>
              <a:t>Цена отсечения изменилась</a:t>
            </a:r>
            <a:endParaRPr lang="ru-RU" sz="1600" dirty="0">
              <a:solidFill>
                <a:srgbClr val="00B05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86380" y="84509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Снп</a:t>
            </a:r>
            <a:r>
              <a:rPr lang="ru-RU" dirty="0" smtClean="0"/>
              <a:t> = </a:t>
            </a:r>
            <a:r>
              <a:rPr lang="ru-RU" b="1" dirty="0" smtClean="0"/>
              <a:t>К × </a:t>
            </a:r>
            <a:r>
              <a:rPr lang="ru-RU" b="1" dirty="0" err="1" smtClean="0"/>
              <a:t>Снефть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142976" y="91652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Снефть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= К*(Ц – 182,5)+29</a:t>
            </a:r>
            <a:r>
              <a:rPr lang="en-US" b="1" dirty="0" smtClean="0"/>
              <a:t>,2</a:t>
            </a:r>
            <a:endParaRPr lang="ru-RU" b="1" dirty="0" smtClean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42844" y="4078994"/>
          <a:ext cx="4320485" cy="136623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160241"/>
                <a:gridCol w="540061"/>
                <a:gridCol w="540061"/>
                <a:gridCol w="540061"/>
                <a:gridCol w="540061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2014 г.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2015 г.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2016 г.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2017 г.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86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URALS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&lt;1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$/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тонна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gridSpan="3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86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URALS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&gt;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&lt;1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$/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тонна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 v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86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URALS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&gt;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46&lt;182,5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$/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тонна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 v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86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URALS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&lt;182,5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$/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тонна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86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URALS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00" b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&gt;182</a:t>
                      </a:r>
                      <a:r>
                        <a:rPr lang="ru-RU" sz="1000" b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000" b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$/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тонна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59%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644008" y="1359274"/>
            <a:ext cx="4357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Законопроект предусматривает установление предельных размеров ставок пошлин на отдельные категории товаров, выработанных из нефти. Для этих целей законодательно закреплены предельные размеры коэффициентов.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1357290" y="50004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Нефть:</a:t>
            </a:r>
            <a:endParaRPr lang="ru-RU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5286380" y="50004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Нефтепродукты:</a:t>
            </a:r>
            <a:endParaRPr lang="ru-RU" u="sng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415572" y="1680773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URALS – </a:t>
            </a:r>
            <a:r>
              <a:rPr lang="ru-RU" sz="1000" b="1" dirty="0" smtClean="0"/>
              <a:t/>
            </a:r>
            <a:br>
              <a:rPr lang="ru-RU" sz="1000" b="1" dirty="0" smtClean="0"/>
            </a:br>
            <a:r>
              <a:rPr lang="en-US" sz="1000" b="1" dirty="0" smtClean="0"/>
              <a:t>98,3 $/bbl</a:t>
            </a:r>
            <a:endParaRPr lang="ru-RU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B9C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8650"/>
            <a:r>
              <a:rPr lang="ru-RU" sz="1200" dirty="0" smtClean="0">
                <a:solidFill>
                  <a:schemeClr val="tx1"/>
                </a:solidFill>
              </a:rPr>
              <a:t>							                          </a:t>
            </a:r>
            <a:r>
              <a:rPr lang="ru-RU" sz="1200" dirty="0" err="1" smtClean="0">
                <a:solidFill>
                  <a:schemeClr val="tx1"/>
                </a:solidFill>
              </a:rPr>
              <a:t>ИнфоТЭК-КОНСАЛТ</a:t>
            </a:r>
            <a:r>
              <a:rPr lang="ru-RU" sz="1200" dirty="0" smtClean="0">
                <a:solidFill>
                  <a:schemeClr val="tx1"/>
                </a:solidFill>
              </a:rPr>
              <a:t>  </a:t>
            </a:r>
            <a:r>
              <a:rPr lang="en-US" sz="1200" dirty="0" smtClean="0">
                <a:solidFill>
                  <a:schemeClr val="tx1"/>
                </a:solidFill>
              </a:rPr>
              <a:t>|  </a:t>
            </a:r>
            <a:fld id="{2F53DC92-EA75-4413-A3DE-E9D8420ED53E}" type="slidenum">
              <a:rPr lang="ru-RU" sz="1200" smtClean="0">
                <a:solidFill>
                  <a:schemeClr val="tx1"/>
                </a:solidFill>
              </a:rPr>
              <a:pPr indent="628650"/>
              <a:t>7</a:t>
            </a:fld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525344"/>
            <a:ext cx="517821" cy="239536"/>
          </a:xfrm>
          <a:prstGeom prst="rect">
            <a:avLst/>
          </a:prstGeom>
          <a:effectLst/>
        </p:spPr>
      </p:pic>
      <p:sp>
        <p:nvSpPr>
          <p:cNvPr id="11" name="Прямоугольник 10"/>
          <p:cNvSpPr/>
          <p:nvPr/>
        </p:nvSpPr>
        <p:spPr>
          <a:xfrm>
            <a:off x="0" y="1500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u="sng" dirty="0" smtClean="0">
                <a:ln w="11430"/>
                <a:solidFill>
                  <a:srgbClr val="00008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НОВЫЕ АКЦИЗЫ</a:t>
            </a:r>
            <a:r>
              <a:rPr lang="ru-RU" sz="2400" b="1" dirty="0" smtClean="0">
                <a:ln w="11430"/>
                <a:solidFill>
                  <a:srgbClr val="00008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И ВНУТРЕННИЕ ЦЕНЫ НА НЕФТЕПРОДУКТЫ </a:t>
            </a:r>
            <a:endParaRPr lang="ru-RU" sz="3200" b="1" dirty="0">
              <a:ln w="11430"/>
              <a:solidFill>
                <a:srgbClr val="00008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785794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348" y="4422011"/>
            <a:ext cx="8929148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Рост затрат на производство нефтепродуктов, обусловленный повышением НДПИ, планировалось частично компенсировать за счет снижения акцизов на топливо. </a:t>
            </a:r>
          </a:p>
          <a:p>
            <a:r>
              <a:rPr lang="ru-RU" b="1" dirty="0" smtClean="0"/>
              <a:t>ПЛОХАЯ ИДЕЯ</a:t>
            </a:r>
            <a:r>
              <a:rPr lang="en-US" b="1" dirty="0" smtClean="0"/>
              <a:t>. </a:t>
            </a:r>
            <a:r>
              <a:rPr lang="ru-RU" b="1" dirty="0" smtClean="0"/>
              <a:t>СОЗДАЕТСЯ ВПЕЧАТЛЕНИЕ</a:t>
            </a:r>
            <a:r>
              <a:rPr lang="en-US" b="1" dirty="0" smtClean="0"/>
              <a:t>, </a:t>
            </a:r>
            <a:r>
              <a:rPr lang="ru-RU" b="1" dirty="0" smtClean="0"/>
              <a:t>ЧТО ПРОФИЛЬНЫЕ ВЕДОМСТВА</a:t>
            </a:r>
            <a:r>
              <a:rPr lang="en-US" b="1" dirty="0" smtClean="0"/>
              <a:t>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РАВНО КАК ДЕПУТАТЫ ГОСУДАРСТВЕННОЙ ДУМЫ НЕ ЗНАЮТ </a:t>
            </a:r>
            <a:br>
              <a:rPr lang="ru-RU" b="1" dirty="0" smtClean="0"/>
            </a:br>
            <a:r>
              <a:rPr lang="ru-RU" b="1" dirty="0" smtClean="0"/>
              <a:t>ПРО ЭКСПОРТНЫЙ ПАРИТЕТ</a:t>
            </a:r>
            <a:r>
              <a:rPr lang="en-US" b="1" dirty="0" smtClean="0"/>
              <a:t>, </a:t>
            </a:r>
            <a:r>
              <a:rPr lang="ru-RU" b="1" dirty="0" smtClean="0"/>
              <a:t>НЕТБЕКИ И ПРЕМИИ ВНУТРЕННЕГО РЫНКА</a:t>
            </a:r>
            <a:r>
              <a:rPr lang="en-US" dirty="0" smtClean="0"/>
              <a:t>.</a:t>
            </a:r>
          </a:p>
          <a:p>
            <a:r>
              <a:rPr lang="ru-RU" dirty="0" smtClean="0"/>
              <a:t>Как жаль</a:t>
            </a:r>
            <a:r>
              <a:rPr lang="en-US" dirty="0" smtClean="0"/>
              <a:t>, </a:t>
            </a:r>
            <a:r>
              <a:rPr lang="ru-RU" dirty="0" smtClean="0"/>
              <a:t>что все изменения к налоговому кодексу были приняты до идеи Президента ввести </a:t>
            </a:r>
            <a:r>
              <a:rPr lang="ru-RU" b="1" dirty="0" smtClean="0"/>
              <a:t>мораторий</a:t>
            </a:r>
            <a:r>
              <a:rPr lang="ru-RU" dirty="0" smtClean="0"/>
              <a:t> </a:t>
            </a:r>
            <a:r>
              <a:rPr lang="ru-RU" b="1" dirty="0" smtClean="0"/>
              <a:t>на</a:t>
            </a:r>
            <a:r>
              <a:rPr lang="ru-RU" dirty="0" smtClean="0"/>
              <a:t> рост </a:t>
            </a:r>
            <a:r>
              <a:rPr lang="ru-RU" b="1" dirty="0" smtClean="0"/>
              <a:t>налоговой</a:t>
            </a:r>
            <a:r>
              <a:rPr lang="ru-RU" dirty="0" smtClean="0"/>
              <a:t> нагрузки для бизнеса на четыре года</a:t>
            </a:r>
            <a:r>
              <a:rPr lang="en-US" dirty="0" smtClean="0"/>
              <a:t>.</a:t>
            </a:r>
            <a:endParaRPr lang="ru-RU" dirty="0" smtClean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1" y="620688"/>
          <a:ext cx="3744417" cy="3600394"/>
        </p:xfrm>
        <a:graphic>
          <a:graphicData uri="http://schemas.openxmlformats.org/drawingml/2006/table">
            <a:tbl>
              <a:tblPr/>
              <a:tblGrid>
                <a:gridCol w="1440161"/>
                <a:gridCol w="576064"/>
                <a:gridCol w="576064"/>
                <a:gridCol w="576064"/>
                <a:gridCol w="576064"/>
              </a:tblGrid>
              <a:tr h="200871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8" marR="6028" marT="6028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 г.</a:t>
                      </a:r>
                    </a:p>
                  </a:txBody>
                  <a:tcPr marL="6028" marR="6028" marT="6028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 г.</a:t>
                      </a:r>
                    </a:p>
                  </a:txBody>
                  <a:tcPr marL="6028" marR="6028" marT="6028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 г.</a:t>
                      </a:r>
                    </a:p>
                  </a:txBody>
                  <a:tcPr marL="6028" marR="6028" marT="6028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 г.</a:t>
                      </a:r>
                    </a:p>
                  </a:txBody>
                  <a:tcPr marL="6028" marR="6028" marT="6028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Автобензин К5</a:t>
                      </a:r>
                    </a:p>
                  </a:txBody>
                  <a:tcPr marL="6028" marR="6028" marT="60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6 450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5 530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7 530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5 830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Автобензин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К4</a:t>
                      </a:r>
                    </a:p>
                  </a:txBody>
                  <a:tcPr marL="6028" marR="6028" marT="60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9 916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7 300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7 530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5 830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Автобензин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К3 и ниже</a:t>
                      </a:r>
                    </a:p>
                  </a:txBody>
                  <a:tcPr marL="6028" marR="6028" marT="60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10 725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7 300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7 530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5 830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Автобензин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К2 и ниже</a:t>
                      </a:r>
                    </a:p>
                  </a:txBody>
                  <a:tcPr marL="6028" marR="6028" marT="60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11 110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7 300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7 530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5 830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Дизтопливо К5</a:t>
                      </a:r>
                    </a:p>
                  </a:txBody>
                  <a:tcPr marL="6028" marR="6028" marT="60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4 767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3 450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4 150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3 950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Дизтопливо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К4</a:t>
                      </a:r>
                    </a:p>
                  </a:txBody>
                  <a:tcPr marL="6028" marR="6028" marT="60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5 427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3 450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4 150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3 950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Дизтопливо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К3 и ниже</a:t>
                      </a:r>
                    </a:p>
                  </a:txBody>
                  <a:tcPr marL="6028" marR="6028" marT="60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6 446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3 000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3 000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2 800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Печное</a:t>
                      </a:r>
                    </a:p>
                  </a:txBody>
                  <a:tcPr marL="6028" marR="6028" marT="60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6 446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3 000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3 000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2 800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Масла</a:t>
                      </a:r>
                    </a:p>
                  </a:txBody>
                  <a:tcPr marL="6028" marR="6028" marT="60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8 260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6 500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6 000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5 400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Нафта</a:t>
                      </a:r>
                    </a:p>
                  </a:txBody>
                  <a:tcPr marL="6028" marR="6028" marT="60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11 252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11 300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10 500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9 700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Керосин</a:t>
                      </a:r>
                    </a:p>
                  </a:txBody>
                  <a:tcPr marL="6028" marR="6028" marT="60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2 300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3 000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2 800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Бензол, ксилолы</a:t>
                      </a:r>
                    </a:p>
                  </a:txBody>
                  <a:tcPr marL="6028" marR="6028" marT="60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2 300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3 000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2 800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Коэф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для вычета по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нафте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8" marR="6028" marT="60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1,4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1,6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1,9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1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Коэф для вычета по керосину</a:t>
                      </a:r>
                    </a:p>
                  </a:txBody>
                  <a:tcPr marL="6028" marR="6028" marT="60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1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Коэф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для вычета по бензолу и ксилолам</a:t>
                      </a:r>
                    </a:p>
                  </a:txBody>
                  <a:tcPr marL="6028" marR="6028" marT="60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2,9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2,8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3,4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283968" y="1196752"/>
          <a:ext cx="4860032" cy="3184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4067944" y="1124744"/>
            <a:ext cx="1770617" cy="35288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/>
              <a:t>$/</a:t>
            </a:r>
            <a:r>
              <a:rPr lang="ru-RU" sz="900" b="1" dirty="0" smtClean="0"/>
              <a:t>тонну</a:t>
            </a:r>
            <a:endParaRPr lang="ru-RU" sz="9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03639" y="395372"/>
            <a:ext cx="3240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НЕФТЬ 55</a:t>
            </a:r>
            <a:r>
              <a:rPr lang="en-US" sz="1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$/bbl,</a:t>
            </a:r>
            <a:r>
              <a:rPr lang="ru-RU" sz="1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КУРС 50</a:t>
            </a:r>
            <a:r>
              <a:rPr lang="en-US" sz="1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$/</a:t>
            </a:r>
            <a:r>
              <a:rPr lang="ru-RU" sz="1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руб</a:t>
            </a:r>
            <a:endParaRPr lang="ru-RU" sz="1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692696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Наш расчет противоречит планам Минфина, 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ru-RU" sz="1400" b="1" dirty="0" smtClean="0"/>
              <a:t>которые делались при цене 100 </a:t>
            </a:r>
            <a:r>
              <a:rPr lang="en-US" sz="1400" b="1" dirty="0" smtClean="0"/>
              <a:t>$/bbl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B9C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8650"/>
            <a:r>
              <a:rPr lang="ru-RU" sz="1200" dirty="0" smtClean="0">
                <a:solidFill>
                  <a:schemeClr val="tx1"/>
                </a:solidFill>
              </a:rPr>
              <a:t>							                          </a:t>
            </a:r>
            <a:r>
              <a:rPr lang="ru-RU" sz="1200" dirty="0" err="1" smtClean="0">
                <a:solidFill>
                  <a:schemeClr val="tx1"/>
                </a:solidFill>
              </a:rPr>
              <a:t>ИнфоТЭК-КОНСАЛТ</a:t>
            </a:r>
            <a:r>
              <a:rPr lang="ru-RU" sz="1200" dirty="0" smtClean="0">
                <a:solidFill>
                  <a:schemeClr val="tx1"/>
                </a:solidFill>
              </a:rPr>
              <a:t>  </a:t>
            </a:r>
            <a:r>
              <a:rPr lang="en-US" sz="1200" dirty="0" smtClean="0">
                <a:solidFill>
                  <a:schemeClr val="tx1"/>
                </a:solidFill>
              </a:rPr>
              <a:t>|  </a:t>
            </a:r>
            <a:fld id="{2F53DC92-EA75-4413-A3DE-E9D8420ED53E}" type="slidenum">
              <a:rPr lang="ru-RU" sz="1200" smtClean="0">
                <a:solidFill>
                  <a:schemeClr val="tx1"/>
                </a:solidFill>
              </a:rPr>
              <a:pPr indent="628650"/>
              <a:t>8</a:t>
            </a:fld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525344"/>
            <a:ext cx="517821" cy="239536"/>
          </a:xfrm>
          <a:prstGeom prst="rect">
            <a:avLst/>
          </a:prstGeom>
          <a:effectLst/>
        </p:spPr>
      </p:pic>
      <p:sp>
        <p:nvSpPr>
          <p:cNvPr id="11" name="Прямоугольник 10"/>
          <p:cNvSpPr/>
          <p:nvPr/>
        </p:nvSpPr>
        <p:spPr>
          <a:xfrm>
            <a:off x="0" y="1500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 smtClean="0">
                <a:ln w="11430"/>
                <a:solidFill>
                  <a:srgbClr val="00008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НАЛОГОВЫЙ МАНЕВР И СЕБЕСТОИМОСТЬ НЕФТЕПЕРЕРАБОТКИ </a:t>
            </a:r>
            <a:endParaRPr lang="ru-RU" sz="3200" b="1" dirty="0">
              <a:ln w="11430"/>
              <a:solidFill>
                <a:srgbClr val="00008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785794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4857759"/>
            <a:ext cx="9001156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Наши расчеты показывают</a:t>
            </a:r>
            <a:r>
              <a:rPr lang="en-US" dirty="0" smtClean="0"/>
              <a:t>, </a:t>
            </a:r>
            <a:r>
              <a:rPr lang="ru-RU" dirty="0" smtClean="0"/>
              <a:t>что в зоне риска оказываются </a:t>
            </a:r>
            <a:r>
              <a:rPr lang="ru-RU" b="1" dirty="0" smtClean="0"/>
              <a:t>10-12 НПЗ</a:t>
            </a:r>
            <a:r>
              <a:rPr lang="en-US" dirty="0" smtClean="0"/>
              <a:t>,</a:t>
            </a:r>
            <a:r>
              <a:rPr lang="ru-RU" dirty="0" smtClean="0"/>
              <a:t> по большей части в составе нефтяных компаний</a:t>
            </a:r>
            <a:r>
              <a:rPr lang="en-US" dirty="0" smtClean="0"/>
              <a:t>. </a:t>
            </a:r>
            <a:r>
              <a:rPr lang="ru-RU" dirty="0" smtClean="0"/>
              <a:t>В первую очередь</a:t>
            </a:r>
            <a:r>
              <a:rPr lang="en-US" dirty="0" smtClean="0"/>
              <a:t>, </a:t>
            </a:r>
            <a:r>
              <a:rPr lang="ru-RU" dirty="0" smtClean="0"/>
              <a:t>«попадают» заводы</a:t>
            </a:r>
            <a:r>
              <a:rPr lang="en-US" dirty="0" smtClean="0"/>
              <a:t>, </a:t>
            </a:r>
            <a:r>
              <a:rPr lang="ru-RU" dirty="0" smtClean="0"/>
              <a:t>работающие на покупной нефти</a:t>
            </a:r>
            <a:r>
              <a:rPr lang="en-US" dirty="0" smtClean="0"/>
              <a:t>. </a:t>
            </a:r>
            <a:r>
              <a:rPr lang="ru-RU" dirty="0" smtClean="0"/>
              <a:t>Эффект «оздоровления экономики» от роста курса в виде снижения себестоимости переработки явно проявится у </a:t>
            </a:r>
            <a:r>
              <a:rPr lang="ru-RU" u="sng" dirty="0" smtClean="0"/>
              <a:t>«простых» с низким Нельсоном </a:t>
            </a:r>
            <a:r>
              <a:rPr lang="ru-RU" dirty="0" err="1" smtClean="0"/>
              <a:t>экспортно</a:t>
            </a:r>
            <a:r>
              <a:rPr lang="ru-RU" dirty="0" smtClean="0"/>
              <a:t>-</a:t>
            </a:r>
            <a:r>
              <a:rPr lang="en-US" dirty="0" smtClean="0"/>
              <a:t> </a:t>
            </a:r>
            <a:r>
              <a:rPr lang="ru-RU" dirty="0" smtClean="0"/>
              <a:t>или </a:t>
            </a:r>
            <a:r>
              <a:rPr lang="ru-RU" dirty="0" err="1" smtClean="0"/>
              <a:t>бункерно</a:t>
            </a:r>
            <a:r>
              <a:rPr lang="ru-RU" dirty="0" smtClean="0"/>
              <a:t>- ориентированных НПЗ</a:t>
            </a:r>
            <a:r>
              <a:rPr lang="en-US" dirty="0" smtClean="0"/>
              <a:t>,</a:t>
            </a:r>
            <a:r>
              <a:rPr lang="ru-RU" dirty="0" smtClean="0"/>
              <a:t> владельцы которых </a:t>
            </a:r>
            <a:r>
              <a:rPr lang="en-US" dirty="0" smtClean="0"/>
              <a:t> </a:t>
            </a:r>
            <a:r>
              <a:rPr lang="ru-RU" dirty="0" smtClean="0"/>
              <a:t>имеют собственную нефть</a:t>
            </a:r>
            <a:r>
              <a:rPr lang="en-US" dirty="0" smtClean="0"/>
              <a:t>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43636" y="857232"/>
            <a:ext cx="2857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Благодаря </a:t>
            </a:r>
            <a:r>
              <a:rPr lang="ru-RU" b="1" dirty="0" smtClean="0"/>
              <a:t>росту курса доллара</a:t>
            </a:r>
            <a:r>
              <a:rPr lang="ru-RU" dirty="0" smtClean="0"/>
              <a:t> должна снизится и измениться структура долларовой </a:t>
            </a:r>
            <a:r>
              <a:rPr lang="ru-RU" b="1" dirty="0" smtClean="0"/>
              <a:t>себестоимости</a:t>
            </a:r>
            <a:r>
              <a:rPr lang="en-US" dirty="0" smtClean="0"/>
              <a:t>, </a:t>
            </a:r>
            <a:r>
              <a:rPr lang="ru-RU" dirty="0" smtClean="0"/>
              <a:t>что особенно выгодно для экспортно-ориентированных НПЗ</a:t>
            </a:r>
            <a:r>
              <a:rPr lang="en-US" dirty="0" smtClean="0"/>
              <a:t>. </a:t>
            </a:r>
            <a:endParaRPr lang="ru-RU" dirty="0" smtClean="0"/>
          </a:p>
          <a:p>
            <a:r>
              <a:rPr lang="ru-RU" dirty="0" smtClean="0"/>
              <a:t>Это зарплата</a:t>
            </a:r>
            <a:r>
              <a:rPr lang="en-US" dirty="0" smtClean="0"/>
              <a:t>, </a:t>
            </a:r>
            <a:r>
              <a:rPr lang="ru-RU" dirty="0" smtClean="0"/>
              <a:t>электроэнергия</a:t>
            </a:r>
            <a:r>
              <a:rPr lang="en-US" dirty="0" smtClean="0"/>
              <a:t>, </a:t>
            </a:r>
            <a:r>
              <a:rPr lang="ru-RU" dirty="0" smtClean="0"/>
              <a:t>работы и услуги производственного характера</a:t>
            </a:r>
            <a:r>
              <a:rPr lang="en-US" dirty="0" smtClean="0"/>
              <a:t>, </a:t>
            </a:r>
            <a:r>
              <a:rPr lang="ru-RU" dirty="0" smtClean="0"/>
              <a:t>налоги</a:t>
            </a:r>
            <a:r>
              <a:rPr lang="en-US" dirty="0" smtClean="0"/>
              <a:t>.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79512" y="1052736"/>
          <a:ext cx="583264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1520" y="62068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Ставка </a:t>
            </a:r>
            <a:r>
              <a:rPr lang="ru-RU" u="sng" dirty="0" err="1" smtClean="0"/>
              <a:t>процессинга</a:t>
            </a:r>
            <a:r>
              <a:rPr lang="ru-RU" u="sng" dirty="0" smtClean="0"/>
              <a:t>:</a:t>
            </a:r>
            <a:endParaRPr lang="ru-RU" u="sng" dirty="0"/>
          </a:p>
        </p:txBody>
      </p:sp>
      <p:sp>
        <p:nvSpPr>
          <p:cNvPr id="14" name="Стрелка вправо с вырезом 13"/>
          <p:cNvSpPr/>
          <p:nvPr/>
        </p:nvSpPr>
        <p:spPr>
          <a:xfrm rot="1484432">
            <a:off x="3569434" y="1439663"/>
            <a:ext cx="864096" cy="216024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 rot="1484432">
            <a:off x="833132" y="2663798"/>
            <a:ext cx="864096" cy="216024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с вырезом 15"/>
          <p:cNvSpPr/>
          <p:nvPr/>
        </p:nvSpPr>
        <p:spPr>
          <a:xfrm rot="20073378">
            <a:off x="2128227" y="2019965"/>
            <a:ext cx="864096" cy="216024"/>
          </a:xfrm>
          <a:prstGeom prst="notch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с вырезом 18"/>
          <p:cNvSpPr/>
          <p:nvPr/>
        </p:nvSpPr>
        <p:spPr>
          <a:xfrm rot="1484432">
            <a:off x="4937587" y="2015727"/>
            <a:ext cx="864096" cy="216024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B9C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8650"/>
            <a:r>
              <a:rPr lang="ru-RU" sz="1200" dirty="0" smtClean="0">
                <a:solidFill>
                  <a:schemeClr val="tx1"/>
                </a:solidFill>
              </a:rPr>
              <a:t>							                          </a:t>
            </a:r>
            <a:r>
              <a:rPr lang="ru-RU" sz="1200" dirty="0" err="1" smtClean="0">
                <a:solidFill>
                  <a:schemeClr val="tx1"/>
                </a:solidFill>
              </a:rPr>
              <a:t>ИнфоТЭК-КОНСАЛТ</a:t>
            </a:r>
            <a:r>
              <a:rPr lang="ru-RU" sz="1200" dirty="0" smtClean="0">
                <a:solidFill>
                  <a:schemeClr val="tx1"/>
                </a:solidFill>
              </a:rPr>
              <a:t>  </a:t>
            </a:r>
            <a:r>
              <a:rPr lang="en-US" sz="1200" dirty="0" smtClean="0">
                <a:solidFill>
                  <a:schemeClr val="tx1"/>
                </a:solidFill>
              </a:rPr>
              <a:t>|  </a:t>
            </a:r>
            <a:fld id="{2F53DC92-EA75-4413-A3DE-E9D8420ED53E}" type="slidenum">
              <a:rPr lang="ru-RU" sz="1200" smtClean="0">
                <a:solidFill>
                  <a:schemeClr val="tx1"/>
                </a:solidFill>
              </a:rPr>
              <a:pPr indent="628650"/>
              <a:t>9</a:t>
            </a:fld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525344"/>
            <a:ext cx="517821" cy="239536"/>
          </a:xfrm>
          <a:prstGeom prst="rect">
            <a:avLst/>
          </a:prstGeom>
          <a:effectLst/>
        </p:spPr>
      </p:pic>
      <p:sp>
        <p:nvSpPr>
          <p:cNvPr id="11" name="Прямоугольник 10"/>
          <p:cNvSpPr/>
          <p:nvPr/>
        </p:nvSpPr>
        <p:spPr>
          <a:xfrm>
            <a:off x="0" y="1500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u="sng" dirty="0" smtClean="0">
                <a:ln w="11430"/>
                <a:solidFill>
                  <a:srgbClr val="00008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ПОЗИЦИЯ ПРАВИТЕЛЬСТВА, ЗАФИКСИРОВАННАЯ </a:t>
            </a:r>
            <a:br>
              <a:rPr lang="ru-RU" sz="2400" b="1" u="sng" dirty="0" smtClean="0">
                <a:ln w="11430"/>
                <a:solidFill>
                  <a:srgbClr val="00008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b="1" u="sng" dirty="0" smtClean="0">
                <a:ln w="11430"/>
                <a:solidFill>
                  <a:srgbClr val="00008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В ОСНОВНЫХ НАПРАВЛЕНИЯХ: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0822" y="798874"/>
            <a:ext cx="8802357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619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"...в настоящее время нет объективных причин для пересмотра налогового маневра". "...необходимо проводить периодический мониторинг публичной финансовой отчетности нефтяной отрасли..." </a:t>
            </a:r>
          </a:p>
          <a:p>
            <a:pPr indent="3619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 2016 и 2017 гг. законодательно установленные ставки акцизов будут сохранены.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 2018 г. предполагается их индексация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с учетом индекса потребительских цен, заложенного в Основных параметрах прогноза социально-экономического развития Российской Федерации на 2016 год и плановый период 2017-2018 гг. В то же время отдельные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решения по индексации ставок акцизов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могут быть приняты с учетом принятия соответствующих решений на уровне государств-членов Таможенного союза о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гармонизации ставок акцизов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3619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"До 2018 года планируется внести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изменения в Налоговый кодекс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предусматривающие - установление акциза на средние дистилляты, (светлые нефтепродукты, полученные в результате первичной и (или) вторичной переработки нефти, газового конденсата, попутного нефтяного газа, горючих сланцев и прочего углеводородного сырья, за исключением прямогонного бензина, дизельного топлива, авиационного керосина, бензола, параксилола,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ортоксилола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1400" b="1" u="sng" dirty="0" smtClean="0">
                <a:latin typeface="Arial" pitchFamily="34" charset="0"/>
                <a:cs typeface="Arial" pitchFamily="34" charset="0"/>
              </a:rPr>
              <a:t>при одновременном введении порядка, при котором судовое топливо, направляемое на бункеровку, будет реализовываться без акциза.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17543</TotalTime>
  <Words>2040</Words>
  <Application>Microsoft Office PowerPoint</Application>
  <PresentationFormat>Экран (4:3)</PresentationFormat>
  <Paragraphs>473</Paragraphs>
  <Slides>12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ИнфоТЭК-КОНСАЛТ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Aleksey</dc:creator>
  <cp:lastModifiedBy>tamara</cp:lastModifiedBy>
  <cp:revision>1606</cp:revision>
  <cp:lastPrinted>2011-11-24T13:26:47Z</cp:lastPrinted>
  <dcterms:created xsi:type="dcterms:W3CDTF">2011-11-18T09:22:59Z</dcterms:created>
  <dcterms:modified xsi:type="dcterms:W3CDTF">2015-06-24T20:57:06Z</dcterms:modified>
</cp:coreProperties>
</file>