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8"/>
  </p:notesMasterIdLst>
  <p:sldIdLst>
    <p:sldId id="256" r:id="rId3"/>
    <p:sldId id="261" r:id="rId4"/>
    <p:sldId id="292" r:id="rId5"/>
    <p:sldId id="262" r:id="rId6"/>
    <p:sldId id="291" r:id="rId7"/>
  </p:sldIdLst>
  <p:sldSz cx="13004800" cy="9753600"/>
  <p:notesSz cx="6808788" cy="99409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-1638" y="-9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title>
      <c:tx>
        <c:rich>
          <a:bodyPr rot="0"/>
          <a:lstStyle/>
          <a:p>
            <a:pPr>
              <a:defRPr sz="1900" b="1" i="0" u="none" strike="noStrike">
                <a:solidFill>
                  <a:srgbClr val="04245C"/>
                </a:solidFill>
                <a:latin typeface="Arial"/>
              </a:defRPr>
            </a:pPr>
            <a:r>
              <a:rPr lang="ru-RU" sz="1900" b="1" i="0" u="none" strike="noStrike">
                <a:solidFill>
                  <a:srgbClr val="04245C"/>
                </a:solidFill>
                <a:latin typeface="Arial"/>
              </a:rPr>
              <a:t>72 млн. т/г</a:t>
            </a:r>
          </a:p>
        </c:rich>
      </c:tx>
      <c:layout>
        <c:manualLayout>
          <c:xMode val="edge"/>
          <c:yMode val="edge"/>
          <c:x val="0.31890099999999999"/>
          <c:y val="0.447521"/>
          <c:w val="0.36219699999999999"/>
          <c:h val="5.24793E-2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4.2313386558957056E-2"/>
          <c:y val="5.6770846031283927E-2"/>
          <c:w val="0.90121347010878849"/>
          <c:h val="0.89288259851338969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Млн. т/г</c:v>
                </c:pt>
              </c:strCache>
            </c:strRef>
          </c:tx>
          <c:spPr>
            <a:solidFill>
              <a:srgbClr val="E88F27"/>
            </a:solidFill>
            <a:ln w="12700" cap="flat">
              <a:noFill/>
              <a:miter lim="400000"/>
            </a:ln>
            <a:effectLst>
              <a:outerShdw blurRad="127000" dist="76200" dir="18900000" algn="tl">
                <a:srgbClr val="000000">
                  <a:alpha val="55915"/>
                </a:srgbClr>
              </a:outerShdw>
            </a:effectLst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599-46EC-BBB0-9A69871DF93E}"/>
              </c:ext>
            </c:extLst>
          </c:dPt>
          <c:dPt>
            <c:idx val="1"/>
            <c:bubble3D val="0"/>
            <c:spPr>
              <a:solidFill>
                <a:srgbClr val="808080"/>
              </a:solidFill>
              <a:ln w="12700" cap="flat">
                <a:noFill/>
                <a:miter lim="400000"/>
              </a:ln>
              <a:effectLst>
                <a:outerShdw blurRad="127000" dist="76200" dir="18900000" algn="tl">
                  <a:srgbClr val="000000">
                    <a:alpha val="55915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99-46EC-BBB0-9A69871DF93E}"/>
              </c:ext>
            </c:extLst>
          </c:dPt>
          <c:dPt>
            <c:idx val="2"/>
            <c:bubble3D val="0"/>
            <c:spPr>
              <a:solidFill>
                <a:srgbClr val="518E17"/>
              </a:solidFill>
              <a:ln w="12700" cap="flat">
                <a:noFill/>
                <a:miter lim="400000"/>
              </a:ln>
              <a:effectLst>
                <a:outerShdw blurRad="127000" dist="76200" dir="18900000" algn="tl">
                  <a:srgbClr val="000000">
                    <a:alpha val="55915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99-46EC-BBB0-9A69871DF93E}"/>
              </c:ext>
            </c:extLst>
          </c:dPt>
          <c:dPt>
            <c:idx val="3"/>
            <c:bubble3D val="0"/>
            <c:spPr>
              <a:solidFill>
                <a:srgbClr val="4D98CD"/>
              </a:solidFill>
              <a:ln w="12700" cap="flat">
                <a:noFill/>
                <a:miter lim="400000"/>
              </a:ln>
              <a:effectLst>
                <a:outerShdw blurRad="127000" dist="76200" dir="18900000" algn="tl">
                  <a:srgbClr val="000000">
                    <a:alpha val="55915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99-46EC-BBB0-9A69871DF93E}"/>
              </c:ext>
            </c:extLst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1500" b="0" i="0" u="none" strike="noStrike">
                      <a:solidFill>
                        <a:srgbClr val="FFFFFF"/>
                      </a:solidFill>
                      <a:latin typeface="Arial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1500" b="0" i="0" u="none" strike="noStrike">
                      <a:solidFill>
                        <a:srgbClr val="FFFFFF"/>
                      </a:solidFill>
                      <a:latin typeface="Arial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1500" b="0" i="0" u="none" strike="noStrike">
                      <a:solidFill>
                        <a:srgbClr val="FFFFFF"/>
                      </a:solidFill>
                      <a:latin typeface="Arial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1500" b="0" i="0" u="none" strike="noStrike">
                      <a:solidFill>
                        <a:srgbClr val="FFFFFF"/>
                      </a:solidFill>
                      <a:latin typeface="Arial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0" i="0" u="none" strike="noStrike">
                    <a:solidFill>
                      <a:srgbClr val="FFFFFF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25-32%</c:v>
                </c:pt>
                <c:pt idx="1">
                  <c:v>20-25%</c:v>
                </c:pt>
                <c:pt idx="2">
                  <c:v>10-15%</c:v>
                </c:pt>
                <c:pt idx="3">
                  <c:v>15-20%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13</c:v>
                </c:pt>
                <c:pt idx="1">
                  <c:v>9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599-46EC-BBB0-9A69871DF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00"/>
        <c:holeSize val="54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4368300000000001"/>
          <c:y val="0.14368300000000001"/>
          <c:w val="0.71263399999999999"/>
          <c:h val="0.70013400000000003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4D98CD"/>
            </a:solidFill>
            <a:ln w="12700" cap="flat">
              <a:noFill/>
              <a:miter lim="400000"/>
            </a:ln>
            <a:effectLst>
              <a:outerShdw blurRad="127000" dist="76200" dir="19164110" algn="tl">
                <a:srgbClr val="000000">
                  <a:alpha val="48103"/>
                </a:srgbClr>
              </a:outerShdw>
            </a:effectLst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FF9-43EF-A375-7FB508D2E299}"/>
              </c:ext>
            </c:extLst>
          </c:dPt>
          <c:dPt>
            <c:idx val="1"/>
            <c:bubble3D val="0"/>
            <c:explosion val="40"/>
            <c:spPr>
              <a:solidFill>
                <a:srgbClr val="4F8F00"/>
              </a:solidFill>
              <a:ln w="12700" cap="flat">
                <a:noFill/>
                <a:miter lim="400000"/>
              </a:ln>
              <a:effectLst>
                <a:outerShdw blurRad="127000" dist="76200" dir="19164110" algn="tl">
                  <a:srgbClr val="000000">
                    <a:alpha val="48103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FF9-43EF-A375-7FB508D2E299}"/>
              </c:ext>
            </c:extLst>
          </c:dPt>
          <c:cat>
            <c:strRef>
              <c:f>Sheet1!$B$1:$C$1</c:f>
              <c:strCache>
                <c:ptCount val="2"/>
                <c:pt idx="1">
                  <c:v>Целевая доля проекта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81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FF9-43EF-A375-7FB508D2E2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3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3.1414499999999998E-2"/>
          <c:y val="3.1414499999999998E-2"/>
          <c:w val="0.93717099999999998"/>
          <c:h val="0.92467100000000002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4F8F00"/>
            </a:solidFill>
            <a:ln w="12700" cap="flat">
              <a:noFill/>
              <a:miter lim="400000"/>
            </a:ln>
            <a:effectLst>
              <a:outerShdw blurRad="127000" dist="76200" dir="18900000" algn="tl">
                <a:srgbClr val="000000">
                  <a:alpha val="48103"/>
                </a:srgbClr>
              </a:outerShdw>
            </a:effectLst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C08-457E-A071-7EC216CE5D28}"/>
              </c:ext>
            </c:extLst>
          </c:dPt>
          <c:dPt>
            <c:idx val="1"/>
            <c:bubble3D val="0"/>
            <c:explosion val="6"/>
            <c:spPr>
              <a:solidFill>
                <a:srgbClr val="4D98CD"/>
              </a:solidFill>
              <a:ln w="12700" cap="flat">
                <a:noFill/>
                <a:miter lim="400000"/>
              </a:ln>
              <a:effectLst>
                <a:outerShdw blurRad="127000" dist="76200" dir="18900000" algn="tl">
                  <a:srgbClr val="000000">
                    <a:alpha val="48103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08-457E-A071-7EC216CE5D28}"/>
              </c:ext>
            </c:extLst>
          </c:dPt>
          <c:cat>
            <c:strRef>
              <c:f>Sheet1!$B$1:$C$1</c:f>
              <c:strCache>
                <c:ptCount val="2"/>
                <c:pt idx="1">
                  <c:v>Целевая доля проекта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C08-457E-A071-7EC216CE5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5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3410800000000001"/>
          <c:y val="0.23410800000000001"/>
          <c:w val="0.53178400000000003"/>
          <c:h val="0.51928399999999997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Регион 1</c:v>
                </c:pt>
              </c:strCache>
            </c:strRef>
          </c:tx>
          <c:spPr>
            <a:solidFill>
              <a:srgbClr val="4D98CD"/>
            </a:solidFill>
            <a:ln w="12700" cap="flat">
              <a:noFill/>
              <a:miter lim="400000"/>
            </a:ln>
            <a:effectLst>
              <a:outerShdw blurRad="127000" dist="76200" dir="18900000" algn="tl">
                <a:srgbClr val="000000">
                  <a:alpha val="55915"/>
                </a:srgbClr>
              </a:outerShdw>
            </a:effectLst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D89-4529-9440-096C4FB94253}"/>
              </c:ext>
            </c:extLst>
          </c:dPt>
          <c:dPt>
            <c:idx val="1"/>
            <c:bubble3D val="0"/>
            <c:spPr>
              <a:solidFill>
                <a:srgbClr val="808080"/>
              </a:solidFill>
              <a:ln w="12700" cap="flat">
                <a:noFill/>
                <a:miter lim="400000"/>
              </a:ln>
              <a:effectLst>
                <a:outerShdw blurRad="127000" dist="76200" dir="18900000" algn="tl">
                  <a:srgbClr val="000000">
                    <a:alpha val="55915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D89-4529-9440-096C4FB94253}"/>
              </c:ext>
            </c:extLst>
          </c:dPt>
          <c:dPt>
            <c:idx val="2"/>
            <c:bubble3D val="0"/>
            <c:spPr>
              <a:solidFill>
                <a:srgbClr val="FFD479"/>
              </a:solidFill>
              <a:ln w="12700" cap="flat">
                <a:noFill/>
                <a:miter lim="400000"/>
              </a:ln>
              <a:effectLst>
                <a:outerShdw blurRad="127000" dist="76200" dir="18900000" algn="tl">
                  <a:srgbClr val="000000">
                    <a:alpha val="55915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D89-4529-9440-096C4FB94253}"/>
              </c:ext>
            </c:extLst>
          </c:dPt>
          <c:dPt>
            <c:idx val="3"/>
            <c:bubble3D val="0"/>
            <c:spPr>
              <a:solidFill>
                <a:schemeClr val="accent1">
                  <a:hueOff val="114395"/>
                  <a:lumOff val="-24975"/>
                </a:schemeClr>
              </a:solidFill>
              <a:ln w="12700" cap="flat">
                <a:noFill/>
                <a:miter lim="400000"/>
              </a:ln>
              <a:effectLst>
                <a:outerShdw blurRad="127000" dist="76200" dir="18900000" algn="tl">
                  <a:srgbClr val="000000">
                    <a:alpha val="55915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D89-4529-9440-096C4FB94253}"/>
              </c:ext>
            </c:extLst>
          </c:dPt>
          <c:dPt>
            <c:idx val="4"/>
            <c:bubble3D val="0"/>
            <c:spPr>
              <a:solidFill>
                <a:srgbClr val="BC0E1C"/>
              </a:solidFill>
              <a:ln w="12700" cap="flat">
                <a:noFill/>
                <a:miter lim="400000"/>
              </a:ln>
              <a:effectLst>
                <a:outerShdw blurRad="127000" dist="76200" dir="18900000" algn="tl">
                  <a:srgbClr val="000000">
                    <a:alpha val="55915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D89-4529-9440-096C4FB94253}"/>
              </c:ext>
            </c:extLst>
          </c:dPt>
          <c:dPt>
            <c:idx val="5"/>
            <c:bubble3D val="0"/>
            <c:spPr>
              <a:gradFill flip="none" rotWithShape="1">
                <a:gsLst>
                  <a:gs pos="0">
                    <a:srgbClr val="885CB2"/>
                  </a:gs>
                  <a:gs pos="100000">
                    <a:srgbClr val="773F9B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127000" dist="76200" dir="18900000" algn="tl">
                  <a:srgbClr val="000000">
                    <a:alpha val="55915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D89-4529-9440-096C4FB94253}"/>
              </c:ext>
            </c:extLst>
          </c:dPt>
          <c:cat>
            <c:strRef>
              <c:f>Sheet1!$B$1:$G$1</c:f>
              <c:strCache>
                <c:ptCount val="6"/>
                <c:pt idx="0">
                  <c:v>Контейнеры</c:v>
                </c:pt>
                <c:pt idx="1">
                  <c:v>Танкеры</c:v>
                </c:pt>
                <c:pt idx="2">
                  <c:v>Балкеры</c:v>
                </c:pt>
                <c:pt idx="3">
                  <c:v>СПГ</c:v>
                </c:pt>
                <c:pt idx="4">
                  <c:v>Ро-Ро</c:v>
                </c:pt>
                <c:pt idx="5">
                  <c:v>Прочие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0.56499999999999995</c:v>
                </c:pt>
                <c:pt idx="1">
                  <c:v>0.18099999999999999</c:v>
                </c:pt>
                <c:pt idx="2">
                  <c:v>0.109</c:v>
                </c:pt>
                <c:pt idx="3">
                  <c:v>5.8000000000000003E-2</c:v>
                </c:pt>
                <c:pt idx="4">
                  <c:v>0.06</c:v>
                </c:pt>
                <c:pt idx="5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D89-4529-9440-096C4FB942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2"/>
        <c:holeSize val="47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xfrm>
            <a:off x="907839" y="4721940"/>
            <a:ext cx="4993111" cy="4473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663834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600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1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/>
          <a:lstStyle>
            <a:lvl1pPr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871891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28083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07254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0704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628182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926627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312251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549149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073639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773554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866299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632987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1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983085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/>
          <a:lstStyle>
            <a:lvl1pPr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209257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1754123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4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1043530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navigation8" descr="navigation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85974" y="151271"/>
            <a:ext cx="1262098" cy="111760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74886" y="9230100"/>
            <a:ext cx="436489" cy="419337"/>
          </a:xfrm>
          <a:prstGeom prst="rect">
            <a:avLst/>
          </a:prstGeom>
        </p:spPr>
        <p:txBody>
          <a:bodyPr lIns="0" tIns="0" rIns="0" bIns="0" anchor="ctr"/>
          <a:lstStyle>
            <a:lvl1pPr defTabSz="1300480">
              <a:defRPr sz="3000" b="1">
                <a:solidFill>
                  <a:srgbClr val="0032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8743444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navigation8" descr="navigation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85974" y="151270"/>
            <a:ext cx="1262098" cy="1117602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66045" y="-2"/>
            <a:ext cx="10855397" cy="1368217"/>
          </a:xfrm>
          <a:prstGeom prst="rect">
            <a:avLst/>
          </a:prstGeom>
        </p:spPr>
        <p:txBody>
          <a:bodyPr lIns="0" tIns="0" rIns="0" bIns="0"/>
          <a:lstStyle>
            <a:lvl1pPr algn="l" defTabSz="1300480">
              <a:defRPr sz="2800" b="1">
                <a:solidFill>
                  <a:srgbClr val="0032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8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66045" y="1600764"/>
            <a:ext cx="11982026" cy="7321975"/>
          </a:xfrm>
          <a:prstGeom prst="rect">
            <a:avLst/>
          </a:prstGeom>
        </p:spPr>
        <p:txBody>
          <a:bodyPr lIns="0" tIns="0" rIns="0" bIns="0" anchor="t"/>
          <a:lstStyle>
            <a:lvl1pPr marL="248839" indent="-248839" defTabSz="1300480">
              <a:lnSpc>
                <a:spcPct val="110000"/>
              </a:lnSpc>
              <a:spcBef>
                <a:spcPts val="1000"/>
              </a:spcBef>
              <a:buSzPct val="100000"/>
              <a:buBlip>
                <a:blip r:embed="rId4"/>
              </a:buBlip>
              <a:defRPr sz="2200">
                <a:solidFill>
                  <a:srgbClr val="4141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61962" indent="-279399" defTabSz="1300480">
              <a:lnSpc>
                <a:spcPct val="110000"/>
              </a:lnSpc>
              <a:spcBef>
                <a:spcPts val="1000"/>
              </a:spcBef>
              <a:buSzPct val="100000"/>
              <a:buBlip>
                <a:blip r:embed="rId5"/>
              </a:buBlip>
              <a:defRPr sz="2200">
                <a:solidFill>
                  <a:srgbClr val="4141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62050" indent="-268287" defTabSz="1300480">
              <a:lnSpc>
                <a:spcPct val="110000"/>
              </a:lnSpc>
              <a:spcBef>
                <a:spcPts val="1000"/>
              </a:spcBef>
              <a:buSzPct val="100000"/>
              <a:buBlip>
                <a:blip r:embed="rId5"/>
              </a:buBlip>
              <a:defRPr sz="2200">
                <a:solidFill>
                  <a:srgbClr val="4141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88147" indent="-251460" defTabSz="1300480">
              <a:lnSpc>
                <a:spcPct val="110000"/>
              </a:lnSpc>
              <a:spcBef>
                <a:spcPts val="1000"/>
              </a:spcBef>
              <a:buSzPct val="100000"/>
              <a:buChar char="–"/>
              <a:defRPr sz="2200">
                <a:solidFill>
                  <a:srgbClr val="4141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96135" indent="-251460" defTabSz="1300480">
              <a:lnSpc>
                <a:spcPct val="110000"/>
              </a:lnSpc>
              <a:spcBef>
                <a:spcPts val="1000"/>
              </a:spcBef>
              <a:buSzPct val="100000"/>
              <a:buChar char="»"/>
              <a:defRPr sz="2200">
                <a:solidFill>
                  <a:srgbClr val="414142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74886" y="9230100"/>
            <a:ext cx="436489" cy="419337"/>
          </a:xfrm>
          <a:prstGeom prst="rect">
            <a:avLst/>
          </a:prstGeom>
        </p:spPr>
        <p:txBody>
          <a:bodyPr lIns="0" tIns="0" rIns="0" bIns="0" anchor="ctr"/>
          <a:lstStyle>
            <a:lvl1pPr defTabSz="1300480">
              <a:defRPr sz="3000" b="1">
                <a:solidFill>
                  <a:srgbClr val="0032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500775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428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Изображение" descr="Изображение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317" y="-3969"/>
            <a:ext cx="12881993" cy="9761416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Е.В. Ляхова А.Н. Неклюдов…"/>
          <p:cNvSpPr txBox="1"/>
          <p:nvPr/>
        </p:nvSpPr>
        <p:spPr>
          <a:xfrm>
            <a:off x="613455" y="6508424"/>
            <a:ext cx="4108857" cy="28503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290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 dirty="0"/>
              <a:t/>
            </a:r>
            <a:br>
              <a:rPr sz="2500" dirty="0"/>
            </a:br>
            <a:r>
              <a:rPr lang="ru-RU" sz="2500" dirty="0" smtClean="0"/>
              <a:t>Чуй Станислав</a:t>
            </a:r>
            <a:endParaRPr sz="2500" dirty="0"/>
          </a:p>
          <a:p>
            <a:pPr algn="l">
              <a:defRPr sz="290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500" dirty="0"/>
          </a:p>
          <a:p>
            <a:pPr algn="l">
              <a:defRPr sz="290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500" dirty="0"/>
          </a:p>
          <a:p>
            <a:pPr algn="l">
              <a:defRPr sz="290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500" dirty="0" smtClean="0"/>
              <a:t>Июнь</a:t>
            </a:r>
            <a:r>
              <a:rPr sz="2500" dirty="0" smtClean="0"/>
              <a:t> </a:t>
            </a:r>
            <a:r>
              <a:rPr sz="2500" dirty="0"/>
              <a:t>2019</a:t>
            </a:r>
          </a:p>
          <a:p>
            <a:pPr algn="l">
              <a:defRPr sz="290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500" dirty="0" smtClean="0"/>
              <a:t>Санкт-Петербург</a:t>
            </a:r>
            <a:endParaRPr sz="2500" dirty="0"/>
          </a:p>
        </p:txBody>
      </p:sp>
      <p:sp>
        <p:nvSpPr>
          <p:cNvPr id="157" name="Бизнес-модель развития международного оператора логистических услуг…"/>
          <p:cNvSpPr txBox="1"/>
          <p:nvPr/>
        </p:nvSpPr>
        <p:spPr>
          <a:xfrm>
            <a:off x="465881" y="4014495"/>
            <a:ext cx="12073038" cy="197818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250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sym typeface="Arial"/>
              </a:rPr>
              <a:t>«Перспективы развития СМП и прогноз потребности в коммерческом флоте»</a:t>
            </a:r>
            <a:endParaRPr sz="280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Описание бизнеса…"/>
          <p:cNvSpPr txBox="1"/>
          <p:nvPr/>
        </p:nvSpPr>
        <p:spPr>
          <a:xfrm>
            <a:off x="435655" y="350748"/>
            <a:ext cx="10622981" cy="841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90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Описание бизнеса</a:t>
            </a:r>
          </a:p>
          <a:p>
            <a:pPr algn="l">
              <a:defRPr sz="220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Конкурентные преимущества</a:t>
            </a:r>
          </a:p>
        </p:txBody>
      </p:sp>
      <p:sp>
        <p:nvSpPr>
          <p:cNvPr id="240" name="Прямоугольник"/>
          <p:cNvSpPr/>
          <p:nvPr/>
        </p:nvSpPr>
        <p:spPr>
          <a:xfrm>
            <a:off x="456023" y="1376609"/>
            <a:ext cx="11859549" cy="38101"/>
          </a:xfrm>
          <a:prstGeom prst="rect">
            <a:avLst/>
          </a:prstGeom>
          <a:gradFill>
            <a:gsLst>
              <a:gs pos="0">
                <a:srgbClr val="204679"/>
              </a:gs>
              <a:gs pos="100000">
                <a:srgbClr val="458ABA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41" name="rosatom-squarelogo-rus.png" descr="rosatom-squarelogo-rus.png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1387594" y="129292"/>
            <a:ext cx="1176739" cy="1176739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Линия"/>
          <p:cNvSpPr/>
          <p:nvPr/>
        </p:nvSpPr>
        <p:spPr>
          <a:xfrm flipV="1">
            <a:off x="11975961" y="9184974"/>
            <a:ext cx="1" cy="497292"/>
          </a:xfrm>
          <a:prstGeom prst="line">
            <a:avLst/>
          </a:prstGeom>
          <a:ln w="12700">
            <a:solidFill>
              <a:srgbClr val="04347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3" name="Линия"/>
          <p:cNvSpPr/>
          <p:nvPr/>
        </p:nvSpPr>
        <p:spPr>
          <a:xfrm flipV="1">
            <a:off x="11975961" y="9184974"/>
            <a:ext cx="1" cy="497292"/>
          </a:xfrm>
          <a:prstGeom prst="line">
            <a:avLst/>
          </a:prstGeom>
          <a:ln w="12700">
            <a:solidFill>
              <a:srgbClr val="04347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4" name="Текст"/>
          <p:cNvSpPr txBox="1"/>
          <p:nvPr/>
        </p:nvSpPr>
        <p:spPr>
          <a:xfrm>
            <a:off x="12247352" y="9210006"/>
            <a:ext cx="283816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>
                <a:solidFill>
                  <a:srgbClr val="043472"/>
                </a:solid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t>2</a:t>
            </a:fld>
            <a:r>
              <a:t>￼</a:t>
            </a:r>
          </a:p>
        </p:txBody>
      </p:sp>
      <p:sp>
        <p:nvSpPr>
          <p:cNvPr id="245" name="Линия"/>
          <p:cNvSpPr/>
          <p:nvPr/>
        </p:nvSpPr>
        <p:spPr>
          <a:xfrm>
            <a:off x="228930" y="9150201"/>
            <a:ext cx="12546940" cy="1"/>
          </a:xfrm>
          <a:prstGeom prst="line">
            <a:avLst/>
          </a:prstGeom>
          <a:ln w="12700">
            <a:solidFill>
              <a:srgbClr val="04347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6" name="Линия"/>
          <p:cNvSpPr/>
          <p:nvPr/>
        </p:nvSpPr>
        <p:spPr>
          <a:xfrm flipH="1" flipV="1">
            <a:off x="228627" y="6647050"/>
            <a:ext cx="8290400" cy="1"/>
          </a:xfrm>
          <a:prstGeom prst="line">
            <a:avLst/>
          </a:prstGeom>
          <a:ln w="12700">
            <a:solidFill>
              <a:srgbClr val="04347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7" name="Линия"/>
          <p:cNvSpPr/>
          <p:nvPr/>
        </p:nvSpPr>
        <p:spPr>
          <a:xfrm flipV="1">
            <a:off x="8531726" y="1591367"/>
            <a:ext cx="1" cy="7508807"/>
          </a:xfrm>
          <a:prstGeom prst="line">
            <a:avLst/>
          </a:prstGeom>
          <a:ln w="12700">
            <a:solidFill>
              <a:srgbClr val="04347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8" name="Описание бизнеса"/>
          <p:cNvSpPr txBox="1"/>
          <p:nvPr/>
        </p:nvSpPr>
        <p:spPr>
          <a:xfrm>
            <a:off x="8652643" y="1485291"/>
            <a:ext cx="2328182" cy="373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1800"/>
              </a:spcBef>
              <a:buClr>
                <a:srgbClr val="008F00"/>
              </a:buClr>
              <a:defRPr sz="190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Описание бизнеса</a:t>
            </a:r>
          </a:p>
        </p:txBody>
      </p:sp>
      <p:sp>
        <p:nvSpPr>
          <p:cNvPr id="249" name="Линия"/>
          <p:cNvSpPr/>
          <p:nvPr/>
        </p:nvSpPr>
        <p:spPr>
          <a:xfrm>
            <a:off x="8522307" y="1858502"/>
            <a:ext cx="3917300" cy="1"/>
          </a:xfrm>
          <a:prstGeom prst="line">
            <a:avLst/>
          </a:prstGeom>
          <a:ln w="12700">
            <a:solidFill>
              <a:srgbClr val="04347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0" name="Строительство современных судов ледового класса, имеющих максимальную эффективность для транзитного плавания по СМП на базе партнерства с азиатскими и/или арабскими перевозчиками/инвесторами…"/>
          <p:cNvSpPr/>
          <p:nvPr/>
        </p:nvSpPr>
        <p:spPr>
          <a:xfrm>
            <a:off x="8668863" y="2001589"/>
            <a:ext cx="4146740" cy="70716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152400" indent="-152400" algn="l">
              <a:spcBef>
                <a:spcPts val="2000"/>
              </a:spcBef>
              <a:buClr>
                <a:srgbClr val="008F00"/>
              </a:buClr>
              <a:buSzPct val="100000"/>
              <a:buChar char="‣"/>
              <a:defRPr sz="16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Строительство современных судов ледового класса, имеющих максимальную эффективность для транзитного плавания по СМП на базе партнерства с азиатскими и/или арабскими перевозчиками/инвесторами</a:t>
            </a:r>
          </a:p>
          <a:p>
            <a:pPr marL="152400" indent="-152400" algn="l">
              <a:spcBef>
                <a:spcPts val="2000"/>
              </a:spcBef>
              <a:buClr>
                <a:srgbClr val="008F00"/>
              </a:buClr>
              <a:buSzPct val="100000"/>
              <a:buChar char="‣"/>
              <a:defRPr sz="16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Коммерциализация за счет оказания услуг по перевозке грузов (в первую очередь контейнерных)</a:t>
            </a:r>
          </a:p>
          <a:p>
            <a:pPr marL="152400" indent="-152400" algn="l">
              <a:spcBef>
                <a:spcPts val="2000"/>
              </a:spcBef>
              <a:buClr>
                <a:srgbClr val="008F00"/>
              </a:buClr>
              <a:buSzPct val="100000"/>
              <a:buChar char="‣"/>
              <a:defRPr sz="16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Реализация отраслевого конкурентного преимущества:</a:t>
            </a:r>
          </a:p>
          <a:p>
            <a:pPr marL="317500" lvl="1" indent="-190500" algn="l">
              <a:spcBef>
                <a:spcPts val="2000"/>
              </a:spcBef>
              <a:buClr>
                <a:srgbClr val="008F00"/>
              </a:buClr>
              <a:buSzPct val="100000"/>
              <a:buChar char="✓"/>
              <a:defRPr sz="16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наличие ледокольного флота</a:t>
            </a:r>
          </a:p>
          <a:p>
            <a:pPr marL="317500" lvl="1" indent="-190500" algn="l">
              <a:spcBef>
                <a:spcPts val="2000"/>
              </a:spcBef>
              <a:buClr>
                <a:srgbClr val="008F00"/>
              </a:buClr>
              <a:buSzPct val="100000"/>
              <a:buChar char="✓"/>
              <a:defRPr sz="16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возможность строительства судов с ЯЭУ</a:t>
            </a:r>
            <a:r>
              <a:rPr baseline="31999"/>
              <a:t>1</a:t>
            </a:r>
          </a:p>
          <a:p>
            <a:pPr marL="317500" lvl="1" indent="-190500" algn="l">
              <a:spcBef>
                <a:spcPts val="2000"/>
              </a:spcBef>
              <a:buClr>
                <a:srgbClr val="008F00"/>
              </a:buClr>
              <a:buSzPct val="100000"/>
              <a:buChar char="✓"/>
              <a:defRPr sz="16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наделение функциями инфраструктурного оператора СМП</a:t>
            </a:r>
          </a:p>
          <a:p>
            <a:pPr marL="152400" indent="-152400" algn="l">
              <a:spcBef>
                <a:spcPts val="2000"/>
              </a:spcBef>
              <a:buClr>
                <a:srgbClr val="008F00"/>
              </a:buClr>
              <a:buSzPct val="100000"/>
              <a:buChar char="‣"/>
              <a:defRPr sz="16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Реализация конкурентного преимущества СМП относительно ЮМП</a:t>
            </a:r>
            <a:r>
              <a:rPr baseline="31999"/>
              <a:t>2</a:t>
            </a:r>
            <a:r>
              <a:t>:</a:t>
            </a:r>
          </a:p>
          <a:p>
            <a:pPr marL="317500" lvl="1" indent="-190500" algn="l">
              <a:spcBef>
                <a:spcPts val="2000"/>
              </a:spcBef>
              <a:buClr>
                <a:srgbClr val="008F00"/>
              </a:buClr>
              <a:buSzPct val="100000"/>
              <a:buChar char="✓"/>
              <a:defRPr sz="16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Расстояние на 40% меньше</a:t>
            </a:r>
          </a:p>
          <a:p>
            <a:pPr marL="317500" lvl="1" indent="-190500" algn="l">
              <a:spcBef>
                <a:spcPts val="2000"/>
              </a:spcBef>
              <a:buClr>
                <a:srgbClr val="008F00"/>
              </a:buClr>
              <a:buSzPct val="100000"/>
              <a:buChar char="✓"/>
              <a:defRPr sz="16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Время доставки грузов на 20-30% меньше в зависимости от ледовых и погодных условий </a:t>
            </a:r>
          </a:p>
        </p:txBody>
      </p:sp>
      <p:sp>
        <p:nvSpPr>
          <p:cNvPr id="251" name="Фигура"/>
          <p:cNvSpPr/>
          <p:nvPr/>
        </p:nvSpPr>
        <p:spPr>
          <a:xfrm>
            <a:off x="88507" y="8431052"/>
            <a:ext cx="1305802" cy="445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19" y="0"/>
                </a:moveTo>
                <a:lnTo>
                  <a:pt x="4919" y="717"/>
                </a:lnTo>
                <a:lnTo>
                  <a:pt x="5162" y="717"/>
                </a:lnTo>
                <a:lnTo>
                  <a:pt x="5162" y="1488"/>
                </a:lnTo>
                <a:lnTo>
                  <a:pt x="3370" y="1488"/>
                </a:lnTo>
                <a:lnTo>
                  <a:pt x="3370" y="5382"/>
                </a:lnTo>
                <a:lnTo>
                  <a:pt x="1569" y="5382"/>
                </a:lnTo>
                <a:lnTo>
                  <a:pt x="1569" y="11432"/>
                </a:lnTo>
                <a:lnTo>
                  <a:pt x="854" y="11432"/>
                </a:lnTo>
                <a:lnTo>
                  <a:pt x="854" y="14863"/>
                </a:lnTo>
                <a:lnTo>
                  <a:pt x="1569" y="14863"/>
                </a:lnTo>
                <a:lnTo>
                  <a:pt x="1953" y="14863"/>
                </a:lnTo>
                <a:lnTo>
                  <a:pt x="5709" y="14863"/>
                </a:lnTo>
                <a:lnTo>
                  <a:pt x="5709" y="5598"/>
                </a:lnTo>
                <a:lnTo>
                  <a:pt x="5709" y="5382"/>
                </a:lnTo>
                <a:lnTo>
                  <a:pt x="5709" y="1488"/>
                </a:lnTo>
                <a:lnTo>
                  <a:pt x="5460" y="1488"/>
                </a:lnTo>
                <a:lnTo>
                  <a:pt x="5460" y="717"/>
                </a:lnTo>
                <a:lnTo>
                  <a:pt x="5704" y="717"/>
                </a:lnTo>
                <a:lnTo>
                  <a:pt x="5704" y="0"/>
                </a:lnTo>
                <a:lnTo>
                  <a:pt x="4919" y="0"/>
                </a:lnTo>
                <a:close/>
                <a:moveTo>
                  <a:pt x="3901" y="2295"/>
                </a:moveTo>
                <a:lnTo>
                  <a:pt x="4329" y="2295"/>
                </a:lnTo>
                <a:cubicBezTo>
                  <a:pt x="4388" y="2295"/>
                  <a:pt x="4437" y="2415"/>
                  <a:pt x="4437" y="2561"/>
                </a:cubicBezTo>
                <a:lnTo>
                  <a:pt x="4437" y="3609"/>
                </a:lnTo>
                <a:cubicBezTo>
                  <a:pt x="4437" y="3755"/>
                  <a:pt x="4388" y="3874"/>
                  <a:pt x="4329" y="3874"/>
                </a:cubicBezTo>
                <a:lnTo>
                  <a:pt x="3901" y="3874"/>
                </a:lnTo>
                <a:cubicBezTo>
                  <a:pt x="3841" y="3874"/>
                  <a:pt x="3793" y="3755"/>
                  <a:pt x="3793" y="3609"/>
                </a:cubicBezTo>
                <a:lnTo>
                  <a:pt x="3793" y="2561"/>
                </a:lnTo>
                <a:cubicBezTo>
                  <a:pt x="3793" y="2415"/>
                  <a:pt x="3841" y="2296"/>
                  <a:pt x="3901" y="2295"/>
                </a:cubicBezTo>
                <a:close/>
                <a:moveTo>
                  <a:pt x="4831" y="2295"/>
                </a:moveTo>
                <a:lnTo>
                  <a:pt x="5259" y="2295"/>
                </a:lnTo>
                <a:cubicBezTo>
                  <a:pt x="5318" y="2295"/>
                  <a:pt x="5367" y="2415"/>
                  <a:pt x="5367" y="2561"/>
                </a:cubicBezTo>
                <a:lnTo>
                  <a:pt x="5367" y="3609"/>
                </a:lnTo>
                <a:cubicBezTo>
                  <a:pt x="5367" y="3755"/>
                  <a:pt x="5318" y="3874"/>
                  <a:pt x="5259" y="3874"/>
                </a:cubicBezTo>
                <a:lnTo>
                  <a:pt x="4831" y="3874"/>
                </a:lnTo>
                <a:cubicBezTo>
                  <a:pt x="4771" y="3874"/>
                  <a:pt x="4723" y="3755"/>
                  <a:pt x="4723" y="3609"/>
                </a:cubicBezTo>
                <a:lnTo>
                  <a:pt x="4723" y="2561"/>
                </a:lnTo>
                <a:cubicBezTo>
                  <a:pt x="4723" y="2415"/>
                  <a:pt x="4771" y="2296"/>
                  <a:pt x="4831" y="2295"/>
                </a:cubicBezTo>
                <a:close/>
                <a:moveTo>
                  <a:pt x="6503" y="5544"/>
                </a:moveTo>
                <a:lnTo>
                  <a:pt x="6503" y="8250"/>
                </a:lnTo>
                <a:lnTo>
                  <a:pt x="8896" y="8250"/>
                </a:lnTo>
                <a:lnTo>
                  <a:pt x="8896" y="5544"/>
                </a:lnTo>
                <a:lnTo>
                  <a:pt x="6503" y="5544"/>
                </a:lnTo>
                <a:close/>
                <a:moveTo>
                  <a:pt x="9112" y="5544"/>
                </a:moveTo>
                <a:lnTo>
                  <a:pt x="9112" y="8250"/>
                </a:lnTo>
                <a:lnTo>
                  <a:pt x="11503" y="8250"/>
                </a:lnTo>
                <a:lnTo>
                  <a:pt x="11503" y="5544"/>
                </a:lnTo>
                <a:lnTo>
                  <a:pt x="9112" y="5544"/>
                </a:lnTo>
                <a:close/>
                <a:moveTo>
                  <a:pt x="11747" y="5544"/>
                </a:moveTo>
                <a:lnTo>
                  <a:pt x="11747" y="8250"/>
                </a:lnTo>
                <a:lnTo>
                  <a:pt x="14138" y="8250"/>
                </a:lnTo>
                <a:lnTo>
                  <a:pt x="14138" y="5544"/>
                </a:lnTo>
                <a:lnTo>
                  <a:pt x="11747" y="5544"/>
                </a:lnTo>
                <a:close/>
                <a:moveTo>
                  <a:pt x="14388" y="5544"/>
                </a:moveTo>
                <a:lnTo>
                  <a:pt x="14388" y="8250"/>
                </a:lnTo>
                <a:lnTo>
                  <a:pt x="16779" y="8250"/>
                </a:lnTo>
                <a:lnTo>
                  <a:pt x="16779" y="5544"/>
                </a:lnTo>
                <a:lnTo>
                  <a:pt x="14388" y="5544"/>
                </a:lnTo>
                <a:close/>
                <a:moveTo>
                  <a:pt x="17023" y="5544"/>
                </a:moveTo>
                <a:lnTo>
                  <a:pt x="17023" y="8250"/>
                </a:lnTo>
                <a:lnTo>
                  <a:pt x="19414" y="8250"/>
                </a:lnTo>
                <a:lnTo>
                  <a:pt x="19414" y="5544"/>
                </a:lnTo>
                <a:lnTo>
                  <a:pt x="17023" y="5544"/>
                </a:lnTo>
                <a:close/>
                <a:moveTo>
                  <a:pt x="2029" y="6327"/>
                </a:moveTo>
                <a:lnTo>
                  <a:pt x="2457" y="6327"/>
                </a:lnTo>
                <a:cubicBezTo>
                  <a:pt x="2516" y="6327"/>
                  <a:pt x="2565" y="6446"/>
                  <a:pt x="2565" y="6592"/>
                </a:cubicBezTo>
                <a:lnTo>
                  <a:pt x="2565" y="7636"/>
                </a:lnTo>
                <a:cubicBezTo>
                  <a:pt x="2565" y="7782"/>
                  <a:pt x="2516" y="7902"/>
                  <a:pt x="2457" y="7902"/>
                </a:cubicBezTo>
                <a:lnTo>
                  <a:pt x="2029" y="7902"/>
                </a:lnTo>
                <a:cubicBezTo>
                  <a:pt x="1970" y="7902"/>
                  <a:pt x="1921" y="7782"/>
                  <a:pt x="1921" y="7636"/>
                </a:cubicBezTo>
                <a:lnTo>
                  <a:pt x="1921" y="6592"/>
                </a:lnTo>
                <a:cubicBezTo>
                  <a:pt x="1921" y="6446"/>
                  <a:pt x="1970" y="6327"/>
                  <a:pt x="2029" y="6327"/>
                </a:cubicBezTo>
                <a:close/>
                <a:moveTo>
                  <a:pt x="2964" y="6327"/>
                </a:moveTo>
                <a:lnTo>
                  <a:pt x="3392" y="6327"/>
                </a:lnTo>
                <a:cubicBezTo>
                  <a:pt x="3452" y="6327"/>
                  <a:pt x="3500" y="6446"/>
                  <a:pt x="3500" y="6592"/>
                </a:cubicBezTo>
                <a:lnTo>
                  <a:pt x="3500" y="7636"/>
                </a:lnTo>
                <a:cubicBezTo>
                  <a:pt x="3500" y="7782"/>
                  <a:pt x="3452" y="7902"/>
                  <a:pt x="3392" y="7902"/>
                </a:cubicBezTo>
                <a:lnTo>
                  <a:pt x="2964" y="7902"/>
                </a:lnTo>
                <a:cubicBezTo>
                  <a:pt x="2905" y="7902"/>
                  <a:pt x="2856" y="7782"/>
                  <a:pt x="2856" y="7636"/>
                </a:cubicBezTo>
                <a:lnTo>
                  <a:pt x="2856" y="6592"/>
                </a:lnTo>
                <a:cubicBezTo>
                  <a:pt x="2856" y="6446"/>
                  <a:pt x="2905" y="6327"/>
                  <a:pt x="2964" y="6327"/>
                </a:cubicBezTo>
                <a:close/>
                <a:moveTo>
                  <a:pt x="3901" y="6327"/>
                </a:moveTo>
                <a:lnTo>
                  <a:pt x="4329" y="6327"/>
                </a:lnTo>
                <a:cubicBezTo>
                  <a:pt x="4388" y="6327"/>
                  <a:pt x="4437" y="6446"/>
                  <a:pt x="4437" y="6592"/>
                </a:cubicBezTo>
                <a:lnTo>
                  <a:pt x="4437" y="7636"/>
                </a:lnTo>
                <a:cubicBezTo>
                  <a:pt x="4437" y="7782"/>
                  <a:pt x="4388" y="7902"/>
                  <a:pt x="4329" y="7902"/>
                </a:cubicBezTo>
                <a:lnTo>
                  <a:pt x="3901" y="7902"/>
                </a:lnTo>
                <a:cubicBezTo>
                  <a:pt x="3841" y="7902"/>
                  <a:pt x="3793" y="7782"/>
                  <a:pt x="3793" y="7636"/>
                </a:cubicBezTo>
                <a:lnTo>
                  <a:pt x="3793" y="6592"/>
                </a:lnTo>
                <a:cubicBezTo>
                  <a:pt x="3793" y="6446"/>
                  <a:pt x="3841" y="6327"/>
                  <a:pt x="3901" y="6327"/>
                </a:cubicBezTo>
                <a:close/>
                <a:moveTo>
                  <a:pt x="4831" y="6327"/>
                </a:moveTo>
                <a:lnTo>
                  <a:pt x="5259" y="6327"/>
                </a:lnTo>
                <a:cubicBezTo>
                  <a:pt x="5318" y="6327"/>
                  <a:pt x="5367" y="6446"/>
                  <a:pt x="5367" y="6592"/>
                </a:cubicBezTo>
                <a:lnTo>
                  <a:pt x="5367" y="7636"/>
                </a:lnTo>
                <a:cubicBezTo>
                  <a:pt x="5367" y="7782"/>
                  <a:pt x="5318" y="7902"/>
                  <a:pt x="5259" y="7902"/>
                </a:cubicBezTo>
                <a:lnTo>
                  <a:pt x="4831" y="7902"/>
                </a:lnTo>
                <a:cubicBezTo>
                  <a:pt x="4771" y="7902"/>
                  <a:pt x="4723" y="7782"/>
                  <a:pt x="4723" y="7636"/>
                </a:cubicBezTo>
                <a:lnTo>
                  <a:pt x="4723" y="6592"/>
                </a:lnTo>
                <a:cubicBezTo>
                  <a:pt x="4723" y="6446"/>
                  <a:pt x="4771" y="6327"/>
                  <a:pt x="4831" y="6327"/>
                </a:cubicBezTo>
                <a:close/>
                <a:moveTo>
                  <a:pt x="6503" y="8780"/>
                </a:moveTo>
                <a:lnTo>
                  <a:pt x="6503" y="11482"/>
                </a:lnTo>
                <a:lnTo>
                  <a:pt x="8896" y="11482"/>
                </a:lnTo>
                <a:lnTo>
                  <a:pt x="8896" y="8780"/>
                </a:lnTo>
                <a:lnTo>
                  <a:pt x="6503" y="8780"/>
                </a:lnTo>
                <a:close/>
                <a:moveTo>
                  <a:pt x="9112" y="8780"/>
                </a:moveTo>
                <a:lnTo>
                  <a:pt x="9112" y="11482"/>
                </a:lnTo>
                <a:lnTo>
                  <a:pt x="11503" y="11482"/>
                </a:lnTo>
                <a:lnTo>
                  <a:pt x="11503" y="8780"/>
                </a:lnTo>
                <a:lnTo>
                  <a:pt x="9112" y="8780"/>
                </a:lnTo>
                <a:close/>
                <a:moveTo>
                  <a:pt x="11747" y="8780"/>
                </a:moveTo>
                <a:lnTo>
                  <a:pt x="11747" y="11482"/>
                </a:lnTo>
                <a:lnTo>
                  <a:pt x="14138" y="11482"/>
                </a:lnTo>
                <a:lnTo>
                  <a:pt x="14138" y="8780"/>
                </a:lnTo>
                <a:lnTo>
                  <a:pt x="11747" y="8780"/>
                </a:lnTo>
                <a:close/>
                <a:moveTo>
                  <a:pt x="14388" y="8780"/>
                </a:moveTo>
                <a:lnTo>
                  <a:pt x="14388" y="11482"/>
                </a:lnTo>
                <a:lnTo>
                  <a:pt x="16779" y="11482"/>
                </a:lnTo>
                <a:lnTo>
                  <a:pt x="16779" y="8780"/>
                </a:lnTo>
                <a:lnTo>
                  <a:pt x="14388" y="8780"/>
                </a:lnTo>
                <a:close/>
                <a:moveTo>
                  <a:pt x="17023" y="8780"/>
                </a:moveTo>
                <a:lnTo>
                  <a:pt x="17023" y="11482"/>
                </a:lnTo>
                <a:lnTo>
                  <a:pt x="19414" y="11482"/>
                </a:lnTo>
                <a:lnTo>
                  <a:pt x="19414" y="8780"/>
                </a:lnTo>
                <a:lnTo>
                  <a:pt x="17023" y="8780"/>
                </a:lnTo>
                <a:close/>
                <a:moveTo>
                  <a:pt x="6503" y="12012"/>
                </a:moveTo>
                <a:lnTo>
                  <a:pt x="6503" y="14718"/>
                </a:lnTo>
                <a:lnTo>
                  <a:pt x="8896" y="14718"/>
                </a:lnTo>
                <a:lnTo>
                  <a:pt x="8896" y="12012"/>
                </a:lnTo>
                <a:lnTo>
                  <a:pt x="6503" y="12012"/>
                </a:lnTo>
                <a:close/>
                <a:moveTo>
                  <a:pt x="9112" y="12012"/>
                </a:moveTo>
                <a:lnTo>
                  <a:pt x="9112" y="14718"/>
                </a:lnTo>
                <a:lnTo>
                  <a:pt x="11503" y="14718"/>
                </a:lnTo>
                <a:lnTo>
                  <a:pt x="11503" y="12012"/>
                </a:lnTo>
                <a:lnTo>
                  <a:pt x="9112" y="12012"/>
                </a:lnTo>
                <a:close/>
                <a:moveTo>
                  <a:pt x="11747" y="12012"/>
                </a:moveTo>
                <a:lnTo>
                  <a:pt x="11747" y="14718"/>
                </a:lnTo>
                <a:lnTo>
                  <a:pt x="14138" y="14718"/>
                </a:lnTo>
                <a:lnTo>
                  <a:pt x="14138" y="12012"/>
                </a:lnTo>
                <a:lnTo>
                  <a:pt x="11747" y="12012"/>
                </a:lnTo>
                <a:close/>
                <a:moveTo>
                  <a:pt x="14388" y="12012"/>
                </a:moveTo>
                <a:lnTo>
                  <a:pt x="14388" y="14651"/>
                </a:lnTo>
                <a:lnTo>
                  <a:pt x="14425" y="14651"/>
                </a:lnTo>
                <a:cubicBezTo>
                  <a:pt x="14853" y="14665"/>
                  <a:pt x="15166" y="14240"/>
                  <a:pt x="15350" y="13392"/>
                </a:cubicBezTo>
                <a:cubicBezTo>
                  <a:pt x="15496" y="12716"/>
                  <a:pt x="15513" y="12029"/>
                  <a:pt x="15513" y="12029"/>
                </a:cubicBezTo>
                <a:lnTo>
                  <a:pt x="15513" y="12012"/>
                </a:lnTo>
                <a:lnTo>
                  <a:pt x="14388" y="12012"/>
                </a:lnTo>
                <a:close/>
                <a:moveTo>
                  <a:pt x="15719" y="12041"/>
                </a:moveTo>
                <a:cubicBezTo>
                  <a:pt x="15719" y="12041"/>
                  <a:pt x="15670" y="15157"/>
                  <a:pt x="14425" y="15157"/>
                </a:cubicBezTo>
                <a:cubicBezTo>
                  <a:pt x="13181" y="15157"/>
                  <a:pt x="0" y="15157"/>
                  <a:pt x="0" y="15157"/>
                </a:cubicBezTo>
                <a:cubicBezTo>
                  <a:pt x="0" y="15157"/>
                  <a:pt x="27" y="16683"/>
                  <a:pt x="303" y="18260"/>
                </a:cubicBezTo>
                <a:lnTo>
                  <a:pt x="20026" y="18260"/>
                </a:lnTo>
                <a:lnTo>
                  <a:pt x="21600" y="12041"/>
                </a:lnTo>
                <a:lnTo>
                  <a:pt x="15719" y="12041"/>
                </a:lnTo>
                <a:close/>
                <a:moveTo>
                  <a:pt x="401" y="18774"/>
                </a:moveTo>
                <a:cubicBezTo>
                  <a:pt x="715" y="20233"/>
                  <a:pt x="1277" y="21600"/>
                  <a:pt x="2273" y="21600"/>
                </a:cubicBezTo>
                <a:cubicBezTo>
                  <a:pt x="3344" y="21600"/>
                  <a:pt x="14539" y="21600"/>
                  <a:pt x="14539" y="21600"/>
                </a:cubicBezTo>
                <a:lnTo>
                  <a:pt x="19187" y="21575"/>
                </a:lnTo>
                <a:lnTo>
                  <a:pt x="19896" y="18774"/>
                </a:lnTo>
                <a:lnTo>
                  <a:pt x="401" y="18774"/>
                </a:lnTo>
                <a:close/>
              </a:path>
            </a:pathLst>
          </a:custGeom>
          <a:ln>
            <a:solidFill>
              <a:srgbClr val="008F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2" name="Фигура"/>
          <p:cNvSpPr/>
          <p:nvPr/>
        </p:nvSpPr>
        <p:spPr>
          <a:xfrm>
            <a:off x="88953" y="7661985"/>
            <a:ext cx="1305801" cy="445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33" y="0"/>
                </a:moveTo>
                <a:lnTo>
                  <a:pt x="11790" y="1913"/>
                </a:lnTo>
                <a:lnTo>
                  <a:pt x="10623" y="1913"/>
                </a:lnTo>
                <a:lnTo>
                  <a:pt x="8232" y="6082"/>
                </a:lnTo>
                <a:lnTo>
                  <a:pt x="7569" y="6082"/>
                </a:lnTo>
                <a:lnTo>
                  <a:pt x="7079" y="1058"/>
                </a:lnTo>
                <a:lnTo>
                  <a:pt x="6235" y="1058"/>
                </a:lnTo>
                <a:lnTo>
                  <a:pt x="6724" y="6082"/>
                </a:lnTo>
                <a:lnTo>
                  <a:pt x="5836" y="6082"/>
                </a:lnTo>
                <a:lnTo>
                  <a:pt x="5347" y="1058"/>
                </a:lnTo>
                <a:lnTo>
                  <a:pt x="4500" y="1058"/>
                </a:lnTo>
                <a:lnTo>
                  <a:pt x="4992" y="6082"/>
                </a:lnTo>
                <a:lnTo>
                  <a:pt x="4103" y="6082"/>
                </a:lnTo>
                <a:lnTo>
                  <a:pt x="3607" y="1058"/>
                </a:lnTo>
                <a:lnTo>
                  <a:pt x="2762" y="1058"/>
                </a:lnTo>
                <a:lnTo>
                  <a:pt x="3257" y="6082"/>
                </a:lnTo>
                <a:lnTo>
                  <a:pt x="1250" y="6082"/>
                </a:lnTo>
                <a:lnTo>
                  <a:pt x="1588" y="8204"/>
                </a:lnTo>
                <a:lnTo>
                  <a:pt x="18747" y="8204"/>
                </a:lnTo>
                <a:lnTo>
                  <a:pt x="18277" y="6622"/>
                </a:lnTo>
                <a:lnTo>
                  <a:pt x="13621" y="6622"/>
                </a:lnTo>
                <a:lnTo>
                  <a:pt x="13621" y="5896"/>
                </a:lnTo>
                <a:lnTo>
                  <a:pt x="18057" y="5896"/>
                </a:lnTo>
                <a:lnTo>
                  <a:pt x="17589" y="4314"/>
                </a:lnTo>
                <a:lnTo>
                  <a:pt x="13621" y="4314"/>
                </a:lnTo>
                <a:lnTo>
                  <a:pt x="13621" y="3570"/>
                </a:lnTo>
                <a:lnTo>
                  <a:pt x="17374" y="3570"/>
                </a:lnTo>
                <a:lnTo>
                  <a:pt x="16883" y="1913"/>
                </a:lnTo>
                <a:lnTo>
                  <a:pt x="16001" y="1913"/>
                </a:lnTo>
                <a:lnTo>
                  <a:pt x="15490" y="0"/>
                </a:lnTo>
                <a:lnTo>
                  <a:pt x="12333" y="0"/>
                </a:lnTo>
                <a:close/>
                <a:moveTo>
                  <a:pt x="1566" y="8948"/>
                </a:moveTo>
                <a:lnTo>
                  <a:pt x="1131" y="10530"/>
                </a:lnTo>
                <a:lnTo>
                  <a:pt x="19430" y="10530"/>
                </a:lnTo>
                <a:lnTo>
                  <a:pt x="18962" y="8948"/>
                </a:lnTo>
                <a:lnTo>
                  <a:pt x="1566" y="8948"/>
                </a:lnTo>
                <a:close/>
                <a:moveTo>
                  <a:pt x="932" y="11256"/>
                </a:moveTo>
                <a:lnTo>
                  <a:pt x="0" y="14658"/>
                </a:lnTo>
                <a:lnTo>
                  <a:pt x="954" y="21600"/>
                </a:lnTo>
                <a:lnTo>
                  <a:pt x="19063" y="21600"/>
                </a:lnTo>
                <a:lnTo>
                  <a:pt x="21600" y="11256"/>
                </a:lnTo>
                <a:lnTo>
                  <a:pt x="932" y="11256"/>
                </a:lnTo>
                <a:close/>
                <a:moveTo>
                  <a:pt x="2185" y="13466"/>
                </a:moveTo>
                <a:lnTo>
                  <a:pt x="3166" y="13466"/>
                </a:lnTo>
                <a:lnTo>
                  <a:pt x="3166" y="15257"/>
                </a:lnTo>
                <a:lnTo>
                  <a:pt x="1766" y="15257"/>
                </a:lnTo>
                <a:lnTo>
                  <a:pt x="2185" y="13466"/>
                </a:lnTo>
                <a:close/>
                <a:moveTo>
                  <a:pt x="3822" y="13466"/>
                </a:moveTo>
                <a:lnTo>
                  <a:pt x="4803" y="13466"/>
                </a:lnTo>
                <a:lnTo>
                  <a:pt x="4803" y="15257"/>
                </a:lnTo>
                <a:lnTo>
                  <a:pt x="3822" y="15257"/>
                </a:lnTo>
                <a:lnTo>
                  <a:pt x="3822" y="13466"/>
                </a:lnTo>
                <a:close/>
                <a:moveTo>
                  <a:pt x="5476" y="13466"/>
                </a:moveTo>
                <a:lnTo>
                  <a:pt x="6455" y="13466"/>
                </a:lnTo>
                <a:lnTo>
                  <a:pt x="6455" y="15257"/>
                </a:lnTo>
                <a:lnTo>
                  <a:pt x="5476" y="15257"/>
                </a:lnTo>
                <a:lnTo>
                  <a:pt x="5476" y="13466"/>
                </a:lnTo>
                <a:close/>
                <a:moveTo>
                  <a:pt x="7128" y="13466"/>
                </a:moveTo>
                <a:lnTo>
                  <a:pt x="8107" y="13466"/>
                </a:lnTo>
                <a:lnTo>
                  <a:pt x="8107" y="15257"/>
                </a:lnTo>
                <a:lnTo>
                  <a:pt x="7128" y="15257"/>
                </a:lnTo>
                <a:lnTo>
                  <a:pt x="7128" y="13466"/>
                </a:lnTo>
                <a:close/>
                <a:moveTo>
                  <a:pt x="8775" y="13466"/>
                </a:moveTo>
                <a:lnTo>
                  <a:pt x="9756" y="13466"/>
                </a:lnTo>
                <a:lnTo>
                  <a:pt x="9756" y="15257"/>
                </a:lnTo>
                <a:lnTo>
                  <a:pt x="8775" y="15257"/>
                </a:lnTo>
                <a:lnTo>
                  <a:pt x="8775" y="13466"/>
                </a:lnTo>
                <a:close/>
                <a:moveTo>
                  <a:pt x="10429" y="13466"/>
                </a:moveTo>
                <a:lnTo>
                  <a:pt x="11408" y="13466"/>
                </a:lnTo>
                <a:lnTo>
                  <a:pt x="11408" y="15257"/>
                </a:lnTo>
                <a:lnTo>
                  <a:pt x="10429" y="15257"/>
                </a:lnTo>
                <a:lnTo>
                  <a:pt x="10429" y="13466"/>
                </a:lnTo>
                <a:close/>
                <a:moveTo>
                  <a:pt x="12081" y="13466"/>
                </a:moveTo>
                <a:lnTo>
                  <a:pt x="13060" y="13466"/>
                </a:lnTo>
                <a:lnTo>
                  <a:pt x="13060" y="15257"/>
                </a:lnTo>
                <a:lnTo>
                  <a:pt x="12081" y="15257"/>
                </a:lnTo>
                <a:lnTo>
                  <a:pt x="12081" y="13466"/>
                </a:lnTo>
                <a:close/>
                <a:moveTo>
                  <a:pt x="13733" y="13466"/>
                </a:moveTo>
                <a:lnTo>
                  <a:pt x="14714" y="13466"/>
                </a:lnTo>
                <a:lnTo>
                  <a:pt x="14714" y="15257"/>
                </a:lnTo>
                <a:lnTo>
                  <a:pt x="13733" y="15257"/>
                </a:lnTo>
                <a:lnTo>
                  <a:pt x="13733" y="13466"/>
                </a:lnTo>
                <a:close/>
                <a:moveTo>
                  <a:pt x="15387" y="13466"/>
                </a:moveTo>
                <a:lnTo>
                  <a:pt x="16366" y="13466"/>
                </a:lnTo>
                <a:lnTo>
                  <a:pt x="16366" y="15257"/>
                </a:lnTo>
                <a:lnTo>
                  <a:pt x="15387" y="15257"/>
                </a:lnTo>
                <a:lnTo>
                  <a:pt x="15387" y="13466"/>
                </a:lnTo>
                <a:close/>
                <a:moveTo>
                  <a:pt x="17034" y="13466"/>
                </a:moveTo>
                <a:lnTo>
                  <a:pt x="18013" y="13466"/>
                </a:lnTo>
                <a:lnTo>
                  <a:pt x="18245" y="15257"/>
                </a:lnTo>
                <a:lnTo>
                  <a:pt x="17034" y="15257"/>
                </a:lnTo>
                <a:lnTo>
                  <a:pt x="17034" y="13466"/>
                </a:lnTo>
                <a:close/>
              </a:path>
            </a:pathLst>
          </a:custGeom>
          <a:ln>
            <a:solidFill>
              <a:srgbClr val="04347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3" name="Фигура"/>
          <p:cNvSpPr/>
          <p:nvPr/>
        </p:nvSpPr>
        <p:spPr>
          <a:xfrm>
            <a:off x="83494" y="6892918"/>
            <a:ext cx="1305802" cy="445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19" y="0"/>
                </a:moveTo>
                <a:lnTo>
                  <a:pt x="4919" y="717"/>
                </a:lnTo>
                <a:lnTo>
                  <a:pt x="5162" y="717"/>
                </a:lnTo>
                <a:lnTo>
                  <a:pt x="5162" y="1488"/>
                </a:lnTo>
                <a:lnTo>
                  <a:pt x="3370" y="1488"/>
                </a:lnTo>
                <a:lnTo>
                  <a:pt x="3370" y="5382"/>
                </a:lnTo>
                <a:lnTo>
                  <a:pt x="1569" y="5382"/>
                </a:lnTo>
                <a:lnTo>
                  <a:pt x="1569" y="11432"/>
                </a:lnTo>
                <a:lnTo>
                  <a:pt x="854" y="11432"/>
                </a:lnTo>
                <a:lnTo>
                  <a:pt x="854" y="14863"/>
                </a:lnTo>
                <a:lnTo>
                  <a:pt x="1569" y="14863"/>
                </a:lnTo>
                <a:lnTo>
                  <a:pt x="1953" y="14863"/>
                </a:lnTo>
                <a:lnTo>
                  <a:pt x="5709" y="14863"/>
                </a:lnTo>
                <a:lnTo>
                  <a:pt x="5709" y="5598"/>
                </a:lnTo>
                <a:lnTo>
                  <a:pt x="5709" y="5382"/>
                </a:lnTo>
                <a:lnTo>
                  <a:pt x="5709" y="1488"/>
                </a:lnTo>
                <a:lnTo>
                  <a:pt x="5460" y="1488"/>
                </a:lnTo>
                <a:lnTo>
                  <a:pt x="5460" y="717"/>
                </a:lnTo>
                <a:lnTo>
                  <a:pt x="5704" y="717"/>
                </a:lnTo>
                <a:lnTo>
                  <a:pt x="5704" y="0"/>
                </a:lnTo>
                <a:lnTo>
                  <a:pt x="4919" y="0"/>
                </a:lnTo>
                <a:close/>
                <a:moveTo>
                  <a:pt x="3901" y="2295"/>
                </a:moveTo>
                <a:lnTo>
                  <a:pt x="4329" y="2295"/>
                </a:lnTo>
                <a:cubicBezTo>
                  <a:pt x="4388" y="2295"/>
                  <a:pt x="4437" y="2415"/>
                  <a:pt x="4437" y="2561"/>
                </a:cubicBezTo>
                <a:lnTo>
                  <a:pt x="4437" y="3609"/>
                </a:lnTo>
                <a:cubicBezTo>
                  <a:pt x="4437" y="3755"/>
                  <a:pt x="4388" y="3874"/>
                  <a:pt x="4329" y="3874"/>
                </a:cubicBezTo>
                <a:lnTo>
                  <a:pt x="3901" y="3874"/>
                </a:lnTo>
                <a:cubicBezTo>
                  <a:pt x="3841" y="3874"/>
                  <a:pt x="3793" y="3755"/>
                  <a:pt x="3793" y="3609"/>
                </a:cubicBezTo>
                <a:lnTo>
                  <a:pt x="3793" y="2561"/>
                </a:lnTo>
                <a:cubicBezTo>
                  <a:pt x="3793" y="2415"/>
                  <a:pt x="3841" y="2296"/>
                  <a:pt x="3901" y="2295"/>
                </a:cubicBezTo>
                <a:close/>
                <a:moveTo>
                  <a:pt x="4831" y="2295"/>
                </a:moveTo>
                <a:lnTo>
                  <a:pt x="5259" y="2295"/>
                </a:lnTo>
                <a:cubicBezTo>
                  <a:pt x="5318" y="2295"/>
                  <a:pt x="5367" y="2415"/>
                  <a:pt x="5367" y="2561"/>
                </a:cubicBezTo>
                <a:lnTo>
                  <a:pt x="5367" y="3609"/>
                </a:lnTo>
                <a:cubicBezTo>
                  <a:pt x="5367" y="3755"/>
                  <a:pt x="5318" y="3874"/>
                  <a:pt x="5259" y="3874"/>
                </a:cubicBezTo>
                <a:lnTo>
                  <a:pt x="4831" y="3874"/>
                </a:lnTo>
                <a:cubicBezTo>
                  <a:pt x="4771" y="3874"/>
                  <a:pt x="4723" y="3755"/>
                  <a:pt x="4723" y="3609"/>
                </a:cubicBezTo>
                <a:lnTo>
                  <a:pt x="4723" y="2561"/>
                </a:lnTo>
                <a:cubicBezTo>
                  <a:pt x="4723" y="2415"/>
                  <a:pt x="4771" y="2296"/>
                  <a:pt x="4831" y="2295"/>
                </a:cubicBezTo>
                <a:close/>
                <a:moveTo>
                  <a:pt x="6503" y="5544"/>
                </a:moveTo>
                <a:lnTo>
                  <a:pt x="6503" y="8250"/>
                </a:lnTo>
                <a:lnTo>
                  <a:pt x="8896" y="8250"/>
                </a:lnTo>
                <a:lnTo>
                  <a:pt x="8896" y="5544"/>
                </a:lnTo>
                <a:lnTo>
                  <a:pt x="6503" y="5544"/>
                </a:lnTo>
                <a:close/>
                <a:moveTo>
                  <a:pt x="9112" y="5544"/>
                </a:moveTo>
                <a:lnTo>
                  <a:pt x="9112" y="8250"/>
                </a:lnTo>
                <a:lnTo>
                  <a:pt x="11503" y="8250"/>
                </a:lnTo>
                <a:lnTo>
                  <a:pt x="11503" y="5544"/>
                </a:lnTo>
                <a:lnTo>
                  <a:pt x="9112" y="5544"/>
                </a:lnTo>
                <a:close/>
                <a:moveTo>
                  <a:pt x="11747" y="5544"/>
                </a:moveTo>
                <a:lnTo>
                  <a:pt x="11747" y="8250"/>
                </a:lnTo>
                <a:lnTo>
                  <a:pt x="14138" y="8250"/>
                </a:lnTo>
                <a:lnTo>
                  <a:pt x="14138" y="5544"/>
                </a:lnTo>
                <a:lnTo>
                  <a:pt x="11747" y="5544"/>
                </a:lnTo>
                <a:close/>
                <a:moveTo>
                  <a:pt x="14388" y="5544"/>
                </a:moveTo>
                <a:lnTo>
                  <a:pt x="14388" y="8250"/>
                </a:lnTo>
                <a:lnTo>
                  <a:pt x="16779" y="8250"/>
                </a:lnTo>
                <a:lnTo>
                  <a:pt x="16779" y="5544"/>
                </a:lnTo>
                <a:lnTo>
                  <a:pt x="14388" y="5544"/>
                </a:lnTo>
                <a:close/>
                <a:moveTo>
                  <a:pt x="17023" y="5544"/>
                </a:moveTo>
                <a:lnTo>
                  <a:pt x="17023" y="8250"/>
                </a:lnTo>
                <a:lnTo>
                  <a:pt x="19414" y="8250"/>
                </a:lnTo>
                <a:lnTo>
                  <a:pt x="19414" y="5544"/>
                </a:lnTo>
                <a:lnTo>
                  <a:pt x="17023" y="5544"/>
                </a:lnTo>
                <a:close/>
                <a:moveTo>
                  <a:pt x="2029" y="6327"/>
                </a:moveTo>
                <a:lnTo>
                  <a:pt x="2457" y="6327"/>
                </a:lnTo>
                <a:cubicBezTo>
                  <a:pt x="2516" y="6327"/>
                  <a:pt x="2565" y="6446"/>
                  <a:pt x="2565" y="6592"/>
                </a:cubicBezTo>
                <a:lnTo>
                  <a:pt x="2565" y="7636"/>
                </a:lnTo>
                <a:cubicBezTo>
                  <a:pt x="2565" y="7782"/>
                  <a:pt x="2516" y="7902"/>
                  <a:pt x="2457" y="7902"/>
                </a:cubicBezTo>
                <a:lnTo>
                  <a:pt x="2029" y="7902"/>
                </a:lnTo>
                <a:cubicBezTo>
                  <a:pt x="1970" y="7902"/>
                  <a:pt x="1921" y="7782"/>
                  <a:pt x="1921" y="7636"/>
                </a:cubicBezTo>
                <a:lnTo>
                  <a:pt x="1921" y="6592"/>
                </a:lnTo>
                <a:cubicBezTo>
                  <a:pt x="1921" y="6446"/>
                  <a:pt x="1970" y="6327"/>
                  <a:pt x="2029" y="6327"/>
                </a:cubicBezTo>
                <a:close/>
                <a:moveTo>
                  <a:pt x="2964" y="6327"/>
                </a:moveTo>
                <a:lnTo>
                  <a:pt x="3392" y="6327"/>
                </a:lnTo>
                <a:cubicBezTo>
                  <a:pt x="3452" y="6327"/>
                  <a:pt x="3500" y="6446"/>
                  <a:pt x="3500" y="6592"/>
                </a:cubicBezTo>
                <a:lnTo>
                  <a:pt x="3500" y="7636"/>
                </a:lnTo>
                <a:cubicBezTo>
                  <a:pt x="3500" y="7782"/>
                  <a:pt x="3452" y="7902"/>
                  <a:pt x="3392" y="7902"/>
                </a:cubicBezTo>
                <a:lnTo>
                  <a:pt x="2964" y="7902"/>
                </a:lnTo>
                <a:cubicBezTo>
                  <a:pt x="2905" y="7902"/>
                  <a:pt x="2856" y="7782"/>
                  <a:pt x="2856" y="7636"/>
                </a:cubicBezTo>
                <a:lnTo>
                  <a:pt x="2856" y="6592"/>
                </a:lnTo>
                <a:cubicBezTo>
                  <a:pt x="2856" y="6446"/>
                  <a:pt x="2905" y="6327"/>
                  <a:pt x="2964" y="6327"/>
                </a:cubicBezTo>
                <a:close/>
                <a:moveTo>
                  <a:pt x="3901" y="6327"/>
                </a:moveTo>
                <a:lnTo>
                  <a:pt x="4329" y="6327"/>
                </a:lnTo>
                <a:cubicBezTo>
                  <a:pt x="4388" y="6327"/>
                  <a:pt x="4437" y="6446"/>
                  <a:pt x="4437" y="6592"/>
                </a:cubicBezTo>
                <a:lnTo>
                  <a:pt x="4437" y="7636"/>
                </a:lnTo>
                <a:cubicBezTo>
                  <a:pt x="4437" y="7782"/>
                  <a:pt x="4388" y="7902"/>
                  <a:pt x="4329" y="7902"/>
                </a:cubicBezTo>
                <a:lnTo>
                  <a:pt x="3901" y="7902"/>
                </a:lnTo>
                <a:cubicBezTo>
                  <a:pt x="3841" y="7902"/>
                  <a:pt x="3793" y="7782"/>
                  <a:pt x="3793" y="7636"/>
                </a:cubicBezTo>
                <a:lnTo>
                  <a:pt x="3793" y="6592"/>
                </a:lnTo>
                <a:cubicBezTo>
                  <a:pt x="3793" y="6446"/>
                  <a:pt x="3841" y="6327"/>
                  <a:pt x="3901" y="6327"/>
                </a:cubicBezTo>
                <a:close/>
                <a:moveTo>
                  <a:pt x="4831" y="6327"/>
                </a:moveTo>
                <a:lnTo>
                  <a:pt x="5259" y="6327"/>
                </a:lnTo>
                <a:cubicBezTo>
                  <a:pt x="5318" y="6327"/>
                  <a:pt x="5367" y="6446"/>
                  <a:pt x="5367" y="6592"/>
                </a:cubicBezTo>
                <a:lnTo>
                  <a:pt x="5367" y="7636"/>
                </a:lnTo>
                <a:cubicBezTo>
                  <a:pt x="5367" y="7782"/>
                  <a:pt x="5318" y="7902"/>
                  <a:pt x="5259" y="7902"/>
                </a:cubicBezTo>
                <a:lnTo>
                  <a:pt x="4831" y="7902"/>
                </a:lnTo>
                <a:cubicBezTo>
                  <a:pt x="4771" y="7902"/>
                  <a:pt x="4723" y="7782"/>
                  <a:pt x="4723" y="7636"/>
                </a:cubicBezTo>
                <a:lnTo>
                  <a:pt x="4723" y="6592"/>
                </a:lnTo>
                <a:cubicBezTo>
                  <a:pt x="4723" y="6446"/>
                  <a:pt x="4771" y="6327"/>
                  <a:pt x="4831" y="6327"/>
                </a:cubicBezTo>
                <a:close/>
                <a:moveTo>
                  <a:pt x="6503" y="8780"/>
                </a:moveTo>
                <a:lnTo>
                  <a:pt x="6503" y="11482"/>
                </a:lnTo>
                <a:lnTo>
                  <a:pt x="8896" y="11482"/>
                </a:lnTo>
                <a:lnTo>
                  <a:pt x="8896" y="8780"/>
                </a:lnTo>
                <a:lnTo>
                  <a:pt x="6503" y="8780"/>
                </a:lnTo>
                <a:close/>
                <a:moveTo>
                  <a:pt x="9112" y="8780"/>
                </a:moveTo>
                <a:lnTo>
                  <a:pt x="9112" y="11482"/>
                </a:lnTo>
                <a:lnTo>
                  <a:pt x="11503" y="11482"/>
                </a:lnTo>
                <a:lnTo>
                  <a:pt x="11503" y="8780"/>
                </a:lnTo>
                <a:lnTo>
                  <a:pt x="9112" y="8780"/>
                </a:lnTo>
                <a:close/>
                <a:moveTo>
                  <a:pt x="11747" y="8780"/>
                </a:moveTo>
                <a:lnTo>
                  <a:pt x="11747" y="11482"/>
                </a:lnTo>
                <a:lnTo>
                  <a:pt x="14138" y="11482"/>
                </a:lnTo>
                <a:lnTo>
                  <a:pt x="14138" y="8780"/>
                </a:lnTo>
                <a:lnTo>
                  <a:pt x="11747" y="8780"/>
                </a:lnTo>
                <a:close/>
                <a:moveTo>
                  <a:pt x="14388" y="8780"/>
                </a:moveTo>
                <a:lnTo>
                  <a:pt x="14388" y="11482"/>
                </a:lnTo>
                <a:lnTo>
                  <a:pt x="16779" y="11482"/>
                </a:lnTo>
                <a:lnTo>
                  <a:pt x="16779" y="8780"/>
                </a:lnTo>
                <a:lnTo>
                  <a:pt x="14388" y="8780"/>
                </a:lnTo>
                <a:close/>
                <a:moveTo>
                  <a:pt x="17023" y="8780"/>
                </a:moveTo>
                <a:lnTo>
                  <a:pt x="17023" y="11482"/>
                </a:lnTo>
                <a:lnTo>
                  <a:pt x="19414" y="11482"/>
                </a:lnTo>
                <a:lnTo>
                  <a:pt x="19414" y="8780"/>
                </a:lnTo>
                <a:lnTo>
                  <a:pt x="17023" y="8780"/>
                </a:lnTo>
                <a:close/>
                <a:moveTo>
                  <a:pt x="6503" y="12012"/>
                </a:moveTo>
                <a:lnTo>
                  <a:pt x="6503" y="14718"/>
                </a:lnTo>
                <a:lnTo>
                  <a:pt x="8896" y="14718"/>
                </a:lnTo>
                <a:lnTo>
                  <a:pt x="8896" y="12012"/>
                </a:lnTo>
                <a:lnTo>
                  <a:pt x="6503" y="12012"/>
                </a:lnTo>
                <a:close/>
                <a:moveTo>
                  <a:pt x="9112" y="12012"/>
                </a:moveTo>
                <a:lnTo>
                  <a:pt x="9112" y="14718"/>
                </a:lnTo>
                <a:lnTo>
                  <a:pt x="11503" y="14718"/>
                </a:lnTo>
                <a:lnTo>
                  <a:pt x="11503" y="12012"/>
                </a:lnTo>
                <a:lnTo>
                  <a:pt x="9112" y="12012"/>
                </a:lnTo>
                <a:close/>
                <a:moveTo>
                  <a:pt x="11747" y="12012"/>
                </a:moveTo>
                <a:lnTo>
                  <a:pt x="11747" y="14718"/>
                </a:lnTo>
                <a:lnTo>
                  <a:pt x="14138" y="14718"/>
                </a:lnTo>
                <a:lnTo>
                  <a:pt x="14138" y="12012"/>
                </a:lnTo>
                <a:lnTo>
                  <a:pt x="11747" y="12012"/>
                </a:lnTo>
                <a:close/>
                <a:moveTo>
                  <a:pt x="14388" y="12012"/>
                </a:moveTo>
                <a:lnTo>
                  <a:pt x="14388" y="14651"/>
                </a:lnTo>
                <a:lnTo>
                  <a:pt x="14425" y="14651"/>
                </a:lnTo>
                <a:cubicBezTo>
                  <a:pt x="14853" y="14665"/>
                  <a:pt x="15166" y="14240"/>
                  <a:pt x="15350" y="13392"/>
                </a:cubicBezTo>
                <a:cubicBezTo>
                  <a:pt x="15496" y="12716"/>
                  <a:pt x="15513" y="12029"/>
                  <a:pt x="15513" y="12029"/>
                </a:cubicBezTo>
                <a:lnTo>
                  <a:pt x="15513" y="12012"/>
                </a:lnTo>
                <a:lnTo>
                  <a:pt x="14388" y="12012"/>
                </a:lnTo>
                <a:close/>
                <a:moveTo>
                  <a:pt x="15719" y="12041"/>
                </a:moveTo>
                <a:cubicBezTo>
                  <a:pt x="15719" y="12041"/>
                  <a:pt x="15670" y="15157"/>
                  <a:pt x="14425" y="15157"/>
                </a:cubicBezTo>
                <a:cubicBezTo>
                  <a:pt x="13181" y="15157"/>
                  <a:pt x="0" y="15157"/>
                  <a:pt x="0" y="15157"/>
                </a:cubicBezTo>
                <a:cubicBezTo>
                  <a:pt x="0" y="15157"/>
                  <a:pt x="27" y="16683"/>
                  <a:pt x="303" y="18260"/>
                </a:cubicBezTo>
                <a:lnTo>
                  <a:pt x="20026" y="18260"/>
                </a:lnTo>
                <a:lnTo>
                  <a:pt x="21600" y="12041"/>
                </a:lnTo>
                <a:lnTo>
                  <a:pt x="15719" y="12041"/>
                </a:lnTo>
                <a:close/>
                <a:moveTo>
                  <a:pt x="401" y="18774"/>
                </a:moveTo>
                <a:cubicBezTo>
                  <a:pt x="715" y="20233"/>
                  <a:pt x="1277" y="21600"/>
                  <a:pt x="2273" y="21600"/>
                </a:cubicBezTo>
                <a:cubicBezTo>
                  <a:pt x="3344" y="21600"/>
                  <a:pt x="14539" y="21600"/>
                  <a:pt x="14539" y="21600"/>
                </a:cubicBezTo>
                <a:lnTo>
                  <a:pt x="19187" y="21575"/>
                </a:lnTo>
                <a:lnTo>
                  <a:pt x="19896" y="18774"/>
                </a:lnTo>
                <a:lnTo>
                  <a:pt x="401" y="18774"/>
                </a:lnTo>
                <a:close/>
              </a:path>
            </a:pathLst>
          </a:custGeom>
          <a:solidFill>
            <a:srgbClr val="941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4" name="Коммерческий флот СМП - обеспечивает перевозку грузов по маршруту Мурманск - Петропавловск-Камчатский - Мурманск"/>
          <p:cNvSpPr txBox="1"/>
          <p:nvPr/>
        </p:nvSpPr>
        <p:spPr>
          <a:xfrm>
            <a:off x="1502546" y="6775725"/>
            <a:ext cx="6954536" cy="769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spcBef>
                <a:spcPts val="1100"/>
              </a:spcBef>
              <a:buClr>
                <a:srgbClr val="008F00"/>
              </a:buClr>
              <a:defRPr sz="16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Коммерческий</a:t>
            </a:r>
            <a:r>
              <a:rPr dirty="0"/>
              <a:t> </a:t>
            </a:r>
            <a:r>
              <a:rPr dirty="0" err="1"/>
              <a:t>флот</a:t>
            </a:r>
            <a:r>
              <a:rPr dirty="0"/>
              <a:t> СМП - </a:t>
            </a:r>
            <a:r>
              <a:rPr dirty="0" err="1"/>
              <a:t>обеспечивает</a:t>
            </a:r>
            <a:r>
              <a:rPr dirty="0"/>
              <a:t> </a:t>
            </a:r>
            <a:r>
              <a:rPr dirty="0" err="1"/>
              <a:t>перевозку</a:t>
            </a:r>
            <a:r>
              <a:rPr dirty="0"/>
              <a:t> </a:t>
            </a:r>
            <a:r>
              <a:rPr dirty="0" err="1"/>
              <a:t>грузов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маршруту</a:t>
            </a:r>
            <a:r>
              <a:rPr dirty="0"/>
              <a:t> </a:t>
            </a:r>
            <a:r>
              <a:rPr dirty="0" err="1"/>
              <a:t>Мурманск</a:t>
            </a:r>
            <a:r>
              <a:rPr dirty="0"/>
              <a:t> - </a:t>
            </a:r>
            <a:r>
              <a:rPr dirty="0" err="1"/>
              <a:t>Петропавловск-Камчатский</a:t>
            </a:r>
            <a:r>
              <a:rPr dirty="0"/>
              <a:t> - </a:t>
            </a:r>
            <a:r>
              <a:rPr dirty="0" err="1"/>
              <a:t>Мурманск</a:t>
            </a:r>
            <a:endParaRPr dirty="0"/>
          </a:p>
        </p:txBody>
      </p:sp>
      <p:sp>
        <p:nvSpPr>
          <p:cNvPr id="255" name="Ледокольный флот Атомфлота - обеспечивает ледовую проводку коммерческих судов и максимально возможный период навигации по СМП"/>
          <p:cNvSpPr txBox="1"/>
          <p:nvPr/>
        </p:nvSpPr>
        <p:spPr>
          <a:xfrm>
            <a:off x="1502546" y="7544792"/>
            <a:ext cx="6954536" cy="769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spcBef>
                <a:spcPts val="1100"/>
              </a:spcBef>
              <a:buClr>
                <a:srgbClr val="008F00"/>
              </a:buClr>
              <a:defRPr sz="16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Ледокольный флот Атомфлота - обеспечивает ледовую проводку коммерческих судов и максимально возможный период навигации по СМП</a:t>
            </a:r>
          </a:p>
        </p:txBody>
      </p:sp>
      <p:sp>
        <p:nvSpPr>
          <p:cNvPr id="256" name="Существующий флот фидерных судов - обеспечивает доставку грузов на маршрутах Европа - Мурманск - Европа и Азия - Петропавловск -Камчатский - Азия"/>
          <p:cNvSpPr txBox="1"/>
          <p:nvPr/>
        </p:nvSpPr>
        <p:spPr>
          <a:xfrm>
            <a:off x="1502546" y="8324219"/>
            <a:ext cx="6954536" cy="769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spcBef>
                <a:spcPts val="1100"/>
              </a:spcBef>
              <a:buClr>
                <a:srgbClr val="008F00"/>
              </a:buClr>
              <a:defRPr sz="16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Существующий флот фидерных судов - обеспечивает доставку грузов на маршрутах Европа - Мурманск - Европа и Азия - Петропавловск -Камчатский - Азия</a:t>
            </a:r>
          </a:p>
        </p:txBody>
      </p:sp>
      <p:sp>
        <p:nvSpPr>
          <p:cNvPr id="257" name="1 ЯЭУ - Ядерная Энергетическая Установка. Суда обладают меньшей себестоимостью эксплуатации, большей дальностью хода без дозаправки чем дизельные суда, более экологичны. 2ЮМП - Южный Морской Путь через Суэцкий канал"/>
          <p:cNvSpPr txBox="1"/>
          <p:nvPr/>
        </p:nvSpPr>
        <p:spPr>
          <a:xfrm>
            <a:off x="121039" y="9210006"/>
            <a:ext cx="11758253" cy="497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1300" b="0" baseline="31999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</a:t>
            </a:r>
            <a:r>
              <a:rPr baseline="0"/>
              <a:t> ЯЭУ - Ядерная Энергетическая Установка. Суда обладают меньшей себестоимостью эксплуатации, большей дальностью хода без дозаправки чем дизельные суда, более экологичны. </a:t>
            </a:r>
            <a:r>
              <a:t>2</a:t>
            </a:r>
            <a:r>
              <a:rPr baseline="0"/>
              <a:t>ЮМП - Южный Морской Путь через Суэцкий канал</a:t>
            </a:r>
          </a:p>
        </p:txBody>
      </p:sp>
      <p:grpSp>
        <p:nvGrpSpPr>
          <p:cNvPr id="306" name="Группа"/>
          <p:cNvGrpSpPr/>
          <p:nvPr/>
        </p:nvGrpSpPr>
        <p:grpSpPr>
          <a:xfrm>
            <a:off x="4084" y="413323"/>
            <a:ext cx="8439154" cy="6333949"/>
            <a:chOff x="4" y="0"/>
            <a:chExt cx="8439152" cy="6333947"/>
          </a:xfrm>
        </p:grpSpPr>
        <p:grpSp>
          <p:nvGrpSpPr>
            <p:cNvPr id="293" name="Группа"/>
            <p:cNvGrpSpPr/>
            <p:nvPr/>
          </p:nvGrpSpPr>
          <p:grpSpPr>
            <a:xfrm>
              <a:off x="248307" y="1126445"/>
              <a:ext cx="8175561" cy="5043091"/>
              <a:chOff x="7937" y="5159"/>
              <a:chExt cx="8175560" cy="5043090"/>
            </a:xfrm>
          </p:grpSpPr>
          <p:pic>
            <p:nvPicPr>
              <p:cNvPr id="258" name="Снимок экрана 2019-01-24 в 11.06.16.png" descr="Снимок экрана 2019-01-24 в 11.06.16.png"/>
              <p:cNvPicPr>
                <a:picLocks/>
              </p:cNvPicPr>
              <p:nvPr/>
            </p:nvPicPr>
            <p:blipFill>
              <a:blip r:embed="rId3">
                <a:alphaModFix amt="86950"/>
                <a:extLst/>
              </a:blip>
              <a:srcRect t="1"/>
              <a:stretch>
                <a:fillRect/>
              </a:stretch>
            </p:blipFill>
            <p:spPr>
              <a:xfrm>
                <a:off x="7937" y="5159"/>
                <a:ext cx="8175561" cy="50430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6" y="0"/>
                    </a:moveTo>
                    <a:cubicBezTo>
                      <a:pt x="931" y="18"/>
                      <a:pt x="810" y="50"/>
                      <a:pt x="686" y="114"/>
                    </a:cubicBezTo>
                    <a:cubicBezTo>
                      <a:pt x="396" y="285"/>
                      <a:pt x="168" y="655"/>
                      <a:pt x="63" y="1124"/>
                    </a:cubicBezTo>
                    <a:cubicBezTo>
                      <a:pt x="30" y="1293"/>
                      <a:pt x="12" y="1464"/>
                      <a:pt x="0" y="1652"/>
                    </a:cubicBezTo>
                    <a:lnTo>
                      <a:pt x="0" y="19948"/>
                    </a:lnTo>
                    <a:cubicBezTo>
                      <a:pt x="12" y="20136"/>
                      <a:pt x="30" y="20307"/>
                      <a:pt x="63" y="20476"/>
                    </a:cubicBezTo>
                    <a:cubicBezTo>
                      <a:pt x="168" y="20945"/>
                      <a:pt x="396" y="21315"/>
                      <a:pt x="686" y="21486"/>
                    </a:cubicBezTo>
                    <a:cubicBezTo>
                      <a:pt x="810" y="21550"/>
                      <a:pt x="931" y="21582"/>
                      <a:pt x="1075" y="21600"/>
                    </a:cubicBezTo>
                    <a:lnTo>
                      <a:pt x="20523" y="21600"/>
                    </a:lnTo>
                    <a:cubicBezTo>
                      <a:pt x="20668" y="21582"/>
                      <a:pt x="20790" y="21550"/>
                      <a:pt x="20914" y="21486"/>
                    </a:cubicBezTo>
                    <a:cubicBezTo>
                      <a:pt x="21204" y="21315"/>
                      <a:pt x="21432" y="20945"/>
                      <a:pt x="21537" y="20476"/>
                    </a:cubicBezTo>
                    <a:cubicBezTo>
                      <a:pt x="21570" y="20307"/>
                      <a:pt x="21588" y="20135"/>
                      <a:pt x="21600" y="19948"/>
                    </a:cubicBezTo>
                    <a:lnTo>
                      <a:pt x="21600" y="1652"/>
                    </a:lnTo>
                    <a:cubicBezTo>
                      <a:pt x="21588" y="1464"/>
                      <a:pt x="21570" y="1293"/>
                      <a:pt x="21537" y="1124"/>
                    </a:cubicBezTo>
                    <a:cubicBezTo>
                      <a:pt x="21432" y="655"/>
                      <a:pt x="21204" y="285"/>
                      <a:pt x="20914" y="114"/>
                    </a:cubicBezTo>
                    <a:cubicBezTo>
                      <a:pt x="20790" y="50"/>
                      <a:pt x="20668" y="18"/>
                      <a:pt x="20524" y="0"/>
                    </a:cubicBezTo>
                    <a:lnTo>
                      <a:pt x="1076" y="0"/>
                    </a:ln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59" name="rosatom-squarelogo-rus.png" descr="rosatom-squarelogo-ru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15349" t="9392" r="15222" b="5040"/>
              <a:stretch>
                <a:fillRect/>
              </a:stretch>
            </p:blipFill>
            <p:spPr>
              <a:xfrm>
                <a:off x="146030" y="103509"/>
                <a:ext cx="510385" cy="629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6" h="21438" extrusionOk="0">
                    <a:moveTo>
                      <a:pt x="6996" y="0"/>
                    </a:moveTo>
                    <a:cubicBezTo>
                      <a:pt x="6534" y="2"/>
                      <a:pt x="6291" y="61"/>
                      <a:pt x="6359" y="149"/>
                    </a:cubicBezTo>
                    <a:cubicBezTo>
                      <a:pt x="6419" y="227"/>
                      <a:pt x="6330" y="332"/>
                      <a:pt x="6157" y="379"/>
                    </a:cubicBezTo>
                    <a:cubicBezTo>
                      <a:pt x="5985" y="426"/>
                      <a:pt x="5678" y="628"/>
                      <a:pt x="5470" y="825"/>
                    </a:cubicBezTo>
                    <a:cubicBezTo>
                      <a:pt x="5236" y="1046"/>
                      <a:pt x="4911" y="1185"/>
                      <a:pt x="4614" y="1190"/>
                    </a:cubicBezTo>
                    <a:cubicBezTo>
                      <a:pt x="4265" y="1197"/>
                      <a:pt x="4144" y="1268"/>
                      <a:pt x="4178" y="1434"/>
                    </a:cubicBezTo>
                    <a:cubicBezTo>
                      <a:pt x="4188" y="1484"/>
                      <a:pt x="4105" y="1557"/>
                      <a:pt x="4043" y="1637"/>
                    </a:cubicBezTo>
                    <a:cubicBezTo>
                      <a:pt x="4342" y="1870"/>
                      <a:pt x="3957" y="2139"/>
                      <a:pt x="3272" y="2259"/>
                    </a:cubicBezTo>
                    <a:cubicBezTo>
                      <a:pt x="3027" y="2397"/>
                      <a:pt x="2784" y="2506"/>
                      <a:pt x="2651" y="2489"/>
                    </a:cubicBezTo>
                    <a:cubicBezTo>
                      <a:pt x="2485" y="2467"/>
                      <a:pt x="2418" y="2539"/>
                      <a:pt x="2450" y="2692"/>
                    </a:cubicBezTo>
                    <a:cubicBezTo>
                      <a:pt x="2514" y="3003"/>
                      <a:pt x="2166" y="3523"/>
                      <a:pt x="1963" y="3422"/>
                    </a:cubicBezTo>
                    <a:cubicBezTo>
                      <a:pt x="1878" y="3379"/>
                      <a:pt x="1730" y="3470"/>
                      <a:pt x="1627" y="3625"/>
                    </a:cubicBezTo>
                    <a:cubicBezTo>
                      <a:pt x="1525" y="3779"/>
                      <a:pt x="1341" y="3900"/>
                      <a:pt x="1225" y="3882"/>
                    </a:cubicBezTo>
                    <a:cubicBezTo>
                      <a:pt x="1094" y="3861"/>
                      <a:pt x="1003" y="4027"/>
                      <a:pt x="990" y="4328"/>
                    </a:cubicBezTo>
                    <a:cubicBezTo>
                      <a:pt x="947" y="5298"/>
                      <a:pt x="751" y="6464"/>
                      <a:pt x="604" y="6614"/>
                    </a:cubicBezTo>
                    <a:cubicBezTo>
                      <a:pt x="522" y="6699"/>
                      <a:pt x="459" y="6851"/>
                      <a:pt x="453" y="6966"/>
                    </a:cubicBezTo>
                    <a:cubicBezTo>
                      <a:pt x="423" y="7565"/>
                      <a:pt x="168" y="8652"/>
                      <a:pt x="50" y="8711"/>
                    </a:cubicBezTo>
                    <a:cubicBezTo>
                      <a:pt x="-24" y="8748"/>
                      <a:pt x="-14" y="8969"/>
                      <a:pt x="67" y="9198"/>
                    </a:cubicBezTo>
                    <a:cubicBezTo>
                      <a:pt x="149" y="9426"/>
                      <a:pt x="158" y="9617"/>
                      <a:pt x="101" y="9617"/>
                    </a:cubicBezTo>
                    <a:cubicBezTo>
                      <a:pt x="43" y="9617"/>
                      <a:pt x="165" y="9753"/>
                      <a:pt x="369" y="9928"/>
                    </a:cubicBezTo>
                    <a:cubicBezTo>
                      <a:pt x="599" y="10125"/>
                      <a:pt x="720" y="10450"/>
                      <a:pt x="805" y="10970"/>
                    </a:cubicBezTo>
                    <a:cubicBezTo>
                      <a:pt x="1141" y="11109"/>
                      <a:pt x="1271" y="11340"/>
                      <a:pt x="956" y="11497"/>
                    </a:cubicBezTo>
                    <a:cubicBezTo>
                      <a:pt x="936" y="11507"/>
                      <a:pt x="940" y="11536"/>
                      <a:pt x="923" y="11551"/>
                    </a:cubicBezTo>
                    <a:cubicBezTo>
                      <a:pt x="1010" y="12115"/>
                      <a:pt x="1112" y="12461"/>
                      <a:pt x="1359" y="12701"/>
                    </a:cubicBezTo>
                    <a:cubicBezTo>
                      <a:pt x="1572" y="12907"/>
                      <a:pt x="1794" y="13053"/>
                      <a:pt x="1846" y="13012"/>
                    </a:cubicBezTo>
                    <a:cubicBezTo>
                      <a:pt x="1897" y="12971"/>
                      <a:pt x="2089" y="13181"/>
                      <a:pt x="2282" y="13485"/>
                    </a:cubicBezTo>
                    <a:cubicBezTo>
                      <a:pt x="2474" y="13790"/>
                      <a:pt x="2584" y="14080"/>
                      <a:pt x="2517" y="14135"/>
                    </a:cubicBezTo>
                    <a:cubicBezTo>
                      <a:pt x="2450" y="14190"/>
                      <a:pt x="2505" y="14215"/>
                      <a:pt x="2651" y="14189"/>
                    </a:cubicBezTo>
                    <a:cubicBezTo>
                      <a:pt x="3014" y="14123"/>
                      <a:pt x="4285" y="14971"/>
                      <a:pt x="4127" y="15176"/>
                    </a:cubicBezTo>
                    <a:cubicBezTo>
                      <a:pt x="4059" y="15265"/>
                      <a:pt x="3891" y="15312"/>
                      <a:pt x="3758" y="15271"/>
                    </a:cubicBezTo>
                    <a:cubicBezTo>
                      <a:pt x="3492" y="15188"/>
                      <a:pt x="3477" y="15257"/>
                      <a:pt x="3674" y="15663"/>
                    </a:cubicBezTo>
                    <a:cubicBezTo>
                      <a:pt x="3803" y="15928"/>
                      <a:pt x="3810" y="15935"/>
                      <a:pt x="4127" y="15636"/>
                    </a:cubicBezTo>
                    <a:cubicBezTo>
                      <a:pt x="4540" y="15247"/>
                      <a:pt x="4647" y="15239"/>
                      <a:pt x="5134" y="15663"/>
                    </a:cubicBezTo>
                    <a:cubicBezTo>
                      <a:pt x="5353" y="15853"/>
                      <a:pt x="5716" y="16041"/>
                      <a:pt x="5939" y="16069"/>
                    </a:cubicBezTo>
                    <a:cubicBezTo>
                      <a:pt x="6162" y="16096"/>
                      <a:pt x="6371" y="16193"/>
                      <a:pt x="6409" y="16285"/>
                    </a:cubicBezTo>
                    <a:cubicBezTo>
                      <a:pt x="6459" y="16406"/>
                      <a:pt x="6548" y="16408"/>
                      <a:pt x="6711" y="16299"/>
                    </a:cubicBezTo>
                    <a:cubicBezTo>
                      <a:pt x="6877" y="16188"/>
                      <a:pt x="7206" y="16255"/>
                      <a:pt x="7953" y="16542"/>
                    </a:cubicBezTo>
                    <a:cubicBezTo>
                      <a:pt x="8866" y="16893"/>
                      <a:pt x="9132" y="16929"/>
                      <a:pt x="10771" y="16921"/>
                    </a:cubicBezTo>
                    <a:cubicBezTo>
                      <a:pt x="12039" y="16915"/>
                      <a:pt x="12765" y="16846"/>
                      <a:pt x="13187" y="16691"/>
                    </a:cubicBezTo>
                    <a:cubicBezTo>
                      <a:pt x="14102" y="16356"/>
                      <a:pt x="14765" y="16205"/>
                      <a:pt x="15335" y="16218"/>
                    </a:cubicBezTo>
                    <a:cubicBezTo>
                      <a:pt x="15831" y="16228"/>
                      <a:pt x="16242" y="15979"/>
                      <a:pt x="18137" y="14486"/>
                    </a:cubicBezTo>
                    <a:cubicBezTo>
                      <a:pt x="18536" y="14171"/>
                      <a:pt x="18938" y="14222"/>
                      <a:pt x="18774" y="14567"/>
                    </a:cubicBezTo>
                    <a:cubicBezTo>
                      <a:pt x="18714" y="14695"/>
                      <a:pt x="18786" y="14770"/>
                      <a:pt x="18959" y="14770"/>
                    </a:cubicBezTo>
                    <a:cubicBezTo>
                      <a:pt x="19268" y="14770"/>
                      <a:pt x="19324" y="14410"/>
                      <a:pt x="19043" y="14270"/>
                    </a:cubicBezTo>
                    <a:cubicBezTo>
                      <a:pt x="18933" y="14215"/>
                      <a:pt x="19109" y="13944"/>
                      <a:pt x="19479" y="13580"/>
                    </a:cubicBezTo>
                    <a:cubicBezTo>
                      <a:pt x="19818" y="13246"/>
                      <a:pt x="20100" y="12827"/>
                      <a:pt x="20100" y="12633"/>
                    </a:cubicBezTo>
                    <a:cubicBezTo>
                      <a:pt x="20100" y="12428"/>
                      <a:pt x="20320" y="12104"/>
                      <a:pt x="20636" y="11849"/>
                    </a:cubicBezTo>
                    <a:cubicBezTo>
                      <a:pt x="20933" y="11610"/>
                      <a:pt x="21114" y="11382"/>
                      <a:pt x="21056" y="11335"/>
                    </a:cubicBezTo>
                    <a:cubicBezTo>
                      <a:pt x="20998" y="11288"/>
                      <a:pt x="21051" y="11153"/>
                      <a:pt x="21157" y="11051"/>
                    </a:cubicBezTo>
                    <a:cubicBezTo>
                      <a:pt x="21262" y="10948"/>
                      <a:pt x="21399" y="10396"/>
                      <a:pt x="21459" y="9820"/>
                    </a:cubicBezTo>
                    <a:cubicBezTo>
                      <a:pt x="21491" y="9509"/>
                      <a:pt x="21525" y="9281"/>
                      <a:pt x="21576" y="9103"/>
                    </a:cubicBezTo>
                    <a:cubicBezTo>
                      <a:pt x="21557" y="8829"/>
                      <a:pt x="21548" y="8505"/>
                      <a:pt x="21559" y="8089"/>
                    </a:cubicBezTo>
                    <a:cubicBezTo>
                      <a:pt x="21563" y="7963"/>
                      <a:pt x="21572" y="7938"/>
                      <a:pt x="21576" y="7832"/>
                    </a:cubicBezTo>
                    <a:cubicBezTo>
                      <a:pt x="21498" y="7647"/>
                      <a:pt x="21430" y="7394"/>
                      <a:pt x="21358" y="7006"/>
                    </a:cubicBezTo>
                    <a:cubicBezTo>
                      <a:pt x="21246" y="6411"/>
                      <a:pt x="21103" y="5761"/>
                      <a:pt x="21039" y="5559"/>
                    </a:cubicBezTo>
                    <a:cubicBezTo>
                      <a:pt x="20971" y="5344"/>
                      <a:pt x="20995" y="5155"/>
                      <a:pt x="21106" y="5099"/>
                    </a:cubicBezTo>
                    <a:cubicBezTo>
                      <a:pt x="21210" y="5048"/>
                      <a:pt x="21308" y="4879"/>
                      <a:pt x="21308" y="4721"/>
                    </a:cubicBezTo>
                    <a:cubicBezTo>
                      <a:pt x="21308" y="4496"/>
                      <a:pt x="21253" y="4465"/>
                      <a:pt x="21073" y="4585"/>
                    </a:cubicBezTo>
                    <a:cubicBezTo>
                      <a:pt x="20892" y="4706"/>
                      <a:pt x="20715" y="4609"/>
                      <a:pt x="20284" y="4125"/>
                    </a:cubicBezTo>
                    <a:cubicBezTo>
                      <a:pt x="19981" y="3785"/>
                      <a:pt x="19621" y="3276"/>
                      <a:pt x="19479" y="3003"/>
                    </a:cubicBezTo>
                    <a:cubicBezTo>
                      <a:pt x="19335" y="2726"/>
                      <a:pt x="19037" y="2451"/>
                      <a:pt x="18808" y="2381"/>
                    </a:cubicBezTo>
                    <a:cubicBezTo>
                      <a:pt x="18399" y="2255"/>
                      <a:pt x="18084" y="1778"/>
                      <a:pt x="18170" y="1420"/>
                    </a:cubicBezTo>
                    <a:cubicBezTo>
                      <a:pt x="18201" y="1292"/>
                      <a:pt x="18108" y="1264"/>
                      <a:pt x="17868" y="1326"/>
                    </a:cubicBezTo>
                    <a:cubicBezTo>
                      <a:pt x="17663" y="1378"/>
                      <a:pt x="17338" y="1327"/>
                      <a:pt x="17080" y="1190"/>
                    </a:cubicBezTo>
                    <a:cubicBezTo>
                      <a:pt x="16838" y="1063"/>
                      <a:pt x="16643" y="996"/>
                      <a:pt x="16643" y="1055"/>
                    </a:cubicBezTo>
                    <a:cubicBezTo>
                      <a:pt x="16643" y="1114"/>
                      <a:pt x="16508" y="1084"/>
                      <a:pt x="16341" y="974"/>
                    </a:cubicBezTo>
                    <a:cubicBezTo>
                      <a:pt x="15995" y="743"/>
                      <a:pt x="14779" y="259"/>
                      <a:pt x="14395" y="203"/>
                    </a:cubicBezTo>
                    <a:cubicBezTo>
                      <a:pt x="14289" y="187"/>
                      <a:pt x="13975" y="128"/>
                      <a:pt x="13691" y="68"/>
                    </a:cubicBezTo>
                    <a:cubicBezTo>
                      <a:pt x="11367" y="45"/>
                      <a:pt x="8871" y="10"/>
                      <a:pt x="8104" y="0"/>
                    </a:cubicBezTo>
                    <a:lnTo>
                      <a:pt x="7097" y="0"/>
                    </a:lnTo>
                    <a:lnTo>
                      <a:pt x="6996" y="0"/>
                    </a:lnTo>
                    <a:close/>
                    <a:moveTo>
                      <a:pt x="4580" y="568"/>
                    </a:moveTo>
                    <a:cubicBezTo>
                      <a:pt x="4370" y="568"/>
                      <a:pt x="4211" y="664"/>
                      <a:pt x="4211" y="785"/>
                    </a:cubicBezTo>
                    <a:cubicBezTo>
                      <a:pt x="4211" y="899"/>
                      <a:pt x="4279" y="987"/>
                      <a:pt x="4362" y="987"/>
                    </a:cubicBezTo>
                    <a:cubicBezTo>
                      <a:pt x="4446" y="987"/>
                      <a:pt x="4613" y="899"/>
                      <a:pt x="4731" y="785"/>
                    </a:cubicBezTo>
                    <a:cubicBezTo>
                      <a:pt x="4911" y="610"/>
                      <a:pt x="4886" y="568"/>
                      <a:pt x="4580" y="568"/>
                    </a:cubicBezTo>
                    <a:close/>
                    <a:moveTo>
                      <a:pt x="18506" y="852"/>
                    </a:moveTo>
                    <a:cubicBezTo>
                      <a:pt x="18391" y="852"/>
                      <a:pt x="18403" y="923"/>
                      <a:pt x="18539" y="1055"/>
                    </a:cubicBezTo>
                    <a:cubicBezTo>
                      <a:pt x="18659" y="1172"/>
                      <a:pt x="18798" y="1239"/>
                      <a:pt x="18841" y="1204"/>
                    </a:cubicBezTo>
                    <a:cubicBezTo>
                      <a:pt x="18961" y="1107"/>
                      <a:pt x="18714" y="852"/>
                      <a:pt x="18506" y="852"/>
                    </a:cubicBezTo>
                    <a:close/>
                    <a:moveTo>
                      <a:pt x="21006" y="12309"/>
                    </a:moveTo>
                    <a:cubicBezTo>
                      <a:pt x="20987" y="12323"/>
                      <a:pt x="20976" y="12376"/>
                      <a:pt x="20972" y="12457"/>
                    </a:cubicBezTo>
                    <a:cubicBezTo>
                      <a:pt x="20965" y="12604"/>
                      <a:pt x="20999" y="12693"/>
                      <a:pt x="21056" y="12647"/>
                    </a:cubicBezTo>
                    <a:cubicBezTo>
                      <a:pt x="21113" y="12600"/>
                      <a:pt x="21123" y="12477"/>
                      <a:pt x="21073" y="12376"/>
                    </a:cubicBezTo>
                    <a:cubicBezTo>
                      <a:pt x="21045" y="12321"/>
                      <a:pt x="21024" y="12294"/>
                      <a:pt x="21006" y="12309"/>
                    </a:cubicBezTo>
                    <a:close/>
                    <a:moveTo>
                      <a:pt x="17013" y="16028"/>
                    </a:moveTo>
                    <a:cubicBezTo>
                      <a:pt x="16917" y="16023"/>
                      <a:pt x="16775" y="16087"/>
                      <a:pt x="16576" y="16204"/>
                    </a:cubicBezTo>
                    <a:cubicBezTo>
                      <a:pt x="16301" y="16366"/>
                      <a:pt x="16308" y="16380"/>
                      <a:pt x="16711" y="16407"/>
                    </a:cubicBezTo>
                    <a:cubicBezTo>
                      <a:pt x="17002" y="16426"/>
                      <a:pt x="17164" y="16368"/>
                      <a:pt x="17164" y="16231"/>
                    </a:cubicBezTo>
                    <a:cubicBezTo>
                      <a:pt x="17164" y="16104"/>
                      <a:pt x="17108" y="16033"/>
                      <a:pt x="17013" y="16028"/>
                    </a:cubicBezTo>
                    <a:close/>
                    <a:moveTo>
                      <a:pt x="13825" y="17043"/>
                    </a:moveTo>
                    <a:cubicBezTo>
                      <a:pt x="13706" y="17081"/>
                      <a:pt x="13805" y="17110"/>
                      <a:pt x="14043" y="17110"/>
                    </a:cubicBezTo>
                    <a:cubicBezTo>
                      <a:pt x="14280" y="17110"/>
                      <a:pt x="14380" y="17081"/>
                      <a:pt x="14261" y="17043"/>
                    </a:cubicBezTo>
                    <a:cubicBezTo>
                      <a:pt x="14142" y="17004"/>
                      <a:pt x="13943" y="17004"/>
                      <a:pt x="13825" y="17043"/>
                    </a:cubicBezTo>
                    <a:close/>
                    <a:moveTo>
                      <a:pt x="13070" y="19058"/>
                    </a:moveTo>
                    <a:cubicBezTo>
                      <a:pt x="12997" y="19059"/>
                      <a:pt x="12944" y="19065"/>
                      <a:pt x="12919" y="19099"/>
                    </a:cubicBezTo>
                    <a:cubicBezTo>
                      <a:pt x="12864" y="19170"/>
                      <a:pt x="12728" y="19218"/>
                      <a:pt x="12617" y="19207"/>
                    </a:cubicBezTo>
                    <a:cubicBezTo>
                      <a:pt x="11986" y="19144"/>
                      <a:pt x="11940" y="19240"/>
                      <a:pt x="12399" y="19626"/>
                    </a:cubicBezTo>
                    <a:cubicBezTo>
                      <a:pt x="12787" y="19953"/>
                      <a:pt x="12859" y="20135"/>
                      <a:pt x="12835" y="20627"/>
                    </a:cubicBezTo>
                    <a:cubicBezTo>
                      <a:pt x="12818" y="20961"/>
                      <a:pt x="12809" y="21301"/>
                      <a:pt x="12818" y="21371"/>
                    </a:cubicBezTo>
                    <a:cubicBezTo>
                      <a:pt x="12827" y="21441"/>
                      <a:pt x="12894" y="21459"/>
                      <a:pt x="12952" y="21412"/>
                    </a:cubicBezTo>
                    <a:cubicBezTo>
                      <a:pt x="13011" y="21364"/>
                      <a:pt x="13057" y="20904"/>
                      <a:pt x="13070" y="20384"/>
                    </a:cubicBezTo>
                    <a:cubicBezTo>
                      <a:pt x="13091" y="19497"/>
                      <a:pt x="13125" y="19426"/>
                      <a:pt x="13489" y="19437"/>
                    </a:cubicBezTo>
                    <a:cubicBezTo>
                      <a:pt x="13998" y="19451"/>
                      <a:pt x="13974" y="19326"/>
                      <a:pt x="13439" y="19126"/>
                    </a:cubicBezTo>
                    <a:cubicBezTo>
                      <a:pt x="13322" y="19082"/>
                      <a:pt x="13225" y="19067"/>
                      <a:pt x="13137" y="19058"/>
                    </a:cubicBezTo>
                    <a:lnTo>
                      <a:pt x="13070" y="19058"/>
                    </a:lnTo>
                    <a:close/>
                    <a:moveTo>
                      <a:pt x="8775" y="19166"/>
                    </a:moveTo>
                    <a:cubicBezTo>
                      <a:pt x="8232" y="19032"/>
                      <a:pt x="7278" y="19611"/>
                      <a:pt x="7214" y="20113"/>
                    </a:cubicBezTo>
                    <a:cubicBezTo>
                      <a:pt x="7139" y="20704"/>
                      <a:pt x="7570" y="21275"/>
                      <a:pt x="8137" y="21344"/>
                    </a:cubicBezTo>
                    <a:cubicBezTo>
                      <a:pt x="8399" y="21376"/>
                      <a:pt x="8643" y="21415"/>
                      <a:pt x="8691" y="21425"/>
                    </a:cubicBezTo>
                    <a:cubicBezTo>
                      <a:pt x="8738" y="21435"/>
                      <a:pt x="8901" y="21379"/>
                      <a:pt x="9043" y="21303"/>
                    </a:cubicBezTo>
                    <a:cubicBezTo>
                      <a:pt x="9258" y="21189"/>
                      <a:pt x="9255" y="21148"/>
                      <a:pt x="9060" y="21046"/>
                    </a:cubicBezTo>
                    <a:cubicBezTo>
                      <a:pt x="8931" y="20979"/>
                      <a:pt x="8695" y="20956"/>
                      <a:pt x="8523" y="20992"/>
                    </a:cubicBezTo>
                    <a:cubicBezTo>
                      <a:pt x="8302" y="21039"/>
                      <a:pt x="8120" y="20927"/>
                      <a:pt x="7919" y="20614"/>
                    </a:cubicBezTo>
                    <a:cubicBezTo>
                      <a:pt x="7655" y="20202"/>
                      <a:pt x="7656" y="20158"/>
                      <a:pt x="7919" y="19924"/>
                    </a:cubicBezTo>
                    <a:cubicBezTo>
                      <a:pt x="8075" y="19785"/>
                      <a:pt x="8398" y="19674"/>
                      <a:pt x="8624" y="19694"/>
                    </a:cubicBezTo>
                    <a:cubicBezTo>
                      <a:pt x="8863" y="19715"/>
                      <a:pt x="9069" y="19653"/>
                      <a:pt x="9127" y="19531"/>
                    </a:cubicBezTo>
                    <a:cubicBezTo>
                      <a:pt x="9243" y="19287"/>
                      <a:pt x="9243" y="19282"/>
                      <a:pt x="8775" y="19166"/>
                    </a:cubicBezTo>
                    <a:close/>
                    <a:moveTo>
                      <a:pt x="15033" y="19166"/>
                    </a:moveTo>
                    <a:cubicBezTo>
                      <a:pt x="14888" y="19197"/>
                      <a:pt x="14761" y="19284"/>
                      <a:pt x="14563" y="19437"/>
                    </a:cubicBezTo>
                    <a:cubicBezTo>
                      <a:pt x="14158" y="19749"/>
                      <a:pt x="14123" y="19855"/>
                      <a:pt x="14227" y="20411"/>
                    </a:cubicBezTo>
                    <a:cubicBezTo>
                      <a:pt x="14356" y="21092"/>
                      <a:pt x="14336" y="21055"/>
                      <a:pt x="14831" y="21276"/>
                    </a:cubicBezTo>
                    <a:cubicBezTo>
                      <a:pt x="15556" y="21600"/>
                      <a:pt x="16449" y="21087"/>
                      <a:pt x="16526" y="20302"/>
                    </a:cubicBezTo>
                    <a:cubicBezTo>
                      <a:pt x="16586" y="19683"/>
                      <a:pt x="16328" y="19392"/>
                      <a:pt x="15586" y="19220"/>
                    </a:cubicBezTo>
                    <a:cubicBezTo>
                      <a:pt x="15337" y="19163"/>
                      <a:pt x="15178" y="19135"/>
                      <a:pt x="15033" y="19166"/>
                    </a:cubicBezTo>
                    <a:close/>
                    <a:moveTo>
                      <a:pt x="2416" y="19220"/>
                    </a:moveTo>
                    <a:cubicBezTo>
                      <a:pt x="2049" y="19220"/>
                      <a:pt x="1877" y="19256"/>
                      <a:pt x="1795" y="19450"/>
                    </a:cubicBezTo>
                    <a:lnTo>
                      <a:pt x="1879" y="20127"/>
                    </a:lnTo>
                    <a:cubicBezTo>
                      <a:pt x="1924" y="20503"/>
                      <a:pt x="1912" y="20773"/>
                      <a:pt x="1846" y="20992"/>
                    </a:cubicBezTo>
                    <a:cubicBezTo>
                      <a:pt x="1899" y="21194"/>
                      <a:pt x="1975" y="21303"/>
                      <a:pt x="2131" y="21303"/>
                    </a:cubicBezTo>
                    <a:cubicBezTo>
                      <a:pt x="2355" y="21303"/>
                      <a:pt x="2430" y="21204"/>
                      <a:pt x="2416" y="20925"/>
                    </a:cubicBezTo>
                    <a:cubicBezTo>
                      <a:pt x="2401" y="20624"/>
                      <a:pt x="2469" y="20546"/>
                      <a:pt x="2752" y="20546"/>
                    </a:cubicBezTo>
                    <a:cubicBezTo>
                      <a:pt x="3259" y="20546"/>
                      <a:pt x="3691" y="20213"/>
                      <a:pt x="3691" y="19829"/>
                    </a:cubicBezTo>
                    <a:cubicBezTo>
                      <a:pt x="3691" y="19436"/>
                      <a:pt x="3230" y="19220"/>
                      <a:pt x="2416" y="19220"/>
                    </a:cubicBezTo>
                    <a:close/>
                    <a:moveTo>
                      <a:pt x="5302" y="19220"/>
                    </a:moveTo>
                    <a:cubicBezTo>
                      <a:pt x="4959" y="19229"/>
                      <a:pt x="4649" y="19336"/>
                      <a:pt x="4480" y="19531"/>
                    </a:cubicBezTo>
                    <a:cubicBezTo>
                      <a:pt x="4128" y="19937"/>
                      <a:pt x="4136" y="20725"/>
                      <a:pt x="4496" y="21046"/>
                    </a:cubicBezTo>
                    <a:cubicBezTo>
                      <a:pt x="4873" y="21382"/>
                      <a:pt x="5951" y="21393"/>
                      <a:pt x="6325" y="21060"/>
                    </a:cubicBezTo>
                    <a:cubicBezTo>
                      <a:pt x="6478" y="20924"/>
                      <a:pt x="6619" y="20569"/>
                      <a:pt x="6644" y="20275"/>
                    </a:cubicBezTo>
                    <a:cubicBezTo>
                      <a:pt x="6679" y="19857"/>
                      <a:pt x="6605" y="19682"/>
                      <a:pt x="6292" y="19477"/>
                    </a:cubicBezTo>
                    <a:cubicBezTo>
                      <a:pt x="6010" y="19294"/>
                      <a:pt x="5644" y="19211"/>
                      <a:pt x="5302" y="19220"/>
                    </a:cubicBezTo>
                    <a:close/>
                    <a:moveTo>
                      <a:pt x="17449" y="19234"/>
                    </a:moveTo>
                    <a:cubicBezTo>
                      <a:pt x="17339" y="19285"/>
                      <a:pt x="17294" y="19631"/>
                      <a:pt x="17264" y="20289"/>
                    </a:cubicBezTo>
                    <a:cubicBezTo>
                      <a:pt x="17257" y="20454"/>
                      <a:pt x="17191" y="20632"/>
                      <a:pt x="17130" y="20681"/>
                    </a:cubicBezTo>
                    <a:cubicBezTo>
                      <a:pt x="17069" y="20731"/>
                      <a:pt x="17065" y="20884"/>
                      <a:pt x="17113" y="21033"/>
                    </a:cubicBezTo>
                    <a:cubicBezTo>
                      <a:pt x="17249" y="21453"/>
                      <a:pt x="17482" y="21356"/>
                      <a:pt x="17466" y="20884"/>
                    </a:cubicBezTo>
                    <a:cubicBezTo>
                      <a:pt x="17444" y="20269"/>
                      <a:pt x="17792" y="20050"/>
                      <a:pt x="18019" y="20532"/>
                    </a:cubicBezTo>
                    <a:cubicBezTo>
                      <a:pt x="18118" y="20741"/>
                      <a:pt x="18187" y="21004"/>
                      <a:pt x="18187" y="21114"/>
                    </a:cubicBezTo>
                    <a:cubicBezTo>
                      <a:pt x="18187" y="21224"/>
                      <a:pt x="18313" y="21303"/>
                      <a:pt x="18455" y="21303"/>
                    </a:cubicBezTo>
                    <a:cubicBezTo>
                      <a:pt x="18598" y="21303"/>
                      <a:pt x="18694" y="21266"/>
                      <a:pt x="18673" y="21209"/>
                    </a:cubicBezTo>
                    <a:cubicBezTo>
                      <a:pt x="18653" y="21151"/>
                      <a:pt x="18728" y="20896"/>
                      <a:pt x="18841" y="20641"/>
                    </a:cubicBezTo>
                    <a:cubicBezTo>
                      <a:pt x="19074" y="20116"/>
                      <a:pt x="19472" y="20107"/>
                      <a:pt x="19512" y="20627"/>
                    </a:cubicBezTo>
                    <a:cubicBezTo>
                      <a:pt x="19527" y="20812"/>
                      <a:pt x="19553" y="21045"/>
                      <a:pt x="19563" y="21141"/>
                    </a:cubicBezTo>
                    <a:cubicBezTo>
                      <a:pt x="19572" y="21237"/>
                      <a:pt x="19648" y="21303"/>
                      <a:pt x="19730" y="21303"/>
                    </a:cubicBezTo>
                    <a:cubicBezTo>
                      <a:pt x="19763" y="21303"/>
                      <a:pt x="19784" y="21240"/>
                      <a:pt x="19798" y="21168"/>
                    </a:cubicBezTo>
                    <a:lnTo>
                      <a:pt x="19798" y="20816"/>
                    </a:lnTo>
                    <a:cubicBezTo>
                      <a:pt x="19794" y="20778"/>
                      <a:pt x="19787" y="20762"/>
                      <a:pt x="19781" y="20722"/>
                    </a:cubicBezTo>
                    <a:cubicBezTo>
                      <a:pt x="19732" y="20396"/>
                      <a:pt x="19690" y="19929"/>
                      <a:pt x="19680" y="19680"/>
                    </a:cubicBezTo>
                    <a:cubicBezTo>
                      <a:pt x="19654" y="19004"/>
                      <a:pt x="19290" y="19126"/>
                      <a:pt x="18908" y="19951"/>
                    </a:cubicBezTo>
                    <a:cubicBezTo>
                      <a:pt x="18722" y="20353"/>
                      <a:pt x="18510" y="20681"/>
                      <a:pt x="18439" y="20681"/>
                    </a:cubicBezTo>
                    <a:cubicBezTo>
                      <a:pt x="18367" y="20681"/>
                      <a:pt x="18158" y="20353"/>
                      <a:pt x="17969" y="19951"/>
                    </a:cubicBezTo>
                    <a:cubicBezTo>
                      <a:pt x="17720" y="19423"/>
                      <a:pt x="17558" y="19183"/>
                      <a:pt x="17449" y="19234"/>
                    </a:cubicBezTo>
                    <a:close/>
                    <a:moveTo>
                      <a:pt x="10671" y="19274"/>
                    </a:moveTo>
                    <a:cubicBezTo>
                      <a:pt x="10529" y="19269"/>
                      <a:pt x="10419" y="19372"/>
                      <a:pt x="10419" y="19640"/>
                    </a:cubicBezTo>
                    <a:cubicBezTo>
                      <a:pt x="10419" y="19786"/>
                      <a:pt x="10222" y="20014"/>
                      <a:pt x="9983" y="20140"/>
                    </a:cubicBezTo>
                    <a:cubicBezTo>
                      <a:pt x="9650" y="20316"/>
                      <a:pt x="9603" y="20418"/>
                      <a:pt x="9748" y="20559"/>
                    </a:cubicBezTo>
                    <a:cubicBezTo>
                      <a:pt x="9852" y="20661"/>
                      <a:pt x="9877" y="20863"/>
                      <a:pt x="9815" y="21019"/>
                    </a:cubicBezTo>
                    <a:cubicBezTo>
                      <a:pt x="9654" y="21429"/>
                      <a:pt x="9978" y="21376"/>
                      <a:pt x="10218" y="20952"/>
                    </a:cubicBezTo>
                    <a:cubicBezTo>
                      <a:pt x="10484" y="20481"/>
                      <a:pt x="11340" y="20509"/>
                      <a:pt x="11426" y="20992"/>
                    </a:cubicBezTo>
                    <a:cubicBezTo>
                      <a:pt x="11456" y="21164"/>
                      <a:pt x="11581" y="21303"/>
                      <a:pt x="11711" y="21303"/>
                    </a:cubicBezTo>
                    <a:cubicBezTo>
                      <a:pt x="11909" y="21303"/>
                      <a:pt x="11918" y="21245"/>
                      <a:pt x="11711" y="20925"/>
                    </a:cubicBezTo>
                    <a:cubicBezTo>
                      <a:pt x="11575" y="20714"/>
                      <a:pt x="11413" y="20356"/>
                      <a:pt x="11358" y="20127"/>
                    </a:cubicBezTo>
                    <a:cubicBezTo>
                      <a:pt x="11237" y="19619"/>
                      <a:pt x="10906" y="19284"/>
                      <a:pt x="10671" y="19274"/>
                    </a:cubicBezTo>
                    <a:close/>
                    <a:moveTo>
                      <a:pt x="15385" y="19315"/>
                    </a:moveTo>
                    <a:cubicBezTo>
                      <a:pt x="15546" y="19329"/>
                      <a:pt x="15716" y="19424"/>
                      <a:pt x="15989" y="19613"/>
                    </a:cubicBezTo>
                    <a:cubicBezTo>
                      <a:pt x="16427" y="19916"/>
                      <a:pt x="16373" y="20639"/>
                      <a:pt x="15888" y="21006"/>
                    </a:cubicBezTo>
                    <a:cubicBezTo>
                      <a:pt x="15400" y="21376"/>
                      <a:pt x="15409" y="21375"/>
                      <a:pt x="14848" y="21019"/>
                    </a:cubicBezTo>
                    <a:cubicBezTo>
                      <a:pt x="14221" y="20621"/>
                      <a:pt x="14222" y="19915"/>
                      <a:pt x="14848" y="19518"/>
                    </a:cubicBezTo>
                    <a:cubicBezTo>
                      <a:pt x="15077" y="19373"/>
                      <a:pt x="15224" y="19301"/>
                      <a:pt x="15385" y="19315"/>
                    </a:cubicBezTo>
                    <a:close/>
                    <a:moveTo>
                      <a:pt x="5402" y="19504"/>
                    </a:moveTo>
                    <a:cubicBezTo>
                      <a:pt x="5617" y="19508"/>
                      <a:pt x="5835" y="19611"/>
                      <a:pt x="6023" y="19843"/>
                    </a:cubicBezTo>
                    <a:cubicBezTo>
                      <a:pt x="6261" y="20136"/>
                      <a:pt x="6273" y="20237"/>
                      <a:pt x="6074" y="20573"/>
                    </a:cubicBezTo>
                    <a:cubicBezTo>
                      <a:pt x="5643" y="21300"/>
                      <a:pt x="4731" y="21087"/>
                      <a:pt x="4731" y="20262"/>
                    </a:cubicBezTo>
                    <a:cubicBezTo>
                      <a:pt x="4731" y="19774"/>
                      <a:pt x="5045" y="19499"/>
                      <a:pt x="5402" y="19504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  <p:sp>
            <p:nvSpPr>
              <p:cNvPr id="260" name="Кружок"/>
              <p:cNvSpPr/>
              <p:nvPr/>
            </p:nvSpPr>
            <p:spPr>
              <a:xfrm>
                <a:off x="1681624" y="1788951"/>
                <a:ext cx="163217" cy="163217"/>
              </a:xfrm>
              <a:prstGeom prst="ellipse">
                <a:avLst/>
              </a:prstGeom>
              <a:solidFill>
                <a:srgbClr val="FFFFFF"/>
              </a:solidFill>
              <a:ln w="38100" cap="flat">
                <a:solidFill>
                  <a:srgbClr val="134977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61" name="Кружок"/>
              <p:cNvSpPr/>
              <p:nvPr/>
            </p:nvSpPr>
            <p:spPr>
              <a:xfrm>
                <a:off x="1722428" y="1829755"/>
                <a:ext cx="81609" cy="81609"/>
              </a:xfrm>
              <a:prstGeom prst="ellipse">
                <a:avLst/>
              </a:prstGeom>
              <a:solidFill>
                <a:srgbClr val="1349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62" name="Прямоугольник 242"/>
              <p:cNvSpPr txBox="1"/>
              <p:nvPr/>
            </p:nvSpPr>
            <p:spPr>
              <a:xfrm>
                <a:off x="1740143" y="1538139"/>
                <a:ext cx="796454" cy="2456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l" defTabSz="1300480">
                  <a:lnSpc>
                    <a:spcPct val="60000"/>
                  </a:lnSpc>
                  <a:defRPr sz="1100">
                    <a:solidFill>
                      <a:srgbClr val="05209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Мурманск</a:t>
                </a:r>
              </a:p>
            </p:txBody>
          </p:sp>
          <p:sp>
            <p:nvSpPr>
              <p:cNvPr id="263" name="Кружок"/>
              <p:cNvSpPr/>
              <p:nvPr/>
            </p:nvSpPr>
            <p:spPr>
              <a:xfrm>
                <a:off x="533738" y="3640113"/>
                <a:ext cx="163217" cy="163217"/>
              </a:xfrm>
              <a:prstGeom prst="ellipse">
                <a:avLst/>
              </a:prstGeom>
              <a:solidFill>
                <a:srgbClr val="FFFFFF"/>
              </a:solidFill>
              <a:ln w="38100" cap="flat">
                <a:solidFill>
                  <a:srgbClr val="134977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64" name="Кружок"/>
              <p:cNvSpPr/>
              <p:nvPr/>
            </p:nvSpPr>
            <p:spPr>
              <a:xfrm>
                <a:off x="574542" y="3680917"/>
                <a:ext cx="81609" cy="81608"/>
              </a:xfrm>
              <a:prstGeom prst="ellipse">
                <a:avLst/>
              </a:prstGeom>
              <a:solidFill>
                <a:srgbClr val="1349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65" name="Прямоугольник 242"/>
              <p:cNvSpPr txBox="1"/>
              <p:nvPr/>
            </p:nvSpPr>
            <p:spPr>
              <a:xfrm>
                <a:off x="928264" y="3187205"/>
                <a:ext cx="1541758" cy="2456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l" defTabSz="1300480">
                  <a:lnSpc>
                    <a:spcPct val="60000"/>
                  </a:lnSpc>
                  <a:defRPr sz="1100">
                    <a:solidFill>
                      <a:srgbClr val="05209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Европейские порты</a:t>
                </a:r>
              </a:p>
            </p:txBody>
          </p:sp>
          <p:sp>
            <p:nvSpPr>
              <p:cNvPr id="266" name="Кружок"/>
              <p:cNvSpPr/>
              <p:nvPr/>
            </p:nvSpPr>
            <p:spPr>
              <a:xfrm>
                <a:off x="351253" y="3716787"/>
                <a:ext cx="163217" cy="163217"/>
              </a:xfrm>
              <a:prstGeom prst="ellipse">
                <a:avLst/>
              </a:prstGeom>
              <a:solidFill>
                <a:srgbClr val="FFFFFF"/>
              </a:solidFill>
              <a:ln w="38100" cap="flat">
                <a:solidFill>
                  <a:srgbClr val="134977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67" name="Кружок"/>
              <p:cNvSpPr/>
              <p:nvPr/>
            </p:nvSpPr>
            <p:spPr>
              <a:xfrm>
                <a:off x="392057" y="3757591"/>
                <a:ext cx="81609" cy="81609"/>
              </a:xfrm>
              <a:prstGeom prst="ellipse">
                <a:avLst/>
              </a:prstGeom>
              <a:solidFill>
                <a:srgbClr val="1349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68" name="Кружок"/>
              <p:cNvSpPr/>
              <p:nvPr/>
            </p:nvSpPr>
            <p:spPr>
              <a:xfrm>
                <a:off x="651100" y="3481170"/>
                <a:ext cx="163216" cy="163217"/>
              </a:xfrm>
              <a:prstGeom prst="ellipse">
                <a:avLst/>
              </a:prstGeom>
              <a:solidFill>
                <a:srgbClr val="FFFFFF"/>
              </a:solidFill>
              <a:ln w="38100" cap="flat">
                <a:solidFill>
                  <a:srgbClr val="134977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69" name="Кружок"/>
              <p:cNvSpPr/>
              <p:nvPr/>
            </p:nvSpPr>
            <p:spPr>
              <a:xfrm>
                <a:off x="691904" y="3521974"/>
                <a:ext cx="81609" cy="81609"/>
              </a:xfrm>
              <a:prstGeom prst="ellipse">
                <a:avLst/>
              </a:prstGeom>
              <a:solidFill>
                <a:srgbClr val="1349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70" name="Кружок"/>
              <p:cNvSpPr/>
              <p:nvPr/>
            </p:nvSpPr>
            <p:spPr>
              <a:xfrm>
                <a:off x="6738467" y="3432010"/>
                <a:ext cx="163217" cy="163216"/>
              </a:xfrm>
              <a:prstGeom prst="ellipse">
                <a:avLst/>
              </a:prstGeom>
              <a:solidFill>
                <a:srgbClr val="FFFFFF"/>
              </a:solidFill>
              <a:ln w="38100" cap="flat">
                <a:solidFill>
                  <a:srgbClr val="134977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71" name="Кружок"/>
              <p:cNvSpPr/>
              <p:nvPr/>
            </p:nvSpPr>
            <p:spPr>
              <a:xfrm>
                <a:off x="6779271" y="3472813"/>
                <a:ext cx="81609" cy="81609"/>
              </a:xfrm>
              <a:prstGeom prst="ellipse">
                <a:avLst/>
              </a:prstGeom>
              <a:solidFill>
                <a:srgbClr val="1349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72" name="Прямоугольник 242"/>
              <p:cNvSpPr txBox="1"/>
              <p:nvPr/>
            </p:nvSpPr>
            <p:spPr>
              <a:xfrm>
                <a:off x="4825009" y="3273068"/>
                <a:ext cx="1975947" cy="2456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l" defTabSz="1300480">
                  <a:lnSpc>
                    <a:spcPct val="60000"/>
                  </a:lnSpc>
                  <a:defRPr sz="1100">
                    <a:solidFill>
                      <a:srgbClr val="05209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Петропавловск-Камчатский</a:t>
                </a:r>
              </a:p>
            </p:txBody>
          </p:sp>
          <p:sp>
            <p:nvSpPr>
              <p:cNvPr id="273" name="Кружок"/>
              <p:cNvSpPr/>
              <p:nvPr/>
            </p:nvSpPr>
            <p:spPr>
              <a:xfrm>
                <a:off x="5155847" y="4870846"/>
                <a:ext cx="163216" cy="163217"/>
              </a:xfrm>
              <a:prstGeom prst="ellipse">
                <a:avLst/>
              </a:prstGeom>
              <a:solidFill>
                <a:srgbClr val="FFFFFF"/>
              </a:solidFill>
              <a:ln w="38100" cap="flat">
                <a:solidFill>
                  <a:srgbClr val="134977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74" name="Кружок"/>
              <p:cNvSpPr/>
              <p:nvPr/>
            </p:nvSpPr>
            <p:spPr>
              <a:xfrm>
                <a:off x="5196651" y="4911650"/>
                <a:ext cx="81608" cy="81608"/>
              </a:xfrm>
              <a:prstGeom prst="ellipse">
                <a:avLst/>
              </a:prstGeom>
              <a:solidFill>
                <a:srgbClr val="1349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75" name="Кружок"/>
              <p:cNvSpPr/>
              <p:nvPr/>
            </p:nvSpPr>
            <p:spPr>
              <a:xfrm>
                <a:off x="5525575" y="4668119"/>
                <a:ext cx="163217" cy="163216"/>
              </a:xfrm>
              <a:prstGeom prst="ellipse">
                <a:avLst/>
              </a:prstGeom>
              <a:solidFill>
                <a:srgbClr val="FFFFFF"/>
              </a:solidFill>
              <a:ln w="38100" cap="flat">
                <a:solidFill>
                  <a:srgbClr val="134977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76" name="Кружок"/>
              <p:cNvSpPr/>
              <p:nvPr/>
            </p:nvSpPr>
            <p:spPr>
              <a:xfrm>
                <a:off x="5566379" y="4708923"/>
                <a:ext cx="81609" cy="81608"/>
              </a:xfrm>
              <a:prstGeom prst="ellipse">
                <a:avLst/>
              </a:prstGeom>
              <a:solidFill>
                <a:srgbClr val="1349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77" name="Кружок"/>
              <p:cNvSpPr/>
              <p:nvPr/>
            </p:nvSpPr>
            <p:spPr>
              <a:xfrm>
                <a:off x="5895304" y="4566044"/>
                <a:ext cx="163216" cy="163217"/>
              </a:xfrm>
              <a:prstGeom prst="ellipse">
                <a:avLst/>
              </a:prstGeom>
              <a:solidFill>
                <a:srgbClr val="FFFFFF"/>
              </a:solidFill>
              <a:ln w="38100" cap="flat">
                <a:solidFill>
                  <a:srgbClr val="134977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78" name="Кружок"/>
              <p:cNvSpPr/>
              <p:nvPr/>
            </p:nvSpPr>
            <p:spPr>
              <a:xfrm>
                <a:off x="5936107" y="4606848"/>
                <a:ext cx="81609" cy="81609"/>
              </a:xfrm>
              <a:prstGeom prst="ellipse">
                <a:avLst/>
              </a:prstGeom>
              <a:solidFill>
                <a:srgbClr val="1349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79" name="Прямоугольник 242"/>
              <p:cNvSpPr txBox="1"/>
              <p:nvPr/>
            </p:nvSpPr>
            <p:spPr>
              <a:xfrm>
                <a:off x="4592694" y="4322811"/>
                <a:ext cx="1541758" cy="2456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l" defTabSz="1300480">
                  <a:lnSpc>
                    <a:spcPct val="60000"/>
                  </a:lnSpc>
                  <a:defRPr sz="1100">
                    <a:solidFill>
                      <a:srgbClr val="05209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Азиатские порты</a:t>
                </a:r>
              </a:p>
            </p:txBody>
          </p:sp>
          <p:sp>
            <p:nvSpPr>
              <p:cNvPr id="280" name="Кружок"/>
              <p:cNvSpPr/>
              <p:nvPr/>
            </p:nvSpPr>
            <p:spPr>
              <a:xfrm>
                <a:off x="319614" y="3481170"/>
                <a:ext cx="163217" cy="163217"/>
              </a:xfrm>
              <a:prstGeom prst="ellipse">
                <a:avLst/>
              </a:prstGeom>
              <a:solidFill>
                <a:srgbClr val="FFFFFF"/>
              </a:solidFill>
              <a:ln w="38100" cap="flat">
                <a:solidFill>
                  <a:srgbClr val="134977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81" name="Кружок"/>
              <p:cNvSpPr/>
              <p:nvPr/>
            </p:nvSpPr>
            <p:spPr>
              <a:xfrm>
                <a:off x="360418" y="3521974"/>
                <a:ext cx="81609" cy="81609"/>
              </a:xfrm>
              <a:prstGeom prst="ellipse">
                <a:avLst/>
              </a:prstGeom>
              <a:solidFill>
                <a:srgbClr val="1349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82" name="Кружок"/>
              <p:cNvSpPr/>
              <p:nvPr/>
            </p:nvSpPr>
            <p:spPr>
              <a:xfrm>
                <a:off x="651100" y="3228444"/>
                <a:ext cx="163216" cy="163216"/>
              </a:xfrm>
              <a:prstGeom prst="ellipse">
                <a:avLst/>
              </a:prstGeom>
              <a:solidFill>
                <a:srgbClr val="FFFFFF"/>
              </a:solidFill>
              <a:ln w="38100" cap="flat">
                <a:solidFill>
                  <a:srgbClr val="134977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83" name="Кружок"/>
              <p:cNvSpPr/>
              <p:nvPr/>
            </p:nvSpPr>
            <p:spPr>
              <a:xfrm>
                <a:off x="691904" y="3269248"/>
                <a:ext cx="81609" cy="81608"/>
              </a:xfrm>
              <a:prstGeom prst="ellipse">
                <a:avLst/>
              </a:prstGeom>
              <a:solidFill>
                <a:srgbClr val="1349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84" name="Прямоугольник 242"/>
              <p:cNvSpPr txBox="1"/>
              <p:nvPr/>
            </p:nvSpPr>
            <p:spPr>
              <a:xfrm>
                <a:off x="6790121" y="619084"/>
                <a:ext cx="704728" cy="2456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l" defTabSz="1300480">
                  <a:lnSpc>
                    <a:spcPct val="60000"/>
                  </a:lnSpc>
                  <a:defRPr sz="1100">
                    <a:solidFill>
                      <a:srgbClr val="9411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В Европу</a:t>
                </a:r>
              </a:p>
            </p:txBody>
          </p:sp>
          <p:sp>
            <p:nvSpPr>
              <p:cNvPr id="285" name="Прямоугольник 242"/>
              <p:cNvSpPr txBox="1"/>
              <p:nvPr/>
            </p:nvSpPr>
            <p:spPr>
              <a:xfrm>
                <a:off x="2807538" y="144821"/>
                <a:ext cx="720670" cy="2456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l" defTabSz="1300480">
                  <a:lnSpc>
                    <a:spcPct val="60000"/>
                  </a:lnSpc>
                  <a:defRPr sz="1100">
                    <a:solidFill>
                      <a:srgbClr val="9411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В Азию</a:t>
                </a:r>
              </a:p>
            </p:txBody>
          </p:sp>
          <p:sp>
            <p:nvSpPr>
              <p:cNvPr id="286" name="Кружок"/>
              <p:cNvSpPr/>
              <p:nvPr/>
            </p:nvSpPr>
            <p:spPr>
              <a:xfrm>
                <a:off x="1921393" y="2286402"/>
                <a:ext cx="163217" cy="163217"/>
              </a:xfrm>
              <a:prstGeom prst="ellipse">
                <a:avLst/>
              </a:prstGeom>
              <a:solidFill>
                <a:srgbClr val="FFFFFF"/>
              </a:solidFill>
              <a:ln w="38100" cap="flat">
                <a:solidFill>
                  <a:srgbClr val="134977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87" name="Кружок"/>
              <p:cNvSpPr/>
              <p:nvPr/>
            </p:nvSpPr>
            <p:spPr>
              <a:xfrm>
                <a:off x="1962197" y="2327206"/>
                <a:ext cx="81609" cy="81609"/>
              </a:xfrm>
              <a:prstGeom prst="ellipse">
                <a:avLst/>
              </a:prstGeom>
              <a:solidFill>
                <a:srgbClr val="1349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88" name="Прямоугольник 242"/>
              <p:cNvSpPr txBox="1"/>
              <p:nvPr/>
            </p:nvSpPr>
            <p:spPr>
              <a:xfrm>
                <a:off x="2115696" y="2350300"/>
                <a:ext cx="2120313" cy="538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l" defTabSz="1300480">
                  <a:defRPr sz="1100">
                    <a:solidFill>
                      <a:srgbClr val="05209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ПЛК Курчатовского института. Концессия с Минобороны</a:t>
                </a:r>
              </a:p>
            </p:txBody>
          </p:sp>
          <p:grpSp>
            <p:nvGrpSpPr>
              <p:cNvPr id="291" name="Группа"/>
              <p:cNvGrpSpPr/>
              <p:nvPr/>
            </p:nvGrpSpPr>
            <p:grpSpPr>
              <a:xfrm>
                <a:off x="2283199" y="2040760"/>
                <a:ext cx="163217" cy="163217"/>
                <a:chOff x="0" y="0"/>
                <a:chExt cx="163215" cy="163215"/>
              </a:xfrm>
            </p:grpSpPr>
            <p:sp>
              <p:nvSpPr>
                <p:cNvPr id="289" name="Кружок"/>
                <p:cNvSpPr/>
                <p:nvPr/>
              </p:nvSpPr>
              <p:spPr>
                <a:xfrm>
                  <a:off x="0" y="0"/>
                  <a:ext cx="163216" cy="163216"/>
                </a:xfrm>
                <a:prstGeom prst="ellipse">
                  <a:avLst/>
                </a:prstGeom>
                <a:solidFill>
                  <a:srgbClr val="FFFFFF"/>
                </a:solidFill>
                <a:ln w="38100" cap="flat">
                  <a:solidFill>
                    <a:srgbClr val="134977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90" name="Кружок"/>
                <p:cNvSpPr/>
                <p:nvPr/>
              </p:nvSpPr>
              <p:spPr>
                <a:xfrm>
                  <a:off x="40803" y="40803"/>
                  <a:ext cx="81609" cy="81609"/>
                </a:xfrm>
                <a:prstGeom prst="ellipse">
                  <a:avLst/>
                </a:prstGeom>
                <a:solidFill>
                  <a:srgbClr val="13497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</p:grpSp>
          <p:sp>
            <p:nvSpPr>
              <p:cNvPr id="292" name="Прямоугольник 242"/>
              <p:cNvSpPr txBox="1"/>
              <p:nvPr/>
            </p:nvSpPr>
            <p:spPr>
              <a:xfrm>
                <a:off x="2458144" y="1874704"/>
                <a:ext cx="1086208" cy="2456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l" defTabSz="1300480">
                  <a:lnSpc>
                    <a:spcPct val="60000"/>
                  </a:lnSpc>
                  <a:defRPr sz="1100">
                    <a:solidFill>
                      <a:srgbClr val="05209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Порт Индига</a:t>
                </a:r>
              </a:p>
            </p:txBody>
          </p:sp>
        </p:grpSp>
        <p:sp>
          <p:nvSpPr>
            <p:cNvPr id="294" name="Линия"/>
            <p:cNvSpPr/>
            <p:nvPr/>
          </p:nvSpPr>
          <p:spPr>
            <a:xfrm rot="18900000">
              <a:off x="3173427" y="786951"/>
              <a:ext cx="4197511" cy="4760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528" extrusionOk="0">
                  <a:moveTo>
                    <a:pt x="0" y="0"/>
                  </a:moveTo>
                  <a:cubicBezTo>
                    <a:pt x="457" y="227"/>
                    <a:pt x="890" y="489"/>
                    <a:pt x="1294" y="784"/>
                  </a:cubicBezTo>
                  <a:cubicBezTo>
                    <a:pt x="1872" y="1206"/>
                    <a:pt x="2404" y="1700"/>
                    <a:pt x="3107" y="1932"/>
                  </a:cubicBezTo>
                  <a:cubicBezTo>
                    <a:pt x="3391" y="2025"/>
                    <a:pt x="3691" y="2071"/>
                    <a:pt x="3994" y="2074"/>
                  </a:cubicBezTo>
                  <a:cubicBezTo>
                    <a:pt x="5287" y="2087"/>
                    <a:pt x="6588" y="1334"/>
                    <a:pt x="7785" y="1841"/>
                  </a:cubicBezTo>
                  <a:cubicBezTo>
                    <a:pt x="8335" y="2074"/>
                    <a:pt x="8712" y="2545"/>
                    <a:pt x="9270" y="2764"/>
                  </a:cubicBezTo>
                  <a:cubicBezTo>
                    <a:pt x="9808" y="2975"/>
                    <a:pt x="10412" y="2921"/>
                    <a:pt x="10998" y="2883"/>
                  </a:cubicBezTo>
                  <a:cubicBezTo>
                    <a:pt x="12288" y="2800"/>
                    <a:pt x="13590" y="2814"/>
                    <a:pt x="14801" y="3184"/>
                  </a:cubicBezTo>
                  <a:cubicBezTo>
                    <a:pt x="15118" y="3281"/>
                    <a:pt x="15431" y="3403"/>
                    <a:pt x="15659" y="3621"/>
                  </a:cubicBezTo>
                  <a:cubicBezTo>
                    <a:pt x="15967" y="3916"/>
                    <a:pt x="16064" y="4325"/>
                    <a:pt x="16085" y="4726"/>
                  </a:cubicBezTo>
                  <a:cubicBezTo>
                    <a:pt x="16147" y="5961"/>
                    <a:pt x="15549" y="7166"/>
                    <a:pt x="15720" y="8393"/>
                  </a:cubicBezTo>
                  <a:cubicBezTo>
                    <a:pt x="15861" y="9405"/>
                    <a:pt x="16486" y="10287"/>
                    <a:pt x="17093" y="11151"/>
                  </a:cubicBezTo>
                  <a:cubicBezTo>
                    <a:pt x="17725" y="12050"/>
                    <a:pt x="18347" y="12950"/>
                    <a:pt x="18938" y="13872"/>
                  </a:cubicBezTo>
                  <a:cubicBezTo>
                    <a:pt x="19998" y="15528"/>
                    <a:pt x="20702" y="17430"/>
                    <a:pt x="21238" y="19082"/>
                  </a:cubicBezTo>
                  <a:cubicBezTo>
                    <a:pt x="21461" y="19769"/>
                    <a:pt x="21600" y="20440"/>
                    <a:pt x="21080" y="20993"/>
                  </a:cubicBezTo>
                  <a:cubicBezTo>
                    <a:pt x="20511" y="21600"/>
                    <a:pt x="19542" y="21558"/>
                    <a:pt x="18667" y="21492"/>
                  </a:cubicBezTo>
                  <a:cubicBezTo>
                    <a:pt x="16579" y="21333"/>
                    <a:pt x="14476" y="21281"/>
                    <a:pt x="12325" y="21344"/>
                  </a:cubicBezTo>
                </a:path>
              </a:pathLst>
            </a:custGeom>
            <a:noFill/>
            <a:ln w="9525" cap="flat">
              <a:solidFill>
                <a:srgbClr val="9411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5" name="Линия"/>
            <p:cNvSpPr/>
            <p:nvPr/>
          </p:nvSpPr>
          <p:spPr>
            <a:xfrm rot="18900000">
              <a:off x="5321906" y="5313456"/>
              <a:ext cx="2000724" cy="225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8" extrusionOk="0">
                  <a:moveTo>
                    <a:pt x="0" y="5050"/>
                  </a:moveTo>
                  <a:cubicBezTo>
                    <a:pt x="330" y="14779"/>
                    <a:pt x="1403" y="21145"/>
                    <a:pt x="2567" y="20276"/>
                  </a:cubicBezTo>
                  <a:cubicBezTo>
                    <a:pt x="3088" y="19887"/>
                    <a:pt x="3578" y="17956"/>
                    <a:pt x="4099" y="17501"/>
                  </a:cubicBezTo>
                  <a:cubicBezTo>
                    <a:pt x="5056" y="16664"/>
                    <a:pt x="5975" y="20801"/>
                    <a:pt x="6934" y="20534"/>
                  </a:cubicBezTo>
                  <a:cubicBezTo>
                    <a:pt x="8358" y="20137"/>
                    <a:pt x="9439" y="10804"/>
                    <a:pt x="10538" y="3007"/>
                  </a:cubicBezTo>
                  <a:cubicBezTo>
                    <a:pt x="10760" y="1435"/>
                    <a:pt x="11004" y="-118"/>
                    <a:pt x="11289" y="7"/>
                  </a:cubicBezTo>
                  <a:cubicBezTo>
                    <a:pt x="11654" y="167"/>
                    <a:pt x="11900" y="2892"/>
                    <a:pt x="12162" y="5093"/>
                  </a:cubicBezTo>
                  <a:cubicBezTo>
                    <a:pt x="13346" y="15037"/>
                    <a:pt x="15131" y="14535"/>
                    <a:pt x="16726" y="17593"/>
                  </a:cubicBezTo>
                  <a:cubicBezTo>
                    <a:pt x="17405" y="18894"/>
                    <a:pt x="18070" y="20937"/>
                    <a:pt x="18765" y="21149"/>
                  </a:cubicBezTo>
                  <a:cubicBezTo>
                    <a:pt x="19858" y="21482"/>
                    <a:pt x="20906" y="17377"/>
                    <a:pt x="21600" y="10045"/>
                  </a:cubicBezTo>
                </a:path>
              </a:pathLst>
            </a:custGeom>
            <a:noFill/>
            <a:ln w="9525" cap="flat">
              <a:solidFill>
                <a:srgbClr val="008F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6" name="Линия"/>
            <p:cNvSpPr/>
            <p:nvPr/>
          </p:nvSpPr>
          <p:spPr>
            <a:xfrm rot="18900000">
              <a:off x="14167" y="3166442"/>
              <a:ext cx="2335164" cy="1007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0852" extrusionOk="0">
                  <a:moveTo>
                    <a:pt x="0" y="20328"/>
                  </a:moveTo>
                  <a:cubicBezTo>
                    <a:pt x="1268" y="21526"/>
                    <a:pt x="2738" y="20620"/>
                    <a:pt x="3554" y="18138"/>
                  </a:cubicBezTo>
                  <a:cubicBezTo>
                    <a:pt x="3812" y="17353"/>
                    <a:pt x="3983" y="16450"/>
                    <a:pt x="4143" y="15545"/>
                  </a:cubicBezTo>
                  <a:cubicBezTo>
                    <a:pt x="4465" y="13721"/>
                    <a:pt x="4746" y="11886"/>
                    <a:pt x="5239" y="10302"/>
                  </a:cubicBezTo>
                  <a:cubicBezTo>
                    <a:pt x="5712" y="8780"/>
                    <a:pt x="6370" y="7520"/>
                    <a:pt x="7153" y="6752"/>
                  </a:cubicBezTo>
                  <a:cubicBezTo>
                    <a:pt x="7898" y="6021"/>
                    <a:pt x="8715" y="5770"/>
                    <a:pt x="9485" y="5186"/>
                  </a:cubicBezTo>
                  <a:cubicBezTo>
                    <a:pt x="10345" y="4533"/>
                    <a:pt x="11129" y="3477"/>
                    <a:pt x="11953" y="2626"/>
                  </a:cubicBezTo>
                  <a:cubicBezTo>
                    <a:pt x="12783" y="1770"/>
                    <a:pt x="13654" y="1123"/>
                    <a:pt x="14549" y="706"/>
                  </a:cubicBezTo>
                  <a:cubicBezTo>
                    <a:pt x="15147" y="428"/>
                    <a:pt x="15753" y="253"/>
                    <a:pt x="16362" y="129"/>
                  </a:cubicBezTo>
                  <a:cubicBezTo>
                    <a:pt x="16984" y="2"/>
                    <a:pt x="17599" y="-74"/>
                    <a:pt x="18217" y="110"/>
                  </a:cubicBezTo>
                  <a:cubicBezTo>
                    <a:pt x="18983" y="337"/>
                    <a:pt x="19713" y="957"/>
                    <a:pt x="20333" y="1977"/>
                  </a:cubicBezTo>
                  <a:cubicBezTo>
                    <a:pt x="20610" y="2432"/>
                    <a:pt x="20857" y="2970"/>
                    <a:pt x="21075" y="3564"/>
                  </a:cubicBezTo>
                  <a:cubicBezTo>
                    <a:pt x="21336" y="4275"/>
                    <a:pt x="21554" y="5089"/>
                    <a:pt x="21575" y="6008"/>
                  </a:cubicBezTo>
                  <a:cubicBezTo>
                    <a:pt x="21600" y="7123"/>
                    <a:pt x="21332" y="8118"/>
                    <a:pt x="21134" y="9127"/>
                  </a:cubicBezTo>
                  <a:cubicBezTo>
                    <a:pt x="21023" y="9694"/>
                    <a:pt x="20933" y="10281"/>
                    <a:pt x="20864" y="10881"/>
                  </a:cubicBezTo>
                </a:path>
              </a:pathLst>
            </a:custGeom>
            <a:noFill/>
            <a:ln w="9525" cap="flat">
              <a:solidFill>
                <a:srgbClr val="008F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7" name="Линия"/>
            <p:cNvSpPr/>
            <p:nvPr/>
          </p:nvSpPr>
          <p:spPr>
            <a:xfrm rot="18900000">
              <a:off x="682253" y="4592682"/>
              <a:ext cx="275974" cy="58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2" extrusionOk="0">
                  <a:moveTo>
                    <a:pt x="21600" y="0"/>
                  </a:moveTo>
                  <a:cubicBezTo>
                    <a:pt x="18087" y="14112"/>
                    <a:pt x="13544" y="21600"/>
                    <a:pt x="8880" y="20965"/>
                  </a:cubicBezTo>
                  <a:cubicBezTo>
                    <a:pt x="5745" y="20537"/>
                    <a:pt x="2687" y="16408"/>
                    <a:pt x="0" y="8974"/>
                  </a:cubicBezTo>
                </a:path>
              </a:pathLst>
            </a:custGeom>
            <a:noFill/>
            <a:ln w="9525" cap="flat">
              <a:solidFill>
                <a:srgbClr val="043472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8" name="Фигура"/>
            <p:cNvSpPr/>
            <p:nvPr/>
          </p:nvSpPr>
          <p:spPr>
            <a:xfrm rot="17684154">
              <a:off x="291983" y="3095589"/>
              <a:ext cx="1005638" cy="392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19" y="0"/>
                  </a:moveTo>
                  <a:lnTo>
                    <a:pt x="4919" y="717"/>
                  </a:lnTo>
                  <a:lnTo>
                    <a:pt x="5162" y="717"/>
                  </a:lnTo>
                  <a:lnTo>
                    <a:pt x="5162" y="1488"/>
                  </a:lnTo>
                  <a:lnTo>
                    <a:pt x="3370" y="1488"/>
                  </a:lnTo>
                  <a:lnTo>
                    <a:pt x="3370" y="5382"/>
                  </a:lnTo>
                  <a:lnTo>
                    <a:pt x="1569" y="5382"/>
                  </a:lnTo>
                  <a:lnTo>
                    <a:pt x="1569" y="11432"/>
                  </a:lnTo>
                  <a:lnTo>
                    <a:pt x="854" y="11432"/>
                  </a:lnTo>
                  <a:lnTo>
                    <a:pt x="854" y="14863"/>
                  </a:lnTo>
                  <a:lnTo>
                    <a:pt x="1569" y="14863"/>
                  </a:lnTo>
                  <a:lnTo>
                    <a:pt x="1953" y="14863"/>
                  </a:lnTo>
                  <a:lnTo>
                    <a:pt x="5709" y="14863"/>
                  </a:lnTo>
                  <a:lnTo>
                    <a:pt x="5709" y="5598"/>
                  </a:lnTo>
                  <a:lnTo>
                    <a:pt x="5709" y="5382"/>
                  </a:lnTo>
                  <a:lnTo>
                    <a:pt x="5709" y="1488"/>
                  </a:lnTo>
                  <a:lnTo>
                    <a:pt x="5460" y="1488"/>
                  </a:lnTo>
                  <a:lnTo>
                    <a:pt x="5460" y="717"/>
                  </a:lnTo>
                  <a:lnTo>
                    <a:pt x="5704" y="717"/>
                  </a:lnTo>
                  <a:lnTo>
                    <a:pt x="5704" y="0"/>
                  </a:lnTo>
                  <a:lnTo>
                    <a:pt x="4919" y="0"/>
                  </a:lnTo>
                  <a:close/>
                  <a:moveTo>
                    <a:pt x="3901" y="2295"/>
                  </a:moveTo>
                  <a:lnTo>
                    <a:pt x="4329" y="2295"/>
                  </a:lnTo>
                  <a:cubicBezTo>
                    <a:pt x="4388" y="2295"/>
                    <a:pt x="4437" y="2415"/>
                    <a:pt x="4437" y="2561"/>
                  </a:cubicBezTo>
                  <a:lnTo>
                    <a:pt x="4437" y="3609"/>
                  </a:lnTo>
                  <a:cubicBezTo>
                    <a:pt x="4437" y="3755"/>
                    <a:pt x="4388" y="3874"/>
                    <a:pt x="4329" y="3874"/>
                  </a:cubicBezTo>
                  <a:lnTo>
                    <a:pt x="3901" y="3874"/>
                  </a:lnTo>
                  <a:cubicBezTo>
                    <a:pt x="3841" y="3874"/>
                    <a:pt x="3793" y="3755"/>
                    <a:pt x="3793" y="3609"/>
                  </a:cubicBezTo>
                  <a:lnTo>
                    <a:pt x="3793" y="2561"/>
                  </a:lnTo>
                  <a:cubicBezTo>
                    <a:pt x="3793" y="2415"/>
                    <a:pt x="3841" y="2296"/>
                    <a:pt x="3901" y="2295"/>
                  </a:cubicBezTo>
                  <a:close/>
                  <a:moveTo>
                    <a:pt x="4831" y="2295"/>
                  </a:moveTo>
                  <a:lnTo>
                    <a:pt x="5259" y="2295"/>
                  </a:lnTo>
                  <a:cubicBezTo>
                    <a:pt x="5318" y="2295"/>
                    <a:pt x="5367" y="2415"/>
                    <a:pt x="5367" y="2561"/>
                  </a:cubicBezTo>
                  <a:lnTo>
                    <a:pt x="5367" y="3609"/>
                  </a:lnTo>
                  <a:cubicBezTo>
                    <a:pt x="5367" y="3755"/>
                    <a:pt x="5318" y="3874"/>
                    <a:pt x="5259" y="3874"/>
                  </a:cubicBezTo>
                  <a:lnTo>
                    <a:pt x="4831" y="3874"/>
                  </a:lnTo>
                  <a:cubicBezTo>
                    <a:pt x="4771" y="3874"/>
                    <a:pt x="4723" y="3755"/>
                    <a:pt x="4723" y="3609"/>
                  </a:cubicBezTo>
                  <a:lnTo>
                    <a:pt x="4723" y="2561"/>
                  </a:lnTo>
                  <a:cubicBezTo>
                    <a:pt x="4723" y="2415"/>
                    <a:pt x="4771" y="2296"/>
                    <a:pt x="4831" y="2295"/>
                  </a:cubicBezTo>
                  <a:close/>
                  <a:moveTo>
                    <a:pt x="6503" y="5544"/>
                  </a:moveTo>
                  <a:lnTo>
                    <a:pt x="6503" y="8250"/>
                  </a:lnTo>
                  <a:lnTo>
                    <a:pt x="8896" y="8250"/>
                  </a:lnTo>
                  <a:lnTo>
                    <a:pt x="8896" y="5544"/>
                  </a:lnTo>
                  <a:lnTo>
                    <a:pt x="6503" y="5544"/>
                  </a:lnTo>
                  <a:close/>
                  <a:moveTo>
                    <a:pt x="9112" y="5544"/>
                  </a:moveTo>
                  <a:lnTo>
                    <a:pt x="9112" y="8250"/>
                  </a:lnTo>
                  <a:lnTo>
                    <a:pt x="11503" y="8250"/>
                  </a:lnTo>
                  <a:lnTo>
                    <a:pt x="11503" y="5544"/>
                  </a:lnTo>
                  <a:lnTo>
                    <a:pt x="9112" y="5544"/>
                  </a:lnTo>
                  <a:close/>
                  <a:moveTo>
                    <a:pt x="11747" y="5544"/>
                  </a:moveTo>
                  <a:lnTo>
                    <a:pt x="11747" y="8250"/>
                  </a:lnTo>
                  <a:lnTo>
                    <a:pt x="14138" y="8250"/>
                  </a:lnTo>
                  <a:lnTo>
                    <a:pt x="14138" y="5544"/>
                  </a:lnTo>
                  <a:lnTo>
                    <a:pt x="11747" y="5544"/>
                  </a:lnTo>
                  <a:close/>
                  <a:moveTo>
                    <a:pt x="14388" y="5544"/>
                  </a:moveTo>
                  <a:lnTo>
                    <a:pt x="14388" y="8250"/>
                  </a:lnTo>
                  <a:lnTo>
                    <a:pt x="16779" y="8250"/>
                  </a:lnTo>
                  <a:lnTo>
                    <a:pt x="16779" y="5544"/>
                  </a:lnTo>
                  <a:lnTo>
                    <a:pt x="14388" y="5544"/>
                  </a:lnTo>
                  <a:close/>
                  <a:moveTo>
                    <a:pt x="17023" y="5544"/>
                  </a:moveTo>
                  <a:lnTo>
                    <a:pt x="17023" y="8250"/>
                  </a:lnTo>
                  <a:lnTo>
                    <a:pt x="19414" y="8250"/>
                  </a:lnTo>
                  <a:lnTo>
                    <a:pt x="19414" y="5544"/>
                  </a:lnTo>
                  <a:lnTo>
                    <a:pt x="17023" y="5544"/>
                  </a:lnTo>
                  <a:close/>
                  <a:moveTo>
                    <a:pt x="2029" y="6327"/>
                  </a:moveTo>
                  <a:lnTo>
                    <a:pt x="2457" y="6327"/>
                  </a:lnTo>
                  <a:cubicBezTo>
                    <a:pt x="2516" y="6327"/>
                    <a:pt x="2565" y="6446"/>
                    <a:pt x="2565" y="6592"/>
                  </a:cubicBezTo>
                  <a:lnTo>
                    <a:pt x="2565" y="7636"/>
                  </a:lnTo>
                  <a:cubicBezTo>
                    <a:pt x="2565" y="7782"/>
                    <a:pt x="2516" y="7902"/>
                    <a:pt x="2457" y="7902"/>
                  </a:cubicBezTo>
                  <a:lnTo>
                    <a:pt x="2029" y="7902"/>
                  </a:lnTo>
                  <a:cubicBezTo>
                    <a:pt x="1970" y="7902"/>
                    <a:pt x="1921" y="7782"/>
                    <a:pt x="1921" y="7636"/>
                  </a:cubicBezTo>
                  <a:lnTo>
                    <a:pt x="1921" y="6592"/>
                  </a:lnTo>
                  <a:cubicBezTo>
                    <a:pt x="1921" y="6446"/>
                    <a:pt x="1970" y="6327"/>
                    <a:pt x="2029" y="6327"/>
                  </a:cubicBezTo>
                  <a:close/>
                  <a:moveTo>
                    <a:pt x="2964" y="6327"/>
                  </a:moveTo>
                  <a:lnTo>
                    <a:pt x="3392" y="6327"/>
                  </a:lnTo>
                  <a:cubicBezTo>
                    <a:pt x="3452" y="6327"/>
                    <a:pt x="3500" y="6446"/>
                    <a:pt x="3500" y="6592"/>
                  </a:cubicBezTo>
                  <a:lnTo>
                    <a:pt x="3500" y="7636"/>
                  </a:lnTo>
                  <a:cubicBezTo>
                    <a:pt x="3500" y="7782"/>
                    <a:pt x="3452" y="7902"/>
                    <a:pt x="3392" y="7902"/>
                  </a:cubicBezTo>
                  <a:lnTo>
                    <a:pt x="2964" y="7902"/>
                  </a:lnTo>
                  <a:cubicBezTo>
                    <a:pt x="2905" y="7902"/>
                    <a:pt x="2856" y="7782"/>
                    <a:pt x="2856" y="7636"/>
                  </a:cubicBezTo>
                  <a:lnTo>
                    <a:pt x="2856" y="6592"/>
                  </a:lnTo>
                  <a:cubicBezTo>
                    <a:pt x="2856" y="6446"/>
                    <a:pt x="2905" y="6327"/>
                    <a:pt x="2964" y="6327"/>
                  </a:cubicBezTo>
                  <a:close/>
                  <a:moveTo>
                    <a:pt x="3901" y="6327"/>
                  </a:moveTo>
                  <a:lnTo>
                    <a:pt x="4329" y="6327"/>
                  </a:lnTo>
                  <a:cubicBezTo>
                    <a:pt x="4388" y="6327"/>
                    <a:pt x="4437" y="6446"/>
                    <a:pt x="4437" y="6592"/>
                  </a:cubicBezTo>
                  <a:lnTo>
                    <a:pt x="4437" y="7636"/>
                  </a:lnTo>
                  <a:cubicBezTo>
                    <a:pt x="4437" y="7782"/>
                    <a:pt x="4388" y="7902"/>
                    <a:pt x="4329" y="7902"/>
                  </a:cubicBezTo>
                  <a:lnTo>
                    <a:pt x="3901" y="7902"/>
                  </a:lnTo>
                  <a:cubicBezTo>
                    <a:pt x="3841" y="7902"/>
                    <a:pt x="3793" y="7782"/>
                    <a:pt x="3793" y="7636"/>
                  </a:cubicBezTo>
                  <a:lnTo>
                    <a:pt x="3793" y="6592"/>
                  </a:lnTo>
                  <a:cubicBezTo>
                    <a:pt x="3793" y="6446"/>
                    <a:pt x="3841" y="6327"/>
                    <a:pt x="3901" y="6327"/>
                  </a:cubicBezTo>
                  <a:close/>
                  <a:moveTo>
                    <a:pt x="4831" y="6327"/>
                  </a:moveTo>
                  <a:lnTo>
                    <a:pt x="5259" y="6327"/>
                  </a:lnTo>
                  <a:cubicBezTo>
                    <a:pt x="5318" y="6327"/>
                    <a:pt x="5367" y="6446"/>
                    <a:pt x="5367" y="6592"/>
                  </a:cubicBezTo>
                  <a:lnTo>
                    <a:pt x="5367" y="7636"/>
                  </a:lnTo>
                  <a:cubicBezTo>
                    <a:pt x="5367" y="7782"/>
                    <a:pt x="5318" y="7902"/>
                    <a:pt x="5259" y="7902"/>
                  </a:cubicBezTo>
                  <a:lnTo>
                    <a:pt x="4831" y="7902"/>
                  </a:lnTo>
                  <a:cubicBezTo>
                    <a:pt x="4771" y="7902"/>
                    <a:pt x="4723" y="7782"/>
                    <a:pt x="4723" y="7636"/>
                  </a:cubicBezTo>
                  <a:lnTo>
                    <a:pt x="4723" y="6592"/>
                  </a:lnTo>
                  <a:cubicBezTo>
                    <a:pt x="4723" y="6446"/>
                    <a:pt x="4771" y="6327"/>
                    <a:pt x="4831" y="6327"/>
                  </a:cubicBezTo>
                  <a:close/>
                  <a:moveTo>
                    <a:pt x="6503" y="8780"/>
                  </a:moveTo>
                  <a:lnTo>
                    <a:pt x="6503" y="11482"/>
                  </a:lnTo>
                  <a:lnTo>
                    <a:pt x="8896" y="11482"/>
                  </a:lnTo>
                  <a:lnTo>
                    <a:pt x="8896" y="8780"/>
                  </a:lnTo>
                  <a:lnTo>
                    <a:pt x="6503" y="8780"/>
                  </a:lnTo>
                  <a:close/>
                  <a:moveTo>
                    <a:pt x="9112" y="8780"/>
                  </a:moveTo>
                  <a:lnTo>
                    <a:pt x="9112" y="11482"/>
                  </a:lnTo>
                  <a:lnTo>
                    <a:pt x="11503" y="11482"/>
                  </a:lnTo>
                  <a:lnTo>
                    <a:pt x="11503" y="8780"/>
                  </a:lnTo>
                  <a:lnTo>
                    <a:pt x="9112" y="8780"/>
                  </a:lnTo>
                  <a:close/>
                  <a:moveTo>
                    <a:pt x="11747" y="8780"/>
                  </a:moveTo>
                  <a:lnTo>
                    <a:pt x="11747" y="11482"/>
                  </a:lnTo>
                  <a:lnTo>
                    <a:pt x="14138" y="11482"/>
                  </a:lnTo>
                  <a:lnTo>
                    <a:pt x="14138" y="8780"/>
                  </a:lnTo>
                  <a:lnTo>
                    <a:pt x="11747" y="8780"/>
                  </a:lnTo>
                  <a:close/>
                  <a:moveTo>
                    <a:pt x="14388" y="8780"/>
                  </a:moveTo>
                  <a:lnTo>
                    <a:pt x="14388" y="11482"/>
                  </a:lnTo>
                  <a:lnTo>
                    <a:pt x="16779" y="11482"/>
                  </a:lnTo>
                  <a:lnTo>
                    <a:pt x="16779" y="8780"/>
                  </a:lnTo>
                  <a:lnTo>
                    <a:pt x="14388" y="8780"/>
                  </a:lnTo>
                  <a:close/>
                  <a:moveTo>
                    <a:pt x="17023" y="8780"/>
                  </a:moveTo>
                  <a:lnTo>
                    <a:pt x="17023" y="11482"/>
                  </a:lnTo>
                  <a:lnTo>
                    <a:pt x="19414" y="11482"/>
                  </a:lnTo>
                  <a:lnTo>
                    <a:pt x="19414" y="8780"/>
                  </a:lnTo>
                  <a:lnTo>
                    <a:pt x="17023" y="8780"/>
                  </a:lnTo>
                  <a:close/>
                  <a:moveTo>
                    <a:pt x="6503" y="12012"/>
                  </a:moveTo>
                  <a:lnTo>
                    <a:pt x="6503" y="14718"/>
                  </a:lnTo>
                  <a:lnTo>
                    <a:pt x="8896" y="14718"/>
                  </a:lnTo>
                  <a:lnTo>
                    <a:pt x="8896" y="12012"/>
                  </a:lnTo>
                  <a:lnTo>
                    <a:pt x="6503" y="12012"/>
                  </a:lnTo>
                  <a:close/>
                  <a:moveTo>
                    <a:pt x="9112" y="12012"/>
                  </a:moveTo>
                  <a:lnTo>
                    <a:pt x="9112" y="14718"/>
                  </a:lnTo>
                  <a:lnTo>
                    <a:pt x="11503" y="14718"/>
                  </a:lnTo>
                  <a:lnTo>
                    <a:pt x="11503" y="12012"/>
                  </a:lnTo>
                  <a:lnTo>
                    <a:pt x="9112" y="12012"/>
                  </a:lnTo>
                  <a:close/>
                  <a:moveTo>
                    <a:pt x="11747" y="12012"/>
                  </a:moveTo>
                  <a:lnTo>
                    <a:pt x="11747" y="14718"/>
                  </a:lnTo>
                  <a:lnTo>
                    <a:pt x="14138" y="14718"/>
                  </a:lnTo>
                  <a:lnTo>
                    <a:pt x="14138" y="12012"/>
                  </a:lnTo>
                  <a:lnTo>
                    <a:pt x="11747" y="12012"/>
                  </a:lnTo>
                  <a:close/>
                  <a:moveTo>
                    <a:pt x="14388" y="12012"/>
                  </a:moveTo>
                  <a:lnTo>
                    <a:pt x="14388" y="14651"/>
                  </a:lnTo>
                  <a:lnTo>
                    <a:pt x="14425" y="14651"/>
                  </a:lnTo>
                  <a:cubicBezTo>
                    <a:pt x="14853" y="14665"/>
                    <a:pt x="15166" y="14240"/>
                    <a:pt x="15350" y="13392"/>
                  </a:cubicBezTo>
                  <a:cubicBezTo>
                    <a:pt x="15496" y="12716"/>
                    <a:pt x="15513" y="12029"/>
                    <a:pt x="15513" y="12029"/>
                  </a:cubicBezTo>
                  <a:lnTo>
                    <a:pt x="15513" y="12012"/>
                  </a:lnTo>
                  <a:lnTo>
                    <a:pt x="14388" y="12012"/>
                  </a:lnTo>
                  <a:close/>
                  <a:moveTo>
                    <a:pt x="15719" y="12041"/>
                  </a:moveTo>
                  <a:cubicBezTo>
                    <a:pt x="15719" y="12041"/>
                    <a:pt x="15670" y="15157"/>
                    <a:pt x="14425" y="15157"/>
                  </a:cubicBezTo>
                  <a:cubicBezTo>
                    <a:pt x="13181" y="15157"/>
                    <a:pt x="0" y="15157"/>
                    <a:pt x="0" y="15157"/>
                  </a:cubicBezTo>
                  <a:cubicBezTo>
                    <a:pt x="0" y="15157"/>
                    <a:pt x="27" y="16683"/>
                    <a:pt x="303" y="18260"/>
                  </a:cubicBezTo>
                  <a:lnTo>
                    <a:pt x="20026" y="18260"/>
                  </a:lnTo>
                  <a:lnTo>
                    <a:pt x="21600" y="12041"/>
                  </a:lnTo>
                  <a:lnTo>
                    <a:pt x="15719" y="12041"/>
                  </a:lnTo>
                  <a:close/>
                  <a:moveTo>
                    <a:pt x="401" y="18774"/>
                  </a:moveTo>
                  <a:cubicBezTo>
                    <a:pt x="715" y="20233"/>
                    <a:pt x="1277" y="21600"/>
                    <a:pt x="2273" y="21600"/>
                  </a:cubicBezTo>
                  <a:cubicBezTo>
                    <a:pt x="3344" y="21600"/>
                    <a:pt x="14539" y="21600"/>
                    <a:pt x="14539" y="21600"/>
                  </a:cubicBezTo>
                  <a:lnTo>
                    <a:pt x="19187" y="21575"/>
                  </a:lnTo>
                  <a:lnTo>
                    <a:pt x="19896" y="18774"/>
                  </a:lnTo>
                  <a:lnTo>
                    <a:pt x="401" y="18774"/>
                  </a:lnTo>
                  <a:close/>
                </a:path>
              </a:pathLst>
            </a:custGeom>
            <a:noFill/>
            <a:ln w="9525" cap="flat">
              <a:solidFill>
                <a:srgbClr val="008F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9" name="Фигура"/>
            <p:cNvSpPr/>
            <p:nvPr/>
          </p:nvSpPr>
          <p:spPr>
            <a:xfrm rot="19875917">
              <a:off x="5873319" y="4868483"/>
              <a:ext cx="1005638" cy="392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19" y="0"/>
                  </a:moveTo>
                  <a:lnTo>
                    <a:pt x="4919" y="717"/>
                  </a:lnTo>
                  <a:lnTo>
                    <a:pt x="5162" y="717"/>
                  </a:lnTo>
                  <a:lnTo>
                    <a:pt x="5162" y="1488"/>
                  </a:lnTo>
                  <a:lnTo>
                    <a:pt x="3370" y="1488"/>
                  </a:lnTo>
                  <a:lnTo>
                    <a:pt x="3370" y="5382"/>
                  </a:lnTo>
                  <a:lnTo>
                    <a:pt x="1569" y="5382"/>
                  </a:lnTo>
                  <a:lnTo>
                    <a:pt x="1569" y="11432"/>
                  </a:lnTo>
                  <a:lnTo>
                    <a:pt x="854" y="11432"/>
                  </a:lnTo>
                  <a:lnTo>
                    <a:pt x="854" y="14863"/>
                  </a:lnTo>
                  <a:lnTo>
                    <a:pt x="1569" y="14863"/>
                  </a:lnTo>
                  <a:lnTo>
                    <a:pt x="1953" y="14863"/>
                  </a:lnTo>
                  <a:lnTo>
                    <a:pt x="5709" y="14863"/>
                  </a:lnTo>
                  <a:lnTo>
                    <a:pt x="5709" y="5598"/>
                  </a:lnTo>
                  <a:lnTo>
                    <a:pt x="5709" y="5382"/>
                  </a:lnTo>
                  <a:lnTo>
                    <a:pt x="5709" y="1488"/>
                  </a:lnTo>
                  <a:lnTo>
                    <a:pt x="5460" y="1488"/>
                  </a:lnTo>
                  <a:lnTo>
                    <a:pt x="5460" y="717"/>
                  </a:lnTo>
                  <a:lnTo>
                    <a:pt x="5704" y="717"/>
                  </a:lnTo>
                  <a:lnTo>
                    <a:pt x="5704" y="0"/>
                  </a:lnTo>
                  <a:lnTo>
                    <a:pt x="4919" y="0"/>
                  </a:lnTo>
                  <a:close/>
                  <a:moveTo>
                    <a:pt x="3901" y="2295"/>
                  </a:moveTo>
                  <a:lnTo>
                    <a:pt x="4329" y="2295"/>
                  </a:lnTo>
                  <a:cubicBezTo>
                    <a:pt x="4388" y="2295"/>
                    <a:pt x="4437" y="2415"/>
                    <a:pt x="4437" y="2561"/>
                  </a:cubicBezTo>
                  <a:lnTo>
                    <a:pt x="4437" y="3609"/>
                  </a:lnTo>
                  <a:cubicBezTo>
                    <a:pt x="4437" y="3755"/>
                    <a:pt x="4388" y="3874"/>
                    <a:pt x="4329" y="3874"/>
                  </a:cubicBezTo>
                  <a:lnTo>
                    <a:pt x="3901" y="3874"/>
                  </a:lnTo>
                  <a:cubicBezTo>
                    <a:pt x="3841" y="3874"/>
                    <a:pt x="3793" y="3755"/>
                    <a:pt x="3793" y="3609"/>
                  </a:cubicBezTo>
                  <a:lnTo>
                    <a:pt x="3793" y="2561"/>
                  </a:lnTo>
                  <a:cubicBezTo>
                    <a:pt x="3793" y="2415"/>
                    <a:pt x="3841" y="2296"/>
                    <a:pt x="3901" y="2295"/>
                  </a:cubicBezTo>
                  <a:close/>
                  <a:moveTo>
                    <a:pt x="4831" y="2295"/>
                  </a:moveTo>
                  <a:lnTo>
                    <a:pt x="5259" y="2295"/>
                  </a:lnTo>
                  <a:cubicBezTo>
                    <a:pt x="5318" y="2295"/>
                    <a:pt x="5367" y="2415"/>
                    <a:pt x="5367" y="2561"/>
                  </a:cubicBezTo>
                  <a:lnTo>
                    <a:pt x="5367" y="3609"/>
                  </a:lnTo>
                  <a:cubicBezTo>
                    <a:pt x="5367" y="3755"/>
                    <a:pt x="5318" y="3874"/>
                    <a:pt x="5259" y="3874"/>
                  </a:cubicBezTo>
                  <a:lnTo>
                    <a:pt x="4831" y="3874"/>
                  </a:lnTo>
                  <a:cubicBezTo>
                    <a:pt x="4771" y="3874"/>
                    <a:pt x="4723" y="3755"/>
                    <a:pt x="4723" y="3609"/>
                  </a:cubicBezTo>
                  <a:lnTo>
                    <a:pt x="4723" y="2561"/>
                  </a:lnTo>
                  <a:cubicBezTo>
                    <a:pt x="4723" y="2415"/>
                    <a:pt x="4771" y="2296"/>
                    <a:pt x="4831" y="2295"/>
                  </a:cubicBezTo>
                  <a:close/>
                  <a:moveTo>
                    <a:pt x="6503" y="5544"/>
                  </a:moveTo>
                  <a:lnTo>
                    <a:pt x="6503" y="8250"/>
                  </a:lnTo>
                  <a:lnTo>
                    <a:pt x="8896" y="8250"/>
                  </a:lnTo>
                  <a:lnTo>
                    <a:pt x="8896" y="5544"/>
                  </a:lnTo>
                  <a:lnTo>
                    <a:pt x="6503" y="5544"/>
                  </a:lnTo>
                  <a:close/>
                  <a:moveTo>
                    <a:pt x="9112" y="5544"/>
                  </a:moveTo>
                  <a:lnTo>
                    <a:pt x="9112" y="8250"/>
                  </a:lnTo>
                  <a:lnTo>
                    <a:pt x="11503" y="8250"/>
                  </a:lnTo>
                  <a:lnTo>
                    <a:pt x="11503" y="5544"/>
                  </a:lnTo>
                  <a:lnTo>
                    <a:pt x="9112" y="5544"/>
                  </a:lnTo>
                  <a:close/>
                  <a:moveTo>
                    <a:pt x="11747" y="5544"/>
                  </a:moveTo>
                  <a:lnTo>
                    <a:pt x="11747" y="8250"/>
                  </a:lnTo>
                  <a:lnTo>
                    <a:pt x="14138" y="8250"/>
                  </a:lnTo>
                  <a:lnTo>
                    <a:pt x="14138" y="5544"/>
                  </a:lnTo>
                  <a:lnTo>
                    <a:pt x="11747" y="5544"/>
                  </a:lnTo>
                  <a:close/>
                  <a:moveTo>
                    <a:pt x="14388" y="5544"/>
                  </a:moveTo>
                  <a:lnTo>
                    <a:pt x="14388" y="8250"/>
                  </a:lnTo>
                  <a:lnTo>
                    <a:pt x="16779" y="8250"/>
                  </a:lnTo>
                  <a:lnTo>
                    <a:pt x="16779" y="5544"/>
                  </a:lnTo>
                  <a:lnTo>
                    <a:pt x="14388" y="5544"/>
                  </a:lnTo>
                  <a:close/>
                  <a:moveTo>
                    <a:pt x="17023" y="5544"/>
                  </a:moveTo>
                  <a:lnTo>
                    <a:pt x="17023" y="8250"/>
                  </a:lnTo>
                  <a:lnTo>
                    <a:pt x="19414" y="8250"/>
                  </a:lnTo>
                  <a:lnTo>
                    <a:pt x="19414" y="5544"/>
                  </a:lnTo>
                  <a:lnTo>
                    <a:pt x="17023" y="5544"/>
                  </a:lnTo>
                  <a:close/>
                  <a:moveTo>
                    <a:pt x="2029" y="6327"/>
                  </a:moveTo>
                  <a:lnTo>
                    <a:pt x="2457" y="6327"/>
                  </a:lnTo>
                  <a:cubicBezTo>
                    <a:pt x="2516" y="6327"/>
                    <a:pt x="2565" y="6446"/>
                    <a:pt x="2565" y="6592"/>
                  </a:cubicBezTo>
                  <a:lnTo>
                    <a:pt x="2565" y="7636"/>
                  </a:lnTo>
                  <a:cubicBezTo>
                    <a:pt x="2565" y="7782"/>
                    <a:pt x="2516" y="7902"/>
                    <a:pt x="2457" y="7902"/>
                  </a:cubicBezTo>
                  <a:lnTo>
                    <a:pt x="2029" y="7902"/>
                  </a:lnTo>
                  <a:cubicBezTo>
                    <a:pt x="1970" y="7902"/>
                    <a:pt x="1921" y="7782"/>
                    <a:pt x="1921" y="7636"/>
                  </a:cubicBezTo>
                  <a:lnTo>
                    <a:pt x="1921" y="6592"/>
                  </a:lnTo>
                  <a:cubicBezTo>
                    <a:pt x="1921" y="6446"/>
                    <a:pt x="1970" y="6327"/>
                    <a:pt x="2029" y="6327"/>
                  </a:cubicBezTo>
                  <a:close/>
                  <a:moveTo>
                    <a:pt x="2964" y="6327"/>
                  </a:moveTo>
                  <a:lnTo>
                    <a:pt x="3392" y="6327"/>
                  </a:lnTo>
                  <a:cubicBezTo>
                    <a:pt x="3452" y="6327"/>
                    <a:pt x="3500" y="6446"/>
                    <a:pt x="3500" y="6592"/>
                  </a:cubicBezTo>
                  <a:lnTo>
                    <a:pt x="3500" y="7636"/>
                  </a:lnTo>
                  <a:cubicBezTo>
                    <a:pt x="3500" y="7782"/>
                    <a:pt x="3452" y="7902"/>
                    <a:pt x="3392" y="7902"/>
                  </a:cubicBezTo>
                  <a:lnTo>
                    <a:pt x="2964" y="7902"/>
                  </a:lnTo>
                  <a:cubicBezTo>
                    <a:pt x="2905" y="7902"/>
                    <a:pt x="2856" y="7782"/>
                    <a:pt x="2856" y="7636"/>
                  </a:cubicBezTo>
                  <a:lnTo>
                    <a:pt x="2856" y="6592"/>
                  </a:lnTo>
                  <a:cubicBezTo>
                    <a:pt x="2856" y="6446"/>
                    <a:pt x="2905" y="6327"/>
                    <a:pt x="2964" y="6327"/>
                  </a:cubicBezTo>
                  <a:close/>
                  <a:moveTo>
                    <a:pt x="3901" y="6327"/>
                  </a:moveTo>
                  <a:lnTo>
                    <a:pt x="4329" y="6327"/>
                  </a:lnTo>
                  <a:cubicBezTo>
                    <a:pt x="4388" y="6327"/>
                    <a:pt x="4437" y="6446"/>
                    <a:pt x="4437" y="6592"/>
                  </a:cubicBezTo>
                  <a:lnTo>
                    <a:pt x="4437" y="7636"/>
                  </a:lnTo>
                  <a:cubicBezTo>
                    <a:pt x="4437" y="7782"/>
                    <a:pt x="4388" y="7902"/>
                    <a:pt x="4329" y="7902"/>
                  </a:cubicBezTo>
                  <a:lnTo>
                    <a:pt x="3901" y="7902"/>
                  </a:lnTo>
                  <a:cubicBezTo>
                    <a:pt x="3841" y="7902"/>
                    <a:pt x="3793" y="7782"/>
                    <a:pt x="3793" y="7636"/>
                  </a:cubicBezTo>
                  <a:lnTo>
                    <a:pt x="3793" y="6592"/>
                  </a:lnTo>
                  <a:cubicBezTo>
                    <a:pt x="3793" y="6446"/>
                    <a:pt x="3841" y="6327"/>
                    <a:pt x="3901" y="6327"/>
                  </a:cubicBezTo>
                  <a:close/>
                  <a:moveTo>
                    <a:pt x="4831" y="6327"/>
                  </a:moveTo>
                  <a:lnTo>
                    <a:pt x="5259" y="6327"/>
                  </a:lnTo>
                  <a:cubicBezTo>
                    <a:pt x="5318" y="6327"/>
                    <a:pt x="5367" y="6446"/>
                    <a:pt x="5367" y="6592"/>
                  </a:cubicBezTo>
                  <a:lnTo>
                    <a:pt x="5367" y="7636"/>
                  </a:lnTo>
                  <a:cubicBezTo>
                    <a:pt x="5367" y="7782"/>
                    <a:pt x="5318" y="7902"/>
                    <a:pt x="5259" y="7902"/>
                  </a:cubicBezTo>
                  <a:lnTo>
                    <a:pt x="4831" y="7902"/>
                  </a:lnTo>
                  <a:cubicBezTo>
                    <a:pt x="4771" y="7902"/>
                    <a:pt x="4723" y="7782"/>
                    <a:pt x="4723" y="7636"/>
                  </a:cubicBezTo>
                  <a:lnTo>
                    <a:pt x="4723" y="6592"/>
                  </a:lnTo>
                  <a:cubicBezTo>
                    <a:pt x="4723" y="6446"/>
                    <a:pt x="4771" y="6327"/>
                    <a:pt x="4831" y="6327"/>
                  </a:cubicBezTo>
                  <a:close/>
                  <a:moveTo>
                    <a:pt x="6503" y="8780"/>
                  </a:moveTo>
                  <a:lnTo>
                    <a:pt x="6503" y="11482"/>
                  </a:lnTo>
                  <a:lnTo>
                    <a:pt x="8896" y="11482"/>
                  </a:lnTo>
                  <a:lnTo>
                    <a:pt x="8896" y="8780"/>
                  </a:lnTo>
                  <a:lnTo>
                    <a:pt x="6503" y="8780"/>
                  </a:lnTo>
                  <a:close/>
                  <a:moveTo>
                    <a:pt x="9112" y="8780"/>
                  </a:moveTo>
                  <a:lnTo>
                    <a:pt x="9112" y="11482"/>
                  </a:lnTo>
                  <a:lnTo>
                    <a:pt x="11503" y="11482"/>
                  </a:lnTo>
                  <a:lnTo>
                    <a:pt x="11503" y="8780"/>
                  </a:lnTo>
                  <a:lnTo>
                    <a:pt x="9112" y="8780"/>
                  </a:lnTo>
                  <a:close/>
                  <a:moveTo>
                    <a:pt x="11747" y="8780"/>
                  </a:moveTo>
                  <a:lnTo>
                    <a:pt x="11747" y="11482"/>
                  </a:lnTo>
                  <a:lnTo>
                    <a:pt x="14138" y="11482"/>
                  </a:lnTo>
                  <a:lnTo>
                    <a:pt x="14138" y="8780"/>
                  </a:lnTo>
                  <a:lnTo>
                    <a:pt x="11747" y="8780"/>
                  </a:lnTo>
                  <a:close/>
                  <a:moveTo>
                    <a:pt x="14388" y="8780"/>
                  </a:moveTo>
                  <a:lnTo>
                    <a:pt x="14388" y="11482"/>
                  </a:lnTo>
                  <a:lnTo>
                    <a:pt x="16779" y="11482"/>
                  </a:lnTo>
                  <a:lnTo>
                    <a:pt x="16779" y="8780"/>
                  </a:lnTo>
                  <a:lnTo>
                    <a:pt x="14388" y="8780"/>
                  </a:lnTo>
                  <a:close/>
                  <a:moveTo>
                    <a:pt x="17023" y="8780"/>
                  </a:moveTo>
                  <a:lnTo>
                    <a:pt x="17023" y="11482"/>
                  </a:lnTo>
                  <a:lnTo>
                    <a:pt x="19414" y="11482"/>
                  </a:lnTo>
                  <a:lnTo>
                    <a:pt x="19414" y="8780"/>
                  </a:lnTo>
                  <a:lnTo>
                    <a:pt x="17023" y="8780"/>
                  </a:lnTo>
                  <a:close/>
                  <a:moveTo>
                    <a:pt x="6503" y="12012"/>
                  </a:moveTo>
                  <a:lnTo>
                    <a:pt x="6503" y="14718"/>
                  </a:lnTo>
                  <a:lnTo>
                    <a:pt x="8896" y="14718"/>
                  </a:lnTo>
                  <a:lnTo>
                    <a:pt x="8896" y="12012"/>
                  </a:lnTo>
                  <a:lnTo>
                    <a:pt x="6503" y="12012"/>
                  </a:lnTo>
                  <a:close/>
                  <a:moveTo>
                    <a:pt x="9112" y="12012"/>
                  </a:moveTo>
                  <a:lnTo>
                    <a:pt x="9112" y="14718"/>
                  </a:lnTo>
                  <a:lnTo>
                    <a:pt x="11503" y="14718"/>
                  </a:lnTo>
                  <a:lnTo>
                    <a:pt x="11503" y="12012"/>
                  </a:lnTo>
                  <a:lnTo>
                    <a:pt x="9112" y="12012"/>
                  </a:lnTo>
                  <a:close/>
                  <a:moveTo>
                    <a:pt x="11747" y="12012"/>
                  </a:moveTo>
                  <a:lnTo>
                    <a:pt x="11747" y="14718"/>
                  </a:lnTo>
                  <a:lnTo>
                    <a:pt x="14138" y="14718"/>
                  </a:lnTo>
                  <a:lnTo>
                    <a:pt x="14138" y="12012"/>
                  </a:lnTo>
                  <a:lnTo>
                    <a:pt x="11747" y="12012"/>
                  </a:lnTo>
                  <a:close/>
                  <a:moveTo>
                    <a:pt x="14388" y="12012"/>
                  </a:moveTo>
                  <a:lnTo>
                    <a:pt x="14388" y="14651"/>
                  </a:lnTo>
                  <a:lnTo>
                    <a:pt x="14425" y="14651"/>
                  </a:lnTo>
                  <a:cubicBezTo>
                    <a:pt x="14853" y="14665"/>
                    <a:pt x="15166" y="14240"/>
                    <a:pt x="15350" y="13392"/>
                  </a:cubicBezTo>
                  <a:cubicBezTo>
                    <a:pt x="15496" y="12716"/>
                    <a:pt x="15513" y="12029"/>
                    <a:pt x="15513" y="12029"/>
                  </a:cubicBezTo>
                  <a:lnTo>
                    <a:pt x="15513" y="12012"/>
                  </a:lnTo>
                  <a:lnTo>
                    <a:pt x="14388" y="12012"/>
                  </a:lnTo>
                  <a:close/>
                  <a:moveTo>
                    <a:pt x="15719" y="12041"/>
                  </a:moveTo>
                  <a:cubicBezTo>
                    <a:pt x="15719" y="12041"/>
                    <a:pt x="15670" y="15157"/>
                    <a:pt x="14425" y="15157"/>
                  </a:cubicBezTo>
                  <a:cubicBezTo>
                    <a:pt x="13181" y="15157"/>
                    <a:pt x="0" y="15157"/>
                    <a:pt x="0" y="15157"/>
                  </a:cubicBezTo>
                  <a:cubicBezTo>
                    <a:pt x="0" y="15157"/>
                    <a:pt x="27" y="16683"/>
                    <a:pt x="303" y="18260"/>
                  </a:cubicBezTo>
                  <a:lnTo>
                    <a:pt x="20026" y="18260"/>
                  </a:lnTo>
                  <a:lnTo>
                    <a:pt x="21600" y="12041"/>
                  </a:lnTo>
                  <a:lnTo>
                    <a:pt x="15719" y="12041"/>
                  </a:lnTo>
                  <a:close/>
                  <a:moveTo>
                    <a:pt x="401" y="18774"/>
                  </a:moveTo>
                  <a:cubicBezTo>
                    <a:pt x="715" y="20233"/>
                    <a:pt x="1277" y="21600"/>
                    <a:pt x="2273" y="21600"/>
                  </a:cubicBezTo>
                  <a:cubicBezTo>
                    <a:pt x="3344" y="21600"/>
                    <a:pt x="14539" y="21600"/>
                    <a:pt x="14539" y="21600"/>
                  </a:cubicBezTo>
                  <a:lnTo>
                    <a:pt x="19187" y="21575"/>
                  </a:lnTo>
                  <a:lnTo>
                    <a:pt x="19896" y="18774"/>
                  </a:lnTo>
                  <a:lnTo>
                    <a:pt x="401" y="18774"/>
                  </a:lnTo>
                  <a:close/>
                </a:path>
              </a:pathLst>
            </a:custGeom>
            <a:noFill/>
            <a:ln w="9525" cap="flat">
              <a:solidFill>
                <a:srgbClr val="008F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0" name="Фигура"/>
            <p:cNvSpPr/>
            <p:nvPr/>
          </p:nvSpPr>
          <p:spPr>
            <a:xfrm rot="1544899" flipH="1">
              <a:off x="7290633" y="2488928"/>
              <a:ext cx="773088" cy="3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19" y="0"/>
                  </a:moveTo>
                  <a:lnTo>
                    <a:pt x="4919" y="717"/>
                  </a:lnTo>
                  <a:lnTo>
                    <a:pt x="5162" y="717"/>
                  </a:lnTo>
                  <a:lnTo>
                    <a:pt x="5162" y="1488"/>
                  </a:lnTo>
                  <a:lnTo>
                    <a:pt x="3370" y="1488"/>
                  </a:lnTo>
                  <a:lnTo>
                    <a:pt x="3370" y="5382"/>
                  </a:lnTo>
                  <a:lnTo>
                    <a:pt x="1569" y="5382"/>
                  </a:lnTo>
                  <a:lnTo>
                    <a:pt x="1569" y="11432"/>
                  </a:lnTo>
                  <a:lnTo>
                    <a:pt x="854" y="11432"/>
                  </a:lnTo>
                  <a:lnTo>
                    <a:pt x="854" y="14863"/>
                  </a:lnTo>
                  <a:lnTo>
                    <a:pt x="1569" y="14863"/>
                  </a:lnTo>
                  <a:lnTo>
                    <a:pt x="1953" y="14863"/>
                  </a:lnTo>
                  <a:lnTo>
                    <a:pt x="5709" y="14863"/>
                  </a:lnTo>
                  <a:lnTo>
                    <a:pt x="5709" y="5598"/>
                  </a:lnTo>
                  <a:lnTo>
                    <a:pt x="5709" y="5382"/>
                  </a:lnTo>
                  <a:lnTo>
                    <a:pt x="5709" y="1488"/>
                  </a:lnTo>
                  <a:lnTo>
                    <a:pt x="5460" y="1488"/>
                  </a:lnTo>
                  <a:lnTo>
                    <a:pt x="5460" y="717"/>
                  </a:lnTo>
                  <a:lnTo>
                    <a:pt x="5704" y="717"/>
                  </a:lnTo>
                  <a:lnTo>
                    <a:pt x="5704" y="0"/>
                  </a:lnTo>
                  <a:lnTo>
                    <a:pt x="4919" y="0"/>
                  </a:lnTo>
                  <a:close/>
                  <a:moveTo>
                    <a:pt x="3901" y="2295"/>
                  </a:moveTo>
                  <a:lnTo>
                    <a:pt x="4329" y="2295"/>
                  </a:lnTo>
                  <a:cubicBezTo>
                    <a:pt x="4388" y="2295"/>
                    <a:pt x="4437" y="2415"/>
                    <a:pt x="4437" y="2561"/>
                  </a:cubicBezTo>
                  <a:lnTo>
                    <a:pt x="4437" y="3609"/>
                  </a:lnTo>
                  <a:cubicBezTo>
                    <a:pt x="4437" y="3755"/>
                    <a:pt x="4388" y="3874"/>
                    <a:pt x="4329" y="3874"/>
                  </a:cubicBezTo>
                  <a:lnTo>
                    <a:pt x="3901" y="3874"/>
                  </a:lnTo>
                  <a:cubicBezTo>
                    <a:pt x="3841" y="3874"/>
                    <a:pt x="3793" y="3755"/>
                    <a:pt x="3793" y="3609"/>
                  </a:cubicBezTo>
                  <a:lnTo>
                    <a:pt x="3793" y="2561"/>
                  </a:lnTo>
                  <a:cubicBezTo>
                    <a:pt x="3793" y="2415"/>
                    <a:pt x="3841" y="2296"/>
                    <a:pt x="3901" y="2295"/>
                  </a:cubicBezTo>
                  <a:close/>
                  <a:moveTo>
                    <a:pt x="4831" y="2295"/>
                  </a:moveTo>
                  <a:lnTo>
                    <a:pt x="5259" y="2295"/>
                  </a:lnTo>
                  <a:cubicBezTo>
                    <a:pt x="5318" y="2295"/>
                    <a:pt x="5367" y="2415"/>
                    <a:pt x="5367" y="2561"/>
                  </a:cubicBezTo>
                  <a:lnTo>
                    <a:pt x="5367" y="3609"/>
                  </a:lnTo>
                  <a:cubicBezTo>
                    <a:pt x="5367" y="3755"/>
                    <a:pt x="5318" y="3874"/>
                    <a:pt x="5259" y="3874"/>
                  </a:cubicBezTo>
                  <a:lnTo>
                    <a:pt x="4831" y="3874"/>
                  </a:lnTo>
                  <a:cubicBezTo>
                    <a:pt x="4771" y="3874"/>
                    <a:pt x="4723" y="3755"/>
                    <a:pt x="4723" y="3609"/>
                  </a:cubicBezTo>
                  <a:lnTo>
                    <a:pt x="4723" y="2561"/>
                  </a:lnTo>
                  <a:cubicBezTo>
                    <a:pt x="4723" y="2415"/>
                    <a:pt x="4771" y="2296"/>
                    <a:pt x="4831" y="2295"/>
                  </a:cubicBezTo>
                  <a:close/>
                  <a:moveTo>
                    <a:pt x="6503" y="5544"/>
                  </a:moveTo>
                  <a:lnTo>
                    <a:pt x="6503" y="8250"/>
                  </a:lnTo>
                  <a:lnTo>
                    <a:pt x="8896" y="8250"/>
                  </a:lnTo>
                  <a:lnTo>
                    <a:pt x="8896" y="5544"/>
                  </a:lnTo>
                  <a:lnTo>
                    <a:pt x="6503" y="5544"/>
                  </a:lnTo>
                  <a:close/>
                  <a:moveTo>
                    <a:pt x="9112" y="5544"/>
                  </a:moveTo>
                  <a:lnTo>
                    <a:pt x="9112" y="8250"/>
                  </a:lnTo>
                  <a:lnTo>
                    <a:pt x="11503" y="8250"/>
                  </a:lnTo>
                  <a:lnTo>
                    <a:pt x="11503" y="5544"/>
                  </a:lnTo>
                  <a:lnTo>
                    <a:pt x="9112" y="5544"/>
                  </a:lnTo>
                  <a:close/>
                  <a:moveTo>
                    <a:pt x="11747" y="5544"/>
                  </a:moveTo>
                  <a:lnTo>
                    <a:pt x="11747" y="8250"/>
                  </a:lnTo>
                  <a:lnTo>
                    <a:pt x="14138" y="8250"/>
                  </a:lnTo>
                  <a:lnTo>
                    <a:pt x="14138" y="5544"/>
                  </a:lnTo>
                  <a:lnTo>
                    <a:pt x="11747" y="5544"/>
                  </a:lnTo>
                  <a:close/>
                  <a:moveTo>
                    <a:pt x="14388" y="5544"/>
                  </a:moveTo>
                  <a:lnTo>
                    <a:pt x="14388" y="8250"/>
                  </a:lnTo>
                  <a:lnTo>
                    <a:pt x="16779" y="8250"/>
                  </a:lnTo>
                  <a:lnTo>
                    <a:pt x="16779" y="5544"/>
                  </a:lnTo>
                  <a:lnTo>
                    <a:pt x="14388" y="5544"/>
                  </a:lnTo>
                  <a:close/>
                  <a:moveTo>
                    <a:pt x="17023" y="5544"/>
                  </a:moveTo>
                  <a:lnTo>
                    <a:pt x="17023" y="8250"/>
                  </a:lnTo>
                  <a:lnTo>
                    <a:pt x="19414" y="8250"/>
                  </a:lnTo>
                  <a:lnTo>
                    <a:pt x="19414" y="5544"/>
                  </a:lnTo>
                  <a:lnTo>
                    <a:pt x="17023" y="5544"/>
                  </a:lnTo>
                  <a:close/>
                  <a:moveTo>
                    <a:pt x="2029" y="6327"/>
                  </a:moveTo>
                  <a:lnTo>
                    <a:pt x="2457" y="6327"/>
                  </a:lnTo>
                  <a:cubicBezTo>
                    <a:pt x="2516" y="6327"/>
                    <a:pt x="2565" y="6446"/>
                    <a:pt x="2565" y="6592"/>
                  </a:cubicBezTo>
                  <a:lnTo>
                    <a:pt x="2565" y="7636"/>
                  </a:lnTo>
                  <a:cubicBezTo>
                    <a:pt x="2565" y="7782"/>
                    <a:pt x="2516" y="7902"/>
                    <a:pt x="2457" y="7902"/>
                  </a:cubicBezTo>
                  <a:lnTo>
                    <a:pt x="2029" y="7902"/>
                  </a:lnTo>
                  <a:cubicBezTo>
                    <a:pt x="1970" y="7902"/>
                    <a:pt x="1921" y="7782"/>
                    <a:pt x="1921" y="7636"/>
                  </a:cubicBezTo>
                  <a:lnTo>
                    <a:pt x="1921" y="6592"/>
                  </a:lnTo>
                  <a:cubicBezTo>
                    <a:pt x="1921" y="6446"/>
                    <a:pt x="1970" y="6327"/>
                    <a:pt x="2029" y="6327"/>
                  </a:cubicBezTo>
                  <a:close/>
                  <a:moveTo>
                    <a:pt x="2964" y="6327"/>
                  </a:moveTo>
                  <a:lnTo>
                    <a:pt x="3392" y="6327"/>
                  </a:lnTo>
                  <a:cubicBezTo>
                    <a:pt x="3452" y="6327"/>
                    <a:pt x="3500" y="6446"/>
                    <a:pt x="3500" y="6592"/>
                  </a:cubicBezTo>
                  <a:lnTo>
                    <a:pt x="3500" y="7636"/>
                  </a:lnTo>
                  <a:cubicBezTo>
                    <a:pt x="3500" y="7782"/>
                    <a:pt x="3452" y="7902"/>
                    <a:pt x="3392" y="7902"/>
                  </a:cubicBezTo>
                  <a:lnTo>
                    <a:pt x="2964" y="7902"/>
                  </a:lnTo>
                  <a:cubicBezTo>
                    <a:pt x="2905" y="7902"/>
                    <a:pt x="2856" y="7782"/>
                    <a:pt x="2856" y="7636"/>
                  </a:cubicBezTo>
                  <a:lnTo>
                    <a:pt x="2856" y="6592"/>
                  </a:lnTo>
                  <a:cubicBezTo>
                    <a:pt x="2856" y="6446"/>
                    <a:pt x="2905" y="6327"/>
                    <a:pt x="2964" y="6327"/>
                  </a:cubicBezTo>
                  <a:close/>
                  <a:moveTo>
                    <a:pt x="3901" y="6327"/>
                  </a:moveTo>
                  <a:lnTo>
                    <a:pt x="4329" y="6327"/>
                  </a:lnTo>
                  <a:cubicBezTo>
                    <a:pt x="4388" y="6327"/>
                    <a:pt x="4437" y="6446"/>
                    <a:pt x="4437" y="6592"/>
                  </a:cubicBezTo>
                  <a:lnTo>
                    <a:pt x="4437" y="7636"/>
                  </a:lnTo>
                  <a:cubicBezTo>
                    <a:pt x="4437" y="7782"/>
                    <a:pt x="4388" y="7902"/>
                    <a:pt x="4329" y="7902"/>
                  </a:cubicBezTo>
                  <a:lnTo>
                    <a:pt x="3901" y="7902"/>
                  </a:lnTo>
                  <a:cubicBezTo>
                    <a:pt x="3841" y="7902"/>
                    <a:pt x="3793" y="7782"/>
                    <a:pt x="3793" y="7636"/>
                  </a:cubicBezTo>
                  <a:lnTo>
                    <a:pt x="3793" y="6592"/>
                  </a:lnTo>
                  <a:cubicBezTo>
                    <a:pt x="3793" y="6446"/>
                    <a:pt x="3841" y="6327"/>
                    <a:pt x="3901" y="6327"/>
                  </a:cubicBezTo>
                  <a:close/>
                  <a:moveTo>
                    <a:pt x="4831" y="6327"/>
                  </a:moveTo>
                  <a:lnTo>
                    <a:pt x="5259" y="6327"/>
                  </a:lnTo>
                  <a:cubicBezTo>
                    <a:pt x="5318" y="6327"/>
                    <a:pt x="5367" y="6446"/>
                    <a:pt x="5367" y="6592"/>
                  </a:cubicBezTo>
                  <a:lnTo>
                    <a:pt x="5367" y="7636"/>
                  </a:lnTo>
                  <a:cubicBezTo>
                    <a:pt x="5367" y="7782"/>
                    <a:pt x="5318" y="7902"/>
                    <a:pt x="5259" y="7902"/>
                  </a:cubicBezTo>
                  <a:lnTo>
                    <a:pt x="4831" y="7902"/>
                  </a:lnTo>
                  <a:cubicBezTo>
                    <a:pt x="4771" y="7902"/>
                    <a:pt x="4723" y="7782"/>
                    <a:pt x="4723" y="7636"/>
                  </a:cubicBezTo>
                  <a:lnTo>
                    <a:pt x="4723" y="6592"/>
                  </a:lnTo>
                  <a:cubicBezTo>
                    <a:pt x="4723" y="6446"/>
                    <a:pt x="4771" y="6327"/>
                    <a:pt x="4831" y="6327"/>
                  </a:cubicBezTo>
                  <a:close/>
                  <a:moveTo>
                    <a:pt x="6503" y="8780"/>
                  </a:moveTo>
                  <a:lnTo>
                    <a:pt x="6503" y="11482"/>
                  </a:lnTo>
                  <a:lnTo>
                    <a:pt x="8896" y="11482"/>
                  </a:lnTo>
                  <a:lnTo>
                    <a:pt x="8896" y="8780"/>
                  </a:lnTo>
                  <a:lnTo>
                    <a:pt x="6503" y="8780"/>
                  </a:lnTo>
                  <a:close/>
                  <a:moveTo>
                    <a:pt x="9112" y="8780"/>
                  </a:moveTo>
                  <a:lnTo>
                    <a:pt x="9112" y="11482"/>
                  </a:lnTo>
                  <a:lnTo>
                    <a:pt x="11503" y="11482"/>
                  </a:lnTo>
                  <a:lnTo>
                    <a:pt x="11503" y="8780"/>
                  </a:lnTo>
                  <a:lnTo>
                    <a:pt x="9112" y="8780"/>
                  </a:lnTo>
                  <a:close/>
                  <a:moveTo>
                    <a:pt x="11747" y="8780"/>
                  </a:moveTo>
                  <a:lnTo>
                    <a:pt x="11747" y="11482"/>
                  </a:lnTo>
                  <a:lnTo>
                    <a:pt x="14138" y="11482"/>
                  </a:lnTo>
                  <a:lnTo>
                    <a:pt x="14138" y="8780"/>
                  </a:lnTo>
                  <a:lnTo>
                    <a:pt x="11747" y="8780"/>
                  </a:lnTo>
                  <a:close/>
                  <a:moveTo>
                    <a:pt x="14388" y="8780"/>
                  </a:moveTo>
                  <a:lnTo>
                    <a:pt x="14388" y="11482"/>
                  </a:lnTo>
                  <a:lnTo>
                    <a:pt x="16779" y="11482"/>
                  </a:lnTo>
                  <a:lnTo>
                    <a:pt x="16779" y="8780"/>
                  </a:lnTo>
                  <a:lnTo>
                    <a:pt x="14388" y="8780"/>
                  </a:lnTo>
                  <a:close/>
                  <a:moveTo>
                    <a:pt x="17023" y="8780"/>
                  </a:moveTo>
                  <a:lnTo>
                    <a:pt x="17023" y="11482"/>
                  </a:lnTo>
                  <a:lnTo>
                    <a:pt x="19414" y="11482"/>
                  </a:lnTo>
                  <a:lnTo>
                    <a:pt x="19414" y="8780"/>
                  </a:lnTo>
                  <a:lnTo>
                    <a:pt x="17023" y="8780"/>
                  </a:lnTo>
                  <a:close/>
                  <a:moveTo>
                    <a:pt x="6503" y="12012"/>
                  </a:moveTo>
                  <a:lnTo>
                    <a:pt x="6503" y="14718"/>
                  </a:lnTo>
                  <a:lnTo>
                    <a:pt x="8896" y="14718"/>
                  </a:lnTo>
                  <a:lnTo>
                    <a:pt x="8896" y="12012"/>
                  </a:lnTo>
                  <a:lnTo>
                    <a:pt x="6503" y="12012"/>
                  </a:lnTo>
                  <a:close/>
                  <a:moveTo>
                    <a:pt x="9112" y="12012"/>
                  </a:moveTo>
                  <a:lnTo>
                    <a:pt x="9112" y="14718"/>
                  </a:lnTo>
                  <a:lnTo>
                    <a:pt x="11503" y="14718"/>
                  </a:lnTo>
                  <a:lnTo>
                    <a:pt x="11503" y="12012"/>
                  </a:lnTo>
                  <a:lnTo>
                    <a:pt x="9112" y="12012"/>
                  </a:lnTo>
                  <a:close/>
                  <a:moveTo>
                    <a:pt x="11747" y="12012"/>
                  </a:moveTo>
                  <a:lnTo>
                    <a:pt x="11747" y="14718"/>
                  </a:lnTo>
                  <a:lnTo>
                    <a:pt x="14138" y="14718"/>
                  </a:lnTo>
                  <a:lnTo>
                    <a:pt x="14138" y="12012"/>
                  </a:lnTo>
                  <a:lnTo>
                    <a:pt x="11747" y="12012"/>
                  </a:lnTo>
                  <a:close/>
                  <a:moveTo>
                    <a:pt x="14388" y="12012"/>
                  </a:moveTo>
                  <a:lnTo>
                    <a:pt x="14388" y="14651"/>
                  </a:lnTo>
                  <a:lnTo>
                    <a:pt x="14425" y="14651"/>
                  </a:lnTo>
                  <a:cubicBezTo>
                    <a:pt x="14853" y="14665"/>
                    <a:pt x="15166" y="14240"/>
                    <a:pt x="15350" y="13392"/>
                  </a:cubicBezTo>
                  <a:cubicBezTo>
                    <a:pt x="15496" y="12716"/>
                    <a:pt x="15513" y="12029"/>
                    <a:pt x="15513" y="12029"/>
                  </a:cubicBezTo>
                  <a:lnTo>
                    <a:pt x="15513" y="12012"/>
                  </a:lnTo>
                  <a:lnTo>
                    <a:pt x="14388" y="12012"/>
                  </a:lnTo>
                  <a:close/>
                  <a:moveTo>
                    <a:pt x="15719" y="12041"/>
                  </a:moveTo>
                  <a:cubicBezTo>
                    <a:pt x="15719" y="12041"/>
                    <a:pt x="15670" y="15157"/>
                    <a:pt x="14425" y="15157"/>
                  </a:cubicBezTo>
                  <a:cubicBezTo>
                    <a:pt x="13181" y="15157"/>
                    <a:pt x="0" y="15157"/>
                    <a:pt x="0" y="15157"/>
                  </a:cubicBezTo>
                  <a:cubicBezTo>
                    <a:pt x="0" y="15157"/>
                    <a:pt x="27" y="16683"/>
                    <a:pt x="303" y="18260"/>
                  </a:cubicBezTo>
                  <a:lnTo>
                    <a:pt x="20026" y="18260"/>
                  </a:lnTo>
                  <a:lnTo>
                    <a:pt x="21600" y="12041"/>
                  </a:lnTo>
                  <a:lnTo>
                    <a:pt x="15719" y="12041"/>
                  </a:lnTo>
                  <a:close/>
                  <a:moveTo>
                    <a:pt x="401" y="18774"/>
                  </a:moveTo>
                  <a:cubicBezTo>
                    <a:pt x="715" y="20233"/>
                    <a:pt x="1277" y="21600"/>
                    <a:pt x="2273" y="21600"/>
                  </a:cubicBezTo>
                  <a:cubicBezTo>
                    <a:pt x="3344" y="21600"/>
                    <a:pt x="14539" y="21600"/>
                    <a:pt x="14539" y="21600"/>
                  </a:cubicBezTo>
                  <a:lnTo>
                    <a:pt x="19187" y="21575"/>
                  </a:lnTo>
                  <a:lnTo>
                    <a:pt x="19896" y="18774"/>
                  </a:lnTo>
                  <a:lnTo>
                    <a:pt x="401" y="18774"/>
                  </a:lnTo>
                  <a:close/>
                </a:path>
              </a:pathLst>
            </a:custGeom>
            <a:solidFill>
              <a:srgbClr val="9411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1" name="Фигура"/>
            <p:cNvSpPr/>
            <p:nvPr/>
          </p:nvSpPr>
          <p:spPr>
            <a:xfrm rot="19716531">
              <a:off x="2914558" y="1959816"/>
              <a:ext cx="773087" cy="3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19" y="0"/>
                  </a:moveTo>
                  <a:lnTo>
                    <a:pt x="4919" y="717"/>
                  </a:lnTo>
                  <a:lnTo>
                    <a:pt x="5162" y="717"/>
                  </a:lnTo>
                  <a:lnTo>
                    <a:pt x="5162" y="1488"/>
                  </a:lnTo>
                  <a:lnTo>
                    <a:pt x="3370" y="1488"/>
                  </a:lnTo>
                  <a:lnTo>
                    <a:pt x="3370" y="5382"/>
                  </a:lnTo>
                  <a:lnTo>
                    <a:pt x="1569" y="5382"/>
                  </a:lnTo>
                  <a:lnTo>
                    <a:pt x="1569" y="11432"/>
                  </a:lnTo>
                  <a:lnTo>
                    <a:pt x="854" y="11432"/>
                  </a:lnTo>
                  <a:lnTo>
                    <a:pt x="854" y="14863"/>
                  </a:lnTo>
                  <a:lnTo>
                    <a:pt x="1569" y="14863"/>
                  </a:lnTo>
                  <a:lnTo>
                    <a:pt x="1953" y="14863"/>
                  </a:lnTo>
                  <a:lnTo>
                    <a:pt x="5709" y="14863"/>
                  </a:lnTo>
                  <a:lnTo>
                    <a:pt x="5709" y="5598"/>
                  </a:lnTo>
                  <a:lnTo>
                    <a:pt x="5709" y="5382"/>
                  </a:lnTo>
                  <a:lnTo>
                    <a:pt x="5709" y="1488"/>
                  </a:lnTo>
                  <a:lnTo>
                    <a:pt x="5460" y="1488"/>
                  </a:lnTo>
                  <a:lnTo>
                    <a:pt x="5460" y="717"/>
                  </a:lnTo>
                  <a:lnTo>
                    <a:pt x="5704" y="717"/>
                  </a:lnTo>
                  <a:lnTo>
                    <a:pt x="5704" y="0"/>
                  </a:lnTo>
                  <a:lnTo>
                    <a:pt x="4919" y="0"/>
                  </a:lnTo>
                  <a:close/>
                  <a:moveTo>
                    <a:pt x="3901" y="2295"/>
                  </a:moveTo>
                  <a:lnTo>
                    <a:pt x="4329" y="2295"/>
                  </a:lnTo>
                  <a:cubicBezTo>
                    <a:pt x="4388" y="2295"/>
                    <a:pt x="4437" y="2415"/>
                    <a:pt x="4437" y="2561"/>
                  </a:cubicBezTo>
                  <a:lnTo>
                    <a:pt x="4437" y="3609"/>
                  </a:lnTo>
                  <a:cubicBezTo>
                    <a:pt x="4437" y="3755"/>
                    <a:pt x="4388" y="3874"/>
                    <a:pt x="4329" y="3874"/>
                  </a:cubicBezTo>
                  <a:lnTo>
                    <a:pt x="3901" y="3874"/>
                  </a:lnTo>
                  <a:cubicBezTo>
                    <a:pt x="3841" y="3874"/>
                    <a:pt x="3793" y="3755"/>
                    <a:pt x="3793" y="3609"/>
                  </a:cubicBezTo>
                  <a:lnTo>
                    <a:pt x="3793" y="2561"/>
                  </a:lnTo>
                  <a:cubicBezTo>
                    <a:pt x="3793" y="2415"/>
                    <a:pt x="3841" y="2296"/>
                    <a:pt x="3901" y="2295"/>
                  </a:cubicBezTo>
                  <a:close/>
                  <a:moveTo>
                    <a:pt x="4831" y="2295"/>
                  </a:moveTo>
                  <a:lnTo>
                    <a:pt x="5259" y="2295"/>
                  </a:lnTo>
                  <a:cubicBezTo>
                    <a:pt x="5318" y="2295"/>
                    <a:pt x="5367" y="2415"/>
                    <a:pt x="5367" y="2561"/>
                  </a:cubicBezTo>
                  <a:lnTo>
                    <a:pt x="5367" y="3609"/>
                  </a:lnTo>
                  <a:cubicBezTo>
                    <a:pt x="5367" y="3755"/>
                    <a:pt x="5318" y="3874"/>
                    <a:pt x="5259" y="3874"/>
                  </a:cubicBezTo>
                  <a:lnTo>
                    <a:pt x="4831" y="3874"/>
                  </a:lnTo>
                  <a:cubicBezTo>
                    <a:pt x="4771" y="3874"/>
                    <a:pt x="4723" y="3755"/>
                    <a:pt x="4723" y="3609"/>
                  </a:cubicBezTo>
                  <a:lnTo>
                    <a:pt x="4723" y="2561"/>
                  </a:lnTo>
                  <a:cubicBezTo>
                    <a:pt x="4723" y="2415"/>
                    <a:pt x="4771" y="2296"/>
                    <a:pt x="4831" y="2295"/>
                  </a:cubicBezTo>
                  <a:close/>
                  <a:moveTo>
                    <a:pt x="6503" y="5544"/>
                  </a:moveTo>
                  <a:lnTo>
                    <a:pt x="6503" y="8250"/>
                  </a:lnTo>
                  <a:lnTo>
                    <a:pt x="8896" y="8250"/>
                  </a:lnTo>
                  <a:lnTo>
                    <a:pt x="8896" y="5544"/>
                  </a:lnTo>
                  <a:lnTo>
                    <a:pt x="6503" y="5544"/>
                  </a:lnTo>
                  <a:close/>
                  <a:moveTo>
                    <a:pt x="9112" y="5544"/>
                  </a:moveTo>
                  <a:lnTo>
                    <a:pt x="9112" y="8250"/>
                  </a:lnTo>
                  <a:lnTo>
                    <a:pt x="11503" y="8250"/>
                  </a:lnTo>
                  <a:lnTo>
                    <a:pt x="11503" y="5544"/>
                  </a:lnTo>
                  <a:lnTo>
                    <a:pt x="9112" y="5544"/>
                  </a:lnTo>
                  <a:close/>
                  <a:moveTo>
                    <a:pt x="11747" y="5544"/>
                  </a:moveTo>
                  <a:lnTo>
                    <a:pt x="11747" y="8250"/>
                  </a:lnTo>
                  <a:lnTo>
                    <a:pt x="14138" y="8250"/>
                  </a:lnTo>
                  <a:lnTo>
                    <a:pt x="14138" y="5544"/>
                  </a:lnTo>
                  <a:lnTo>
                    <a:pt x="11747" y="5544"/>
                  </a:lnTo>
                  <a:close/>
                  <a:moveTo>
                    <a:pt x="14388" y="5544"/>
                  </a:moveTo>
                  <a:lnTo>
                    <a:pt x="14388" y="8250"/>
                  </a:lnTo>
                  <a:lnTo>
                    <a:pt x="16779" y="8250"/>
                  </a:lnTo>
                  <a:lnTo>
                    <a:pt x="16779" y="5544"/>
                  </a:lnTo>
                  <a:lnTo>
                    <a:pt x="14388" y="5544"/>
                  </a:lnTo>
                  <a:close/>
                  <a:moveTo>
                    <a:pt x="17023" y="5544"/>
                  </a:moveTo>
                  <a:lnTo>
                    <a:pt x="17023" y="8250"/>
                  </a:lnTo>
                  <a:lnTo>
                    <a:pt x="19414" y="8250"/>
                  </a:lnTo>
                  <a:lnTo>
                    <a:pt x="19414" y="5544"/>
                  </a:lnTo>
                  <a:lnTo>
                    <a:pt x="17023" y="5544"/>
                  </a:lnTo>
                  <a:close/>
                  <a:moveTo>
                    <a:pt x="2029" y="6327"/>
                  </a:moveTo>
                  <a:lnTo>
                    <a:pt x="2457" y="6327"/>
                  </a:lnTo>
                  <a:cubicBezTo>
                    <a:pt x="2516" y="6327"/>
                    <a:pt x="2565" y="6446"/>
                    <a:pt x="2565" y="6592"/>
                  </a:cubicBezTo>
                  <a:lnTo>
                    <a:pt x="2565" y="7636"/>
                  </a:lnTo>
                  <a:cubicBezTo>
                    <a:pt x="2565" y="7782"/>
                    <a:pt x="2516" y="7902"/>
                    <a:pt x="2457" y="7902"/>
                  </a:cubicBezTo>
                  <a:lnTo>
                    <a:pt x="2029" y="7902"/>
                  </a:lnTo>
                  <a:cubicBezTo>
                    <a:pt x="1970" y="7902"/>
                    <a:pt x="1921" y="7782"/>
                    <a:pt x="1921" y="7636"/>
                  </a:cubicBezTo>
                  <a:lnTo>
                    <a:pt x="1921" y="6592"/>
                  </a:lnTo>
                  <a:cubicBezTo>
                    <a:pt x="1921" y="6446"/>
                    <a:pt x="1970" y="6327"/>
                    <a:pt x="2029" y="6327"/>
                  </a:cubicBezTo>
                  <a:close/>
                  <a:moveTo>
                    <a:pt x="2964" y="6327"/>
                  </a:moveTo>
                  <a:lnTo>
                    <a:pt x="3392" y="6327"/>
                  </a:lnTo>
                  <a:cubicBezTo>
                    <a:pt x="3452" y="6327"/>
                    <a:pt x="3500" y="6446"/>
                    <a:pt x="3500" y="6592"/>
                  </a:cubicBezTo>
                  <a:lnTo>
                    <a:pt x="3500" y="7636"/>
                  </a:lnTo>
                  <a:cubicBezTo>
                    <a:pt x="3500" y="7782"/>
                    <a:pt x="3452" y="7902"/>
                    <a:pt x="3392" y="7902"/>
                  </a:cubicBezTo>
                  <a:lnTo>
                    <a:pt x="2964" y="7902"/>
                  </a:lnTo>
                  <a:cubicBezTo>
                    <a:pt x="2905" y="7902"/>
                    <a:pt x="2856" y="7782"/>
                    <a:pt x="2856" y="7636"/>
                  </a:cubicBezTo>
                  <a:lnTo>
                    <a:pt x="2856" y="6592"/>
                  </a:lnTo>
                  <a:cubicBezTo>
                    <a:pt x="2856" y="6446"/>
                    <a:pt x="2905" y="6327"/>
                    <a:pt x="2964" y="6327"/>
                  </a:cubicBezTo>
                  <a:close/>
                  <a:moveTo>
                    <a:pt x="3901" y="6327"/>
                  </a:moveTo>
                  <a:lnTo>
                    <a:pt x="4329" y="6327"/>
                  </a:lnTo>
                  <a:cubicBezTo>
                    <a:pt x="4388" y="6327"/>
                    <a:pt x="4437" y="6446"/>
                    <a:pt x="4437" y="6592"/>
                  </a:cubicBezTo>
                  <a:lnTo>
                    <a:pt x="4437" y="7636"/>
                  </a:lnTo>
                  <a:cubicBezTo>
                    <a:pt x="4437" y="7782"/>
                    <a:pt x="4388" y="7902"/>
                    <a:pt x="4329" y="7902"/>
                  </a:cubicBezTo>
                  <a:lnTo>
                    <a:pt x="3901" y="7902"/>
                  </a:lnTo>
                  <a:cubicBezTo>
                    <a:pt x="3841" y="7902"/>
                    <a:pt x="3793" y="7782"/>
                    <a:pt x="3793" y="7636"/>
                  </a:cubicBezTo>
                  <a:lnTo>
                    <a:pt x="3793" y="6592"/>
                  </a:lnTo>
                  <a:cubicBezTo>
                    <a:pt x="3793" y="6446"/>
                    <a:pt x="3841" y="6327"/>
                    <a:pt x="3901" y="6327"/>
                  </a:cubicBezTo>
                  <a:close/>
                  <a:moveTo>
                    <a:pt x="4831" y="6327"/>
                  </a:moveTo>
                  <a:lnTo>
                    <a:pt x="5259" y="6327"/>
                  </a:lnTo>
                  <a:cubicBezTo>
                    <a:pt x="5318" y="6327"/>
                    <a:pt x="5367" y="6446"/>
                    <a:pt x="5367" y="6592"/>
                  </a:cubicBezTo>
                  <a:lnTo>
                    <a:pt x="5367" y="7636"/>
                  </a:lnTo>
                  <a:cubicBezTo>
                    <a:pt x="5367" y="7782"/>
                    <a:pt x="5318" y="7902"/>
                    <a:pt x="5259" y="7902"/>
                  </a:cubicBezTo>
                  <a:lnTo>
                    <a:pt x="4831" y="7902"/>
                  </a:lnTo>
                  <a:cubicBezTo>
                    <a:pt x="4771" y="7902"/>
                    <a:pt x="4723" y="7782"/>
                    <a:pt x="4723" y="7636"/>
                  </a:cubicBezTo>
                  <a:lnTo>
                    <a:pt x="4723" y="6592"/>
                  </a:lnTo>
                  <a:cubicBezTo>
                    <a:pt x="4723" y="6446"/>
                    <a:pt x="4771" y="6327"/>
                    <a:pt x="4831" y="6327"/>
                  </a:cubicBezTo>
                  <a:close/>
                  <a:moveTo>
                    <a:pt x="6503" y="8780"/>
                  </a:moveTo>
                  <a:lnTo>
                    <a:pt x="6503" y="11482"/>
                  </a:lnTo>
                  <a:lnTo>
                    <a:pt x="8896" y="11482"/>
                  </a:lnTo>
                  <a:lnTo>
                    <a:pt x="8896" y="8780"/>
                  </a:lnTo>
                  <a:lnTo>
                    <a:pt x="6503" y="8780"/>
                  </a:lnTo>
                  <a:close/>
                  <a:moveTo>
                    <a:pt x="9112" y="8780"/>
                  </a:moveTo>
                  <a:lnTo>
                    <a:pt x="9112" y="11482"/>
                  </a:lnTo>
                  <a:lnTo>
                    <a:pt x="11503" y="11482"/>
                  </a:lnTo>
                  <a:lnTo>
                    <a:pt x="11503" y="8780"/>
                  </a:lnTo>
                  <a:lnTo>
                    <a:pt x="9112" y="8780"/>
                  </a:lnTo>
                  <a:close/>
                  <a:moveTo>
                    <a:pt x="11747" y="8780"/>
                  </a:moveTo>
                  <a:lnTo>
                    <a:pt x="11747" y="11482"/>
                  </a:lnTo>
                  <a:lnTo>
                    <a:pt x="14138" y="11482"/>
                  </a:lnTo>
                  <a:lnTo>
                    <a:pt x="14138" y="8780"/>
                  </a:lnTo>
                  <a:lnTo>
                    <a:pt x="11747" y="8780"/>
                  </a:lnTo>
                  <a:close/>
                  <a:moveTo>
                    <a:pt x="14388" y="8780"/>
                  </a:moveTo>
                  <a:lnTo>
                    <a:pt x="14388" y="11482"/>
                  </a:lnTo>
                  <a:lnTo>
                    <a:pt x="16779" y="11482"/>
                  </a:lnTo>
                  <a:lnTo>
                    <a:pt x="16779" y="8780"/>
                  </a:lnTo>
                  <a:lnTo>
                    <a:pt x="14388" y="8780"/>
                  </a:lnTo>
                  <a:close/>
                  <a:moveTo>
                    <a:pt x="17023" y="8780"/>
                  </a:moveTo>
                  <a:lnTo>
                    <a:pt x="17023" y="11482"/>
                  </a:lnTo>
                  <a:lnTo>
                    <a:pt x="19414" y="11482"/>
                  </a:lnTo>
                  <a:lnTo>
                    <a:pt x="19414" y="8780"/>
                  </a:lnTo>
                  <a:lnTo>
                    <a:pt x="17023" y="8780"/>
                  </a:lnTo>
                  <a:close/>
                  <a:moveTo>
                    <a:pt x="6503" y="12012"/>
                  </a:moveTo>
                  <a:lnTo>
                    <a:pt x="6503" y="14718"/>
                  </a:lnTo>
                  <a:lnTo>
                    <a:pt x="8896" y="14718"/>
                  </a:lnTo>
                  <a:lnTo>
                    <a:pt x="8896" y="12012"/>
                  </a:lnTo>
                  <a:lnTo>
                    <a:pt x="6503" y="12012"/>
                  </a:lnTo>
                  <a:close/>
                  <a:moveTo>
                    <a:pt x="9112" y="12012"/>
                  </a:moveTo>
                  <a:lnTo>
                    <a:pt x="9112" y="14718"/>
                  </a:lnTo>
                  <a:lnTo>
                    <a:pt x="11503" y="14718"/>
                  </a:lnTo>
                  <a:lnTo>
                    <a:pt x="11503" y="12012"/>
                  </a:lnTo>
                  <a:lnTo>
                    <a:pt x="9112" y="12012"/>
                  </a:lnTo>
                  <a:close/>
                  <a:moveTo>
                    <a:pt x="11747" y="12012"/>
                  </a:moveTo>
                  <a:lnTo>
                    <a:pt x="11747" y="14718"/>
                  </a:lnTo>
                  <a:lnTo>
                    <a:pt x="14138" y="14718"/>
                  </a:lnTo>
                  <a:lnTo>
                    <a:pt x="14138" y="12012"/>
                  </a:lnTo>
                  <a:lnTo>
                    <a:pt x="11747" y="12012"/>
                  </a:lnTo>
                  <a:close/>
                  <a:moveTo>
                    <a:pt x="14388" y="12012"/>
                  </a:moveTo>
                  <a:lnTo>
                    <a:pt x="14388" y="14651"/>
                  </a:lnTo>
                  <a:lnTo>
                    <a:pt x="14425" y="14651"/>
                  </a:lnTo>
                  <a:cubicBezTo>
                    <a:pt x="14853" y="14665"/>
                    <a:pt x="15166" y="14240"/>
                    <a:pt x="15350" y="13392"/>
                  </a:cubicBezTo>
                  <a:cubicBezTo>
                    <a:pt x="15496" y="12716"/>
                    <a:pt x="15513" y="12029"/>
                    <a:pt x="15513" y="12029"/>
                  </a:cubicBezTo>
                  <a:lnTo>
                    <a:pt x="15513" y="12012"/>
                  </a:lnTo>
                  <a:lnTo>
                    <a:pt x="14388" y="12012"/>
                  </a:lnTo>
                  <a:close/>
                  <a:moveTo>
                    <a:pt x="15719" y="12041"/>
                  </a:moveTo>
                  <a:cubicBezTo>
                    <a:pt x="15719" y="12041"/>
                    <a:pt x="15670" y="15157"/>
                    <a:pt x="14425" y="15157"/>
                  </a:cubicBezTo>
                  <a:cubicBezTo>
                    <a:pt x="13181" y="15157"/>
                    <a:pt x="0" y="15157"/>
                    <a:pt x="0" y="15157"/>
                  </a:cubicBezTo>
                  <a:cubicBezTo>
                    <a:pt x="0" y="15157"/>
                    <a:pt x="27" y="16683"/>
                    <a:pt x="303" y="18260"/>
                  </a:cubicBezTo>
                  <a:lnTo>
                    <a:pt x="20026" y="18260"/>
                  </a:lnTo>
                  <a:lnTo>
                    <a:pt x="21600" y="12041"/>
                  </a:lnTo>
                  <a:lnTo>
                    <a:pt x="15719" y="12041"/>
                  </a:lnTo>
                  <a:close/>
                  <a:moveTo>
                    <a:pt x="401" y="18774"/>
                  </a:moveTo>
                  <a:cubicBezTo>
                    <a:pt x="715" y="20233"/>
                    <a:pt x="1277" y="21600"/>
                    <a:pt x="2273" y="21600"/>
                  </a:cubicBezTo>
                  <a:cubicBezTo>
                    <a:pt x="3344" y="21600"/>
                    <a:pt x="14539" y="21600"/>
                    <a:pt x="14539" y="21600"/>
                  </a:cubicBezTo>
                  <a:lnTo>
                    <a:pt x="19187" y="21575"/>
                  </a:lnTo>
                  <a:lnTo>
                    <a:pt x="19896" y="18774"/>
                  </a:lnTo>
                  <a:lnTo>
                    <a:pt x="401" y="18774"/>
                  </a:lnTo>
                  <a:close/>
                </a:path>
              </a:pathLst>
            </a:custGeom>
            <a:solidFill>
              <a:srgbClr val="9411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2" name="Круизный корабль"/>
            <p:cNvSpPr/>
            <p:nvPr/>
          </p:nvSpPr>
          <p:spPr>
            <a:xfrm rot="19476531">
              <a:off x="3597571" y="1428974"/>
              <a:ext cx="1042455" cy="3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33" y="0"/>
                  </a:moveTo>
                  <a:lnTo>
                    <a:pt x="11790" y="1913"/>
                  </a:lnTo>
                  <a:lnTo>
                    <a:pt x="10623" y="1913"/>
                  </a:lnTo>
                  <a:lnTo>
                    <a:pt x="8232" y="6082"/>
                  </a:lnTo>
                  <a:lnTo>
                    <a:pt x="7569" y="6082"/>
                  </a:lnTo>
                  <a:lnTo>
                    <a:pt x="7079" y="1058"/>
                  </a:lnTo>
                  <a:lnTo>
                    <a:pt x="6235" y="1058"/>
                  </a:lnTo>
                  <a:lnTo>
                    <a:pt x="6724" y="6082"/>
                  </a:lnTo>
                  <a:lnTo>
                    <a:pt x="5836" y="6082"/>
                  </a:lnTo>
                  <a:lnTo>
                    <a:pt x="5347" y="1058"/>
                  </a:lnTo>
                  <a:lnTo>
                    <a:pt x="4500" y="1058"/>
                  </a:lnTo>
                  <a:lnTo>
                    <a:pt x="4992" y="6082"/>
                  </a:lnTo>
                  <a:lnTo>
                    <a:pt x="4103" y="6082"/>
                  </a:lnTo>
                  <a:lnTo>
                    <a:pt x="3607" y="1058"/>
                  </a:lnTo>
                  <a:lnTo>
                    <a:pt x="2762" y="1058"/>
                  </a:lnTo>
                  <a:lnTo>
                    <a:pt x="3257" y="6082"/>
                  </a:lnTo>
                  <a:lnTo>
                    <a:pt x="1250" y="6082"/>
                  </a:lnTo>
                  <a:lnTo>
                    <a:pt x="1588" y="8204"/>
                  </a:lnTo>
                  <a:lnTo>
                    <a:pt x="18747" y="8204"/>
                  </a:lnTo>
                  <a:lnTo>
                    <a:pt x="18277" y="6622"/>
                  </a:lnTo>
                  <a:lnTo>
                    <a:pt x="13621" y="6622"/>
                  </a:lnTo>
                  <a:lnTo>
                    <a:pt x="13621" y="5896"/>
                  </a:lnTo>
                  <a:lnTo>
                    <a:pt x="18057" y="5896"/>
                  </a:lnTo>
                  <a:lnTo>
                    <a:pt x="17589" y="4314"/>
                  </a:lnTo>
                  <a:lnTo>
                    <a:pt x="13621" y="4314"/>
                  </a:lnTo>
                  <a:lnTo>
                    <a:pt x="13621" y="3570"/>
                  </a:lnTo>
                  <a:lnTo>
                    <a:pt x="17374" y="3570"/>
                  </a:lnTo>
                  <a:lnTo>
                    <a:pt x="16883" y="1913"/>
                  </a:lnTo>
                  <a:lnTo>
                    <a:pt x="16001" y="1913"/>
                  </a:lnTo>
                  <a:lnTo>
                    <a:pt x="15490" y="0"/>
                  </a:lnTo>
                  <a:lnTo>
                    <a:pt x="12333" y="0"/>
                  </a:lnTo>
                  <a:close/>
                  <a:moveTo>
                    <a:pt x="1566" y="8948"/>
                  </a:moveTo>
                  <a:lnTo>
                    <a:pt x="1131" y="10530"/>
                  </a:lnTo>
                  <a:lnTo>
                    <a:pt x="19430" y="10530"/>
                  </a:lnTo>
                  <a:lnTo>
                    <a:pt x="18962" y="8948"/>
                  </a:lnTo>
                  <a:lnTo>
                    <a:pt x="1566" y="8948"/>
                  </a:lnTo>
                  <a:close/>
                  <a:moveTo>
                    <a:pt x="932" y="11256"/>
                  </a:moveTo>
                  <a:lnTo>
                    <a:pt x="0" y="14658"/>
                  </a:lnTo>
                  <a:lnTo>
                    <a:pt x="954" y="21600"/>
                  </a:lnTo>
                  <a:lnTo>
                    <a:pt x="19063" y="21600"/>
                  </a:lnTo>
                  <a:lnTo>
                    <a:pt x="21600" y="11256"/>
                  </a:lnTo>
                  <a:lnTo>
                    <a:pt x="932" y="11256"/>
                  </a:lnTo>
                  <a:close/>
                  <a:moveTo>
                    <a:pt x="2185" y="13466"/>
                  </a:moveTo>
                  <a:lnTo>
                    <a:pt x="3166" y="13466"/>
                  </a:lnTo>
                  <a:lnTo>
                    <a:pt x="3166" y="15257"/>
                  </a:lnTo>
                  <a:lnTo>
                    <a:pt x="1766" y="15257"/>
                  </a:lnTo>
                  <a:lnTo>
                    <a:pt x="2185" y="13466"/>
                  </a:lnTo>
                  <a:close/>
                  <a:moveTo>
                    <a:pt x="3822" y="13466"/>
                  </a:moveTo>
                  <a:lnTo>
                    <a:pt x="4803" y="13466"/>
                  </a:lnTo>
                  <a:lnTo>
                    <a:pt x="4803" y="15257"/>
                  </a:lnTo>
                  <a:lnTo>
                    <a:pt x="3822" y="15257"/>
                  </a:lnTo>
                  <a:lnTo>
                    <a:pt x="3822" y="13466"/>
                  </a:lnTo>
                  <a:close/>
                  <a:moveTo>
                    <a:pt x="5476" y="13466"/>
                  </a:moveTo>
                  <a:lnTo>
                    <a:pt x="6455" y="13466"/>
                  </a:lnTo>
                  <a:lnTo>
                    <a:pt x="6455" y="15257"/>
                  </a:lnTo>
                  <a:lnTo>
                    <a:pt x="5476" y="15257"/>
                  </a:lnTo>
                  <a:lnTo>
                    <a:pt x="5476" y="13466"/>
                  </a:lnTo>
                  <a:close/>
                  <a:moveTo>
                    <a:pt x="7128" y="13466"/>
                  </a:moveTo>
                  <a:lnTo>
                    <a:pt x="8107" y="13466"/>
                  </a:lnTo>
                  <a:lnTo>
                    <a:pt x="8107" y="15257"/>
                  </a:lnTo>
                  <a:lnTo>
                    <a:pt x="7128" y="15257"/>
                  </a:lnTo>
                  <a:lnTo>
                    <a:pt x="7128" y="13466"/>
                  </a:lnTo>
                  <a:close/>
                  <a:moveTo>
                    <a:pt x="8775" y="13466"/>
                  </a:moveTo>
                  <a:lnTo>
                    <a:pt x="9756" y="13466"/>
                  </a:lnTo>
                  <a:lnTo>
                    <a:pt x="9756" y="15257"/>
                  </a:lnTo>
                  <a:lnTo>
                    <a:pt x="8775" y="15257"/>
                  </a:lnTo>
                  <a:lnTo>
                    <a:pt x="8775" y="13466"/>
                  </a:lnTo>
                  <a:close/>
                  <a:moveTo>
                    <a:pt x="10429" y="13466"/>
                  </a:moveTo>
                  <a:lnTo>
                    <a:pt x="11408" y="13466"/>
                  </a:lnTo>
                  <a:lnTo>
                    <a:pt x="11408" y="15257"/>
                  </a:lnTo>
                  <a:lnTo>
                    <a:pt x="10429" y="15257"/>
                  </a:lnTo>
                  <a:lnTo>
                    <a:pt x="10429" y="13466"/>
                  </a:lnTo>
                  <a:close/>
                  <a:moveTo>
                    <a:pt x="12081" y="13466"/>
                  </a:moveTo>
                  <a:lnTo>
                    <a:pt x="13060" y="13466"/>
                  </a:lnTo>
                  <a:lnTo>
                    <a:pt x="13060" y="15257"/>
                  </a:lnTo>
                  <a:lnTo>
                    <a:pt x="12081" y="15257"/>
                  </a:lnTo>
                  <a:lnTo>
                    <a:pt x="12081" y="13466"/>
                  </a:lnTo>
                  <a:close/>
                  <a:moveTo>
                    <a:pt x="13733" y="13466"/>
                  </a:moveTo>
                  <a:lnTo>
                    <a:pt x="14714" y="13466"/>
                  </a:lnTo>
                  <a:lnTo>
                    <a:pt x="14714" y="15257"/>
                  </a:lnTo>
                  <a:lnTo>
                    <a:pt x="13733" y="15257"/>
                  </a:lnTo>
                  <a:lnTo>
                    <a:pt x="13733" y="13466"/>
                  </a:lnTo>
                  <a:close/>
                  <a:moveTo>
                    <a:pt x="15387" y="13466"/>
                  </a:moveTo>
                  <a:lnTo>
                    <a:pt x="16366" y="13466"/>
                  </a:lnTo>
                  <a:lnTo>
                    <a:pt x="16366" y="15257"/>
                  </a:lnTo>
                  <a:lnTo>
                    <a:pt x="15387" y="15257"/>
                  </a:lnTo>
                  <a:lnTo>
                    <a:pt x="15387" y="13466"/>
                  </a:lnTo>
                  <a:close/>
                  <a:moveTo>
                    <a:pt x="17034" y="13466"/>
                  </a:moveTo>
                  <a:lnTo>
                    <a:pt x="18013" y="13466"/>
                  </a:lnTo>
                  <a:lnTo>
                    <a:pt x="18245" y="15257"/>
                  </a:lnTo>
                  <a:lnTo>
                    <a:pt x="17034" y="15257"/>
                  </a:lnTo>
                  <a:lnTo>
                    <a:pt x="17034" y="13466"/>
                  </a:lnTo>
                  <a:close/>
                </a:path>
              </a:pathLst>
            </a:custGeom>
            <a:noFill/>
            <a:ln w="9525" cap="flat">
              <a:solidFill>
                <a:srgbClr val="043472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3" name="Круизный корабль"/>
            <p:cNvSpPr/>
            <p:nvPr/>
          </p:nvSpPr>
          <p:spPr>
            <a:xfrm rot="1006003" flipH="1">
              <a:off x="6228676" y="2129958"/>
              <a:ext cx="1042455" cy="3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33" y="0"/>
                  </a:moveTo>
                  <a:lnTo>
                    <a:pt x="11790" y="1913"/>
                  </a:lnTo>
                  <a:lnTo>
                    <a:pt x="10623" y="1913"/>
                  </a:lnTo>
                  <a:lnTo>
                    <a:pt x="8232" y="6082"/>
                  </a:lnTo>
                  <a:lnTo>
                    <a:pt x="7569" y="6082"/>
                  </a:lnTo>
                  <a:lnTo>
                    <a:pt x="7079" y="1058"/>
                  </a:lnTo>
                  <a:lnTo>
                    <a:pt x="6235" y="1058"/>
                  </a:lnTo>
                  <a:lnTo>
                    <a:pt x="6724" y="6082"/>
                  </a:lnTo>
                  <a:lnTo>
                    <a:pt x="5836" y="6082"/>
                  </a:lnTo>
                  <a:lnTo>
                    <a:pt x="5347" y="1058"/>
                  </a:lnTo>
                  <a:lnTo>
                    <a:pt x="4500" y="1058"/>
                  </a:lnTo>
                  <a:lnTo>
                    <a:pt x="4992" y="6082"/>
                  </a:lnTo>
                  <a:lnTo>
                    <a:pt x="4103" y="6082"/>
                  </a:lnTo>
                  <a:lnTo>
                    <a:pt x="3607" y="1058"/>
                  </a:lnTo>
                  <a:lnTo>
                    <a:pt x="2762" y="1058"/>
                  </a:lnTo>
                  <a:lnTo>
                    <a:pt x="3257" y="6082"/>
                  </a:lnTo>
                  <a:lnTo>
                    <a:pt x="1250" y="6082"/>
                  </a:lnTo>
                  <a:lnTo>
                    <a:pt x="1588" y="8204"/>
                  </a:lnTo>
                  <a:lnTo>
                    <a:pt x="18747" y="8204"/>
                  </a:lnTo>
                  <a:lnTo>
                    <a:pt x="18277" y="6622"/>
                  </a:lnTo>
                  <a:lnTo>
                    <a:pt x="13621" y="6622"/>
                  </a:lnTo>
                  <a:lnTo>
                    <a:pt x="13621" y="5896"/>
                  </a:lnTo>
                  <a:lnTo>
                    <a:pt x="18057" y="5896"/>
                  </a:lnTo>
                  <a:lnTo>
                    <a:pt x="17589" y="4314"/>
                  </a:lnTo>
                  <a:lnTo>
                    <a:pt x="13621" y="4314"/>
                  </a:lnTo>
                  <a:lnTo>
                    <a:pt x="13621" y="3570"/>
                  </a:lnTo>
                  <a:lnTo>
                    <a:pt x="17374" y="3570"/>
                  </a:lnTo>
                  <a:lnTo>
                    <a:pt x="16883" y="1913"/>
                  </a:lnTo>
                  <a:lnTo>
                    <a:pt x="16001" y="1913"/>
                  </a:lnTo>
                  <a:lnTo>
                    <a:pt x="15490" y="0"/>
                  </a:lnTo>
                  <a:lnTo>
                    <a:pt x="12333" y="0"/>
                  </a:lnTo>
                  <a:close/>
                  <a:moveTo>
                    <a:pt x="1566" y="8948"/>
                  </a:moveTo>
                  <a:lnTo>
                    <a:pt x="1131" y="10530"/>
                  </a:lnTo>
                  <a:lnTo>
                    <a:pt x="19430" y="10530"/>
                  </a:lnTo>
                  <a:lnTo>
                    <a:pt x="18962" y="8948"/>
                  </a:lnTo>
                  <a:lnTo>
                    <a:pt x="1566" y="8948"/>
                  </a:lnTo>
                  <a:close/>
                  <a:moveTo>
                    <a:pt x="932" y="11256"/>
                  </a:moveTo>
                  <a:lnTo>
                    <a:pt x="0" y="14658"/>
                  </a:lnTo>
                  <a:lnTo>
                    <a:pt x="954" y="21600"/>
                  </a:lnTo>
                  <a:lnTo>
                    <a:pt x="19063" y="21600"/>
                  </a:lnTo>
                  <a:lnTo>
                    <a:pt x="21600" y="11256"/>
                  </a:lnTo>
                  <a:lnTo>
                    <a:pt x="932" y="11256"/>
                  </a:lnTo>
                  <a:close/>
                  <a:moveTo>
                    <a:pt x="2185" y="13466"/>
                  </a:moveTo>
                  <a:lnTo>
                    <a:pt x="3166" y="13466"/>
                  </a:lnTo>
                  <a:lnTo>
                    <a:pt x="3166" y="15257"/>
                  </a:lnTo>
                  <a:lnTo>
                    <a:pt x="1766" y="15257"/>
                  </a:lnTo>
                  <a:lnTo>
                    <a:pt x="2185" y="13466"/>
                  </a:lnTo>
                  <a:close/>
                  <a:moveTo>
                    <a:pt x="3822" y="13466"/>
                  </a:moveTo>
                  <a:lnTo>
                    <a:pt x="4803" y="13466"/>
                  </a:lnTo>
                  <a:lnTo>
                    <a:pt x="4803" y="15257"/>
                  </a:lnTo>
                  <a:lnTo>
                    <a:pt x="3822" y="15257"/>
                  </a:lnTo>
                  <a:lnTo>
                    <a:pt x="3822" y="13466"/>
                  </a:lnTo>
                  <a:close/>
                  <a:moveTo>
                    <a:pt x="5476" y="13466"/>
                  </a:moveTo>
                  <a:lnTo>
                    <a:pt x="6455" y="13466"/>
                  </a:lnTo>
                  <a:lnTo>
                    <a:pt x="6455" y="15257"/>
                  </a:lnTo>
                  <a:lnTo>
                    <a:pt x="5476" y="15257"/>
                  </a:lnTo>
                  <a:lnTo>
                    <a:pt x="5476" y="13466"/>
                  </a:lnTo>
                  <a:close/>
                  <a:moveTo>
                    <a:pt x="7128" y="13466"/>
                  </a:moveTo>
                  <a:lnTo>
                    <a:pt x="8107" y="13466"/>
                  </a:lnTo>
                  <a:lnTo>
                    <a:pt x="8107" y="15257"/>
                  </a:lnTo>
                  <a:lnTo>
                    <a:pt x="7128" y="15257"/>
                  </a:lnTo>
                  <a:lnTo>
                    <a:pt x="7128" y="13466"/>
                  </a:lnTo>
                  <a:close/>
                  <a:moveTo>
                    <a:pt x="8775" y="13466"/>
                  </a:moveTo>
                  <a:lnTo>
                    <a:pt x="9756" y="13466"/>
                  </a:lnTo>
                  <a:lnTo>
                    <a:pt x="9756" y="15257"/>
                  </a:lnTo>
                  <a:lnTo>
                    <a:pt x="8775" y="15257"/>
                  </a:lnTo>
                  <a:lnTo>
                    <a:pt x="8775" y="13466"/>
                  </a:lnTo>
                  <a:close/>
                  <a:moveTo>
                    <a:pt x="10429" y="13466"/>
                  </a:moveTo>
                  <a:lnTo>
                    <a:pt x="11408" y="13466"/>
                  </a:lnTo>
                  <a:lnTo>
                    <a:pt x="11408" y="15257"/>
                  </a:lnTo>
                  <a:lnTo>
                    <a:pt x="10429" y="15257"/>
                  </a:lnTo>
                  <a:lnTo>
                    <a:pt x="10429" y="13466"/>
                  </a:lnTo>
                  <a:close/>
                  <a:moveTo>
                    <a:pt x="12081" y="13466"/>
                  </a:moveTo>
                  <a:lnTo>
                    <a:pt x="13060" y="13466"/>
                  </a:lnTo>
                  <a:lnTo>
                    <a:pt x="13060" y="15257"/>
                  </a:lnTo>
                  <a:lnTo>
                    <a:pt x="12081" y="15257"/>
                  </a:lnTo>
                  <a:lnTo>
                    <a:pt x="12081" y="13466"/>
                  </a:lnTo>
                  <a:close/>
                  <a:moveTo>
                    <a:pt x="13733" y="13466"/>
                  </a:moveTo>
                  <a:lnTo>
                    <a:pt x="14714" y="13466"/>
                  </a:lnTo>
                  <a:lnTo>
                    <a:pt x="14714" y="15257"/>
                  </a:lnTo>
                  <a:lnTo>
                    <a:pt x="13733" y="15257"/>
                  </a:lnTo>
                  <a:lnTo>
                    <a:pt x="13733" y="13466"/>
                  </a:lnTo>
                  <a:close/>
                  <a:moveTo>
                    <a:pt x="15387" y="13466"/>
                  </a:moveTo>
                  <a:lnTo>
                    <a:pt x="16366" y="13466"/>
                  </a:lnTo>
                  <a:lnTo>
                    <a:pt x="16366" y="15257"/>
                  </a:lnTo>
                  <a:lnTo>
                    <a:pt x="15387" y="15257"/>
                  </a:lnTo>
                  <a:lnTo>
                    <a:pt x="15387" y="13466"/>
                  </a:lnTo>
                  <a:close/>
                  <a:moveTo>
                    <a:pt x="17034" y="13466"/>
                  </a:moveTo>
                  <a:lnTo>
                    <a:pt x="18013" y="13466"/>
                  </a:lnTo>
                  <a:lnTo>
                    <a:pt x="18245" y="15257"/>
                  </a:lnTo>
                  <a:lnTo>
                    <a:pt x="17034" y="15257"/>
                  </a:lnTo>
                  <a:lnTo>
                    <a:pt x="17034" y="13466"/>
                  </a:lnTo>
                  <a:close/>
                </a:path>
              </a:pathLst>
            </a:custGeom>
            <a:noFill/>
            <a:ln w="9525" cap="flat">
              <a:solidFill>
                <a:srgbClr val="043472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4" name="Линия"/>
            <p:cNvSpPr/>
            <p:nvPr/>
          </p:nvSpPr>
          <p:spPr>
            <a:xfrm>
              <a:off x="2273744" y="2831330"/>
              <a:ext cx="584117" cy="604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437" y="19601"/>
                    <a:pt x="1990" y="17131"/>
                    <a:pt x="1539" y="14737"/>
                  </a:cubicBezTo>
                  <a:cubicBezTo>
                    <a:pt x="1215" y="13017"/>
                    <a:pt x="382" y="11351"/>
                    <a:pt x="645" y="9611"/>
                  </a:cubicBezTo>
                  <a:cubicBezTo>
                    <a:pt x="956" y="7559"/>
                    <a:pt x="2514" y="6066"/>
                    <a:pt x="4303" y="5113"/>
                  </a:cubicBezTo>
                  <a:cubicBezTo>
                    <a:pt x="7046" y="3652"/>
                    <a:pt x="10241" y="3400"/>
                    <a:pt x="13297" y="2776"/>
                  </a:cubicBezTo>
                  <a:cubicBezTo>
                    <a:pt x="16151" y="2194"/>
                    <a:pt x="18941" y="1269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9411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5" name="Линия"/>
            <p:cNvSpPr/>
            <p:nvPr/>
          </p:nvSpPr>
          <p:spPr>
            <a:xfrm>
              <a:off x="2602284" y="2747165"/>
              <a:ext cx="372198" cy="40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113" y="18617"/>
                    <a:pt x="2937" y="15901"/>
                    <a:pt x="5338" y="13650"/>
                  </a:cubicBezTo>
                  <a:cubicBezTo>
                    <a:pt x="8583" y="10610"/>
                    <a:pt x="12751" y="8546"/>
                    <a:pt x="16037" y="5544"/>
                  </a:cubicBezTo>
                  <a:cubicBezTo>
                    <a:pt x="17443" y="4259"/>
                    <a:pt x="18667" y="2820"/>
                    <a:pt x="20013" y="1482"/>
                  </a:cubicBezTo>
                  <a:cubicBezTo>
                    <a:pt x="20525" y="973"/>
                    <a:pt x="21054" y="479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9411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Описание бизнеса…"/>
          <p:cNvSpPr txBox="1"/>
          <p:nvPr/>
        </p:nvSpPr>
        <p:spPr>
          <a:xfrm>
            <a:off x="435655" y="350748"/>
            <a:ext cx="10622981" cy="841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2900" b="1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Описание бизнеса</a:t>
            </a:r>
          </a:p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2200" b="1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Конкурентные преимущества - Время доставки грузов</a:t>
            </a:r>
          </a:p>
        </p:txBody>
      </p:sp>
      <p:sp>
        <p:nvSpPr>
          <p:cNvPr id="369" name="Прямоугольник"/>
          <p:cNvSpPr/>
          <p:nvPr/>
        </p:nvSpPr>
        <p:spPr>
          <a:xfrm>
            <a:off x="456023" y="1376609"/>
            <a:ext cx="11859549" cy="38101"/>
          </a:xfrm>
          <a:prstGeom prst="rect">
            <a:avLst/>
          </a:prstGeom>
          <a:gradFill>
            <a:gsLst>
              <a:gs pos="0">
                <a:srgbClr val="204679"/>
              </a:gs>
              <a:gs pos="100000">
                <a:srgbClr val="458ABA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pic>
        <p:nvPicPr>
          <p:cNvPr id="370" name="rosatom-squarelogo-rus.png" descr="rosatom-squarelogo-rus.png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1387594" y="129292"/>
            <a:ext cx="1176739" cy="1176739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Линия"/>
          <p:cNvSpPr/>
          <p:nvPr/>
        </p:nvSpPr>
        <p:spPr>
          <a:xfrm flipV="1">
            <a:off x="11975961" y="9184974"/>
            <a:ext cx="1" cy="497292"/>
          </a:xfrm>
          <a:prstGeom prst="line">
            <a:avLst/>
          </a:prstGeom>
          <a:ln w="12700">
            <a:solidFill>
              <a:srgbClr val="043472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372" name="Линия"/>
          <p:cNvSpPr/>
          <p:nvPr/>
        </p:nvSpPr>
        <p:spPr>
          <a:xfrm flipV="1">
            <a:off x="11975961" y="9184974"/>
            <a:ext cx="1" cy="497292"/>
          </a:xfrm>
          <a:prstGeom prst="line">
            <a:avLst/>
          </a:prstGeom>
          <a:ln w="12700">
            <a:solidFill>
              <a:srgbClr val="043472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373" name="Текст"/>
          <p:cNvSpPr txBox="1"/>
          <p:nvPr/>
        </p:nvSpPr>
        <p:spPr>
          <a:xfrm>
            <a:off x="12247352" y="9210006"/>
            <a:ext cx="283816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43472"/>
                </a:solid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kumimoji="0" sz="2400" b="1" i="0" u="none" strike="noStrike" kern="0" cap="none" spc="0" normalizeH="0" baseline="0" noProof="0">
                <a:ln>
                  <a:noFill/>
                </a:ln>
                <a:solidFill>
                  <a:srgbClr val="04347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43472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t>3</a:t>
            </a:fld>
            <a:r>
              <a:rPr kumimoji="0" sz="2400" b="1" i="0" u="none" strike="noStrike" kern="0" cap="none" spc="0" normalizeH="0" baseline="0" noProof="0">
                <a:ln>
                  <a:noFill/>
                </a:ln>
                <a:solidFill>
                  <a:srgbClr val="04347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￼</a:t>
            </a:r>
          </a:p>
        </p:txBody>
      </p:sp>
      <p:sp>
        <p:nvSpPr>
          <p:cNvPr id="374" name="Линия"/>
          <p:cNvSpPr/>
          <p:nvPr/>
        </p:nvSpPr>
        <p:spPr>
          <a:xfrm>
            <a:off x="228930" y="9150201"/>
            <a:ext cx="12546940" cy="1"/>
          </a:xfrm>
          <a:prstGeom prst="line">
            <a:avLst/>
          </a:prstGeom>
          <a:ln w="12700">
            <a:solidFill>
              <a:srgbClr val="043472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375" name="Источники: Аналитический центр при Правительстве РФ, Минвостокразвития, открытые источники"/>
          <p:cNvSpPr txBox="1"/>
          <p:nvPr/>
        </p:nvSpPr>
        <p:spPr>
          <a:xfrm>
            <a:off x="212472" y="9210006"/>
            <a:ext cx="11632374" cy="497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defRPr sz="13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Источники: Аналитический центр при Правительстве РФ, Минвостокразвития, открытые источники</a:t>
            </a:r>
          </a:p>
        </p:txBody>
      </p:sp>
      <p:sp>
        <p:nvSpPr>
          <p:cNvPr id="376" name="Экономия 25-32% времени"/>
          <p:cNvSpPr/>
          <p:nvPr/>
        </p:nvSpPr>
        <p:spPr>
          <a:xfrm>
            <a:off x="230642" y="2403983"/>
            <a:ext cx="1270001" cy="1270001"/>
          </a:xfrm>
          <a:prstGeom prst="ellipse">
            <a:avLst/>
          </a:prstGeom>
          <a:solidFill>
            <a:srgbClr val="EA900B"/>
          </a:solidFill>
          <a:ln w="12700">
            <a:miter lim="400000"/>
          </a:ln>
          <a:effectLst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Экономия 25-32% времени</a:t>
            </a:r>
          </a:p>
        </p:txBody>
      </p:sp>
      <p:sp>
        <p:nvSpPr>
          <p:cNvPr id="377" name="Экономия 10-15% времени"/>
          <p:cNvSpPr/>
          <p:nvPr/>
        </p:nvSpPr>
        <p:spPr>
          <a:xfrm>
            <a:off x="11141876" y="5338835"/>
            <a:ext cx="1270001" cy="1270001"/>
          </a:xfrm>
          <a:prstGeom prst="ellipse">
            <a:avLst/>
          </a:prstGeom>
          <a:solidFill>
            <a:srgbClr val="4F8F00"/>
          </a:solidFill>
          <a:ln w="12700">
            <a:miter lim="400000"/>
          </a:ln>
          <a:effectLst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Экономия 10-15% времени</a:t>
            </a:r>
          </a:p>
        </p:txBody>
      </p:sp>
      <p:sp>
        <p:nvSpPr>
          <p:cNvPr id="378" name="Экономия 20-25% времени"/>
          <p:cNvSpPr/>
          <p:nvPr/>
        </p:nvSpPr>
        <p:spPr>
          <a:xfrm>
            <a:off x="11141876" y="2403983"/>
            <a:ext cx="1270001" cy="1270001"/>
          </a:xfrm>
          <a:prstGeom prst="ellipse">
            <a:avLst/>
          </a:prstGeom>
          <a:solidFill>
            <a:srgbClr val="808080"/>
          </a:solidFill>
          <a:ln w="12700">
            <a:miter lim="400000"/>
          </a:ln>
          <a:effectLst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Экономия 20-25% времени</a:t>
            </a:r>
          </a:p>
        </p:txBody>
      </p:sp>
      <p:sp>
        <p:nvSpPr>
          <p:cNvPr id="379" name="Экономия 15-20% времени"/>
          <p:cNvSpPr/>
          <p:nvPr/>
        </p:nvSpPr>
        <p:spPr>
          <a:xfrm>
            <a:off x="212205" y="5328536"/>
            <a:ext cx="1270001" cy="1270001"/>
          </a:xfrm>
          <a:prstGeom prst="ellipse">
            <a:avLst/>
          </a:prstGeom>
          <a:solidFill>
            <a:srgbClr val="4D98CD"/>
          </a:solidFill>
          <a:ln w="12700">
            <a:miter lim="400000"/>
          </a:ln>
          <a:effectLst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Экономия 15-20% времени</a:t>
            </a:r>
          </a:p>
        </p:txBody>
      </p:sp>
      <p:sp>
        <p:nvSpPr>
          <p:cNvPr id="380" name="Маршруты"/>
          <p:cNvSpPr txBox="1"/>
          <p:nvPr/>
        </p:nvSpPr>
        <p:spPr>
          <a:xfrm>
            <a:off x="1748344" y="2474088"/>
            <a:ext cx="1134518" cy="31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50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Маршруты</a:t>
            </a:r>
          </a:p>
        </p:txBody>
      </p:sp>
      <p:sp>
        <p:nvSpPr>
          <p:cNvPr id="381" name="Йокогама"/>
          <p:cNvSpPr txBox="1"/>
          <p:nvPr/>
        </p:nvSpPr>
        <p:spPr>
          <a:xfrm>
            <a:off x="1748344" y="3233568"/>
            <a:ext cx="956761" cy="31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5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Йокогама</a:t>
            </a:r>
          </a:p>
        </p:txBody>
      </p:sp>
      <p:sp>
        <p:nvSpPr>
          <p:cNvPr id="382" name="13 млн. тонн в год"/>
          <p:cNvSpPr/>
          <p:nvPr/>
        </p:nvSpPr>
        <p:spPr>
          <a:xfrm>
            <a:off x="212205" y="3867198"/>
            <a:ext cx="1270001" cy="1270001"/>
          </a:xfrm>
          <a:prstGeom prst="ellipse">
            <a:avLst/>
          </a:prstGeom>
          <a:solidFill>
            <a:srgbClr val="EA900B"/>
          </a:solidFill>
          <a:ln w="12700">
            <a:miter lim="400000"/>
          </a:ln>
          <a:effectLst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13 млн. тонн в год</a:t>
            </a:r>
          </a:p>
        </p:txBody>
      </p:sp>
      <p:sp>
        <p:nvSpPr>
          <p:cNvPr id="383" name="Маршруты"/>
          <p:cNvSpPr txBox="1"/>
          <p:nvPr/>
        </p:nvSpPr>
        <p:spPr>
          <a:xfrm>
            <a:off x="7532571" y="2474088"/>
            <a:ext cx="1134518" cy="31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50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Маршруты</a:t>
            </a:r>
          </a:p>
        </p:txBody>
      </p:sp>
      <p:sp>
        <p:nvSpPr>
          <p:cNvPr id="384" name="Пусан"/>
          <p:cNvSpPr txBox="1"/>
          <p:nvPr/>
        </p:nvSpPr>
        <p:spPr>
          <a:xfrm>
            <a:off x="7557532" y="2880785"/>
            <a:ext cx="650733" cy="31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5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Пусан</a:t>
            </a:r>
          </a:p>
        </p:txBody>
      </p:sp>
      <p:sp>
        <p:nvSpPr>
          <p:cNvPr id="385" name="Шанхай"/>
          <p:cNvSpPr txBox="1"/>
          <p:nvPr/>
        </p:nvSpPr>
        <p:spPr>
          <a:xfrm>
            <a:off x="7382784" y="3289299"/>
            <a:ext cx="805514" cy="31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5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Шанхай</a:t>
            </a:r>
          </a:p>
        </p:txBody>
      </p:sp>
      <p:sp>
        <p:nvSpPr>
          <p:cNvPr id="386" name="9 млн. тонн в год"/>
          <p:cNvSpPr/>
          <p:nvPr/>
        </p:nvSpPr>
        <p:spPr>
          <a:xfrm>
            <a:off x="11141876" y="3867198"/>
            <a:ext cx="1270001" cy="1270001"/>
          </a:xfrm>
          <a:prstGeom prst="ellipse">
            <a:avLst/>
          </a:prstGeom>
          <a:solidFill>
            <a:srgbClr val="808080"/>
          </a:solidFill>
          <a:ln w="12700">
            <a:miter lim="400000"/>
          </a:ln>
          <a:effectLst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 млн. тонн в год</a:t>
            </a:r>
          </a:p>
        </p:txBody>
      </p:sp>
      <p:sp>
        <p:nvSpPr>
          <p:cNvPr id="387" name="Маршруты"/>
          <p:cNvSpPr txBox="1"/>
          <p:nvPr/>
        </p:nvSpPr>
        <p:spPr>
          <a:xfrm>
            <a:off x="1824866" y="6013734"/>
            <a:ext cx="1134518" cy="31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50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Маршруты</a:t>
            </a:r>
          </a:p>
        </p:txBody>
      </p:sp>
      <p:sp>
        <p:nvSpPr>
          <p:cNvPr id="388" name="Пусан"/>
          <p:cNvSpPr txBox="1"/>
          <p:nvPr/>
        </p:nvSpPr>
        <p:spPr>
          <a:xfrm>
            <a:off x="1824866" y="6447331"/>
            <a:ext cx="650733" cy="31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5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Пусан</a:t>
            </a:r>
          </a:p>
        </p:txBody>
      </p:sp>
      <p:sp>
        <p:nvSpPr>
          <p:cNvPr id="389" name="Шанхай"/>
          <p:cNvSpPr txBox="1"/>
          <p:nvPr/>
        </p:nvSpPr>
        <p:spPr>
          <a:xfrm>
            <a:off x="1827104" y="7046603"/>
            <a:ext cx="805515" cy="31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5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Шанхай</a:t>
            </a:r>
          </a:p>
        </p:txBody>
      </p:sp>
      <p:sp>
        <p:nvSpPr>
          <p:cNvPr id="390" name="Тяньцзинь"/>
          <p:cNvSpPr txBox="1"/>
          <p:nvPr/>
        </p:nvSpPr>
        <p:spPr>
          <a:xfrm>
            <a:off x="1836501" y="7634930"/>
            <a:ext cx="1032757" cy="31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5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Тяньцзинь</a:t>
            </a:r>
          </a:p>
        </p:txBody>
      </p:sp>
      <p:sp>
        <p:nvSpPr>
          <p:cNvPr id="391" name="30 млн. тонн в год"/>
          <p:cNvSpPr/>
          <p:nvPr/>
        </p:nvSpPr>
        <p:spPr>
          <a:xfrm>
            <a:off x="212205" y="6784668"/>
            <a:ext cx="1270001" cy="1270001"/>
          </a:xfrm>
          <a:prstGeom prst="ellipse">
            <a:avLst/>
          </a:prstGeom>
          <a:solidFill>
            <a:srgbClr val="4D98CD"/>
          </a:solidFill>
          <a:ln w="12700">
            <a:miter lim="400000"/>
          </a:ln>
          <a:effectLst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30 млн. тонн в год</a:t>
            </a:r>
          </a:p>
        </p:txBody>
      </p:sp>
      <p:sp>
        <p:nvSpPr>
          <p:cNvPr id="392" name="20 млн. тонн в год"/>
          <p:cNvSpPr/>
          <p:nvPr/>
        </p:nvSpPr>
        <p:spPr>
          <a:xfrm>
            <a:off x="11141876" y="6784668"/>
            <a:ext cx="1270001" cy="1270001"/>
          </a:xfrm>
          <a:prstGeom prst="ellipse">
            <a:avLst/>
          </a:prstGeom>
          <a:solidFill>
            <a:srgbClr val="4F8F00"/>
          </a:solidFill>
          <a:ln w="12700">
            <a:miter lim="400000"/>
          </a:ln>
          <a:effectLst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 млн. тонн в год</a:t>
            </a:r>
          </a:p>
        </p:txBody>
      </p:sp>
      <p:sp>
        <p:nvSpPr>
          <p:cNvPr id="393" name="Маршруты"/>
          <p:cNvSpPr txBox="1"/>
          <p:nvPr/>
        </p:nvSpPr>
        <p:spPr>
          <a:xfrm>
            <a:off x="7653575" y="6332558"/>
            <a:ext cx="1134518" cy="31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50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Маршруты</a:t>
            </a:r>
          </a:p>
        </p:txBody>
      </p:sp>
      <p:sp>
        <p:nvSpPr>
          <p:cNvPr id="394" name="Тяньцзинь"/>
          <p:cNvSpPr txBox="1"/>
          <p:nvPr/>
        </p:nvSpPr>
        <p:spPr>
          <a:xfrm>
            <a:off x="7653575" y="7515194"/>
            <a:ext cx="1032757" cy="31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5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Тяньцзинь</a:t>
            </a:r>
          </a:p>
        </p:txBody>
      </p:sp>
      <p:sp>
        <p:nvSpPr>
          <p:cNvPr id="395" name="Шанхай"/>
          <p:cNvSpPr txBox="1"/>
          <p:nvPr/>
        </p:nvSpPr>
        <p:spPr>
          <a:xfrm>
            <a:off x="7653575" y="6765767"/>
            <a:ext cx="805515" cy="31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5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Шанхай</a:t>
            </a:r>
          </a:p>
        </p:txBody>
      </p:sp>
      <p:sp>
        <p:nvSpPr>
          <p:cNvPr id="396" name="Линия"/>
          <p:cNvSpPr/>
          <p:nvPr/>
        </p:nvSpPr>
        <p:spPr>
          <a:xfrm flipH="1" flipV="1">
            <a:off x="456023" y="2244080"/>
            <a:ext cx="11859549" cy="1"/>
          </a:xfrm>
          <a:prstGeom prst="line">
            <a:avLst/>
          </a:prstGeom>
          <a:ln w="12700">
            <a:solidFill>
              <a:srgbClr val="043472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397" name="Линия"/>
          <p:cNvSpPr/>
          <p:nvPr/>
        </p:nvSpPr>
        <p:spPr>
          <a:xfrm flipH="1" flipV="1">
            <a:off x="456023" y="8122842"/>
            <a:ext cx="11859549" cy="1"/>
          </a:xfrm>
          <a:prstGeom prst="line">
            <a:avLst/>
          </a:prstGeom>
          <a:ln w="12700">
            <a:solidFill>
              <a:srgbClr val="043472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graphicFrame>
        <p:nvGraphicFramePr>
          <p:cNvPr id="398" name="72 млн. т/г"/>
          <p:cNvGraphicFramePr/>
          <p:nvPr>
            <p:extLst/>
          </p:nvPr>
        </p:nvGraphicFramePr>
        <p:xfrm>
          <a:off x="4559617" y="3528078"/>
          <a:ext cx="3454226" cy="3486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9" name="Копенгаген…"/>
          <p:cNvSpPr txBox="1"/>
          <p:nvPr/>
        </p:nvSpPr>
        <p:spPr>
          <a:xfrm>
            <a:off x="3336717" y="2854023"/>
            <a:ext cx="1270001" cy="1174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Копенгаген</a:t>
            </a:r>
          </a:p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Гамбург</a:t>
            </a:r>
          </a:p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Роттердам</a:t>
            </a:r>
          </a:p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Гавр</a:t>
            </a:r>
          </a:p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Саутгемптон</a:t>
            </a:r>
          </a:p>
        </p:txBody>
      </p:sp>
      <p:sp>
        <p:nvSpPr>
          <p:cNvPr id="400" name="Пусан"/>
          <p:cNvSpPr txBox="1"/>
          <p:nvPr/>
        </p:nvSpPr>
        <p:spPr>
          <a:xfrm>
            <a:off x="1827973" y="4422508"/>
            <a:ext cx="650733" cy="31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5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Пусан</a:t>
            </a:r>
          </a:p>
        </p:txBody>
      </p:sp>
      <p:sp>
        <p:nvSpPr>
          <p:cNvPr id="401" name="Копенгаген…"/>
          <p:cNvSpPr txBox="1"/>
          <p:nvPr/>
        </p:nvSpPr>
        <p:spPr>
          <a:xfrm>
            <a:off x="3336717" y="4325308"/>
            <a:ext cx="1270001" cy="527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Копенгаген</a:t>
            </a:r>
          </a:p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Гамбург</a:t>
            </a:r>
          </a:p>
        </p:txBody>
      </p:sp>
      <p:sp>
        <p:nvSpPr>
          <p:cNvPr id="402" name="Линия"/>
          <p:cNvSpPr/>
          <p:nvPr/>
        </p:nvSpPr>
        <p:spPr>
          <a:xfrm flipV="1">
            <a:off x="3343067" y="2922367"/>
            <a:ext cx="1" cy="1038180"/>
          </a:xfrm>
          <a:prstGeom prst="line">
            <a:avLst/>
          </a:prstGeom>
          <a:ln w="12700">
            <a:solidFill>
              <a:srgbClr val="043472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03" name="Линия"/>
          <p:cNvSpPr/>
          <p:nvPr/>
        </p:nvSpPr>
        <p:spPr>
          <a:xfrm flipV="1">
            <a:off x="3343067" y="4367073"/>
            <a:ext cx="1" cy="422139"/>
          </a:xfrm>
          <a:prstGeom prst="line">
            <a:avLst/>
          </a:prstGeom>
          <a:ln w="12700">
            <a:solidFill>
              <a:srgbClr val="043472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04" name="Гавр…"/>
          <p:cNvSpPr txBox="1"/>
          <p:nvPr/>
        </p:nvSpPr>
        <p:spPr>
          <a:xfrm>
            <a:off x="3427262" y="6339381"/>
            <a:ext cx="1241953" cy="527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Гавр</a:t>
            </a:r>
          </a:p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Саутгемптон</a:t>
            </a:r>
          </a:p>
        </p:txBody>
      </p:sp>
      <p:sp>
        <p:nvSpPr>
          <p:cNvPr id="405" name="Линия"/>
          <p:cNvSpPr/>
          <p:nvPr/>
        </p:nvSpPr>
        <p:spPr>
          <a:xfrm flipV="1">
            <a:off x="3435545" y="6391896"/>
            <a:ext cx="1" cy="422139"/>
          </a:xfrm>
          <a:prstGeom prst="line">
            <a:avLst/>
          </a:prstGeom>
          <a:ln w="12700">
            <a:solidFill>
              <a:srgbClr val="043472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06" name="Гамбург…"/>
          <p:cNvSpPr txBox="1"/>
          <p:nvPr/>
        </p:nvSpPr>
        <p:spPr>
          <a:xfrm>
            <a:off x="3427262" y="6938653"/>
            <a:ext cx="1062708" cy="527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Гамбург</a:t>
            </a:r>
          </a:p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Роттердам</a:t>
            </a:r>
          </a:p>
        </p:txBody>
      </p:sp>
      <p:sp>
        <p:nvSpPr>
          <p:cNvPr id="407" name="Линия"/>
          <p:cNvSpPr/>
          <p:nvPr/>
        </p:nvSpPr>
        <p:spPr>
          <a:xfrm flipV="1">
            <a:off x="3435545" y="6991168"/>
            <a:ext cx="1" cy="422140"/>
          </a:xfrm>
          <a:prstGeom prst="line">
            <a:avLst/>
          </a:prstGeom>
          <a:ln w="12700">
            <a:solidFill>
              <a:srgbClr val="043472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08" name="Копенгаген…"/>
          <p:cNvSpPr txBox="1"/>
          <p:nvPr/>
        </p:nvSpPr>
        <p:spPr>
          <a:xfrm>
            <a:off x="3427262" y="7526980"/>
            <a:ext cx="1146145" cy="527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Копенгаген</a:t>
            </a:r>
          </a:p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Гамбург</a:t>
            </a:r>
          </a:p>
        </p:txBody>
      </p:sp>
      <p:sp>
        <p:nvSpPr>
          <p:cNvPr id="409" name="Линия"/>
          <p:cNvSpPr/>
          <p:nvPr/>
        </p:nvSpPr>
        <p:spPr>
          <a:xfrm flipV="1">
            <a:off x="3419588" y="7579494"/>
            <a:ext cx="1" cy="422140"/>
          </a:xfrm>
          <a:prstGeom prst="line">
            <a:avLst/>
          </a:prstGeom>
          <a:ln w="12700">
            <a:solidFill>
              <a:srgbClr val="043472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10" name="Роттердам"/>
          <p:cNvSpPr txBox="1"/>
          <p:nvPr/>
        </p:nvSpPr>
        <p:spPr>
          <a:xfrm>
            <a:off x="8891944" y="2880785"/>
            <a:ext cx="1062709" cy="31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5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Роттердам</a:t>
            </a:r>
          </a:p>
        </p:txBody>
      </p:sp>
      <p:sp>
        <p:nvSpPr>
          <p:cNvPr id="411" name="Копенгаген"/>
          <p:cNvSpPr txBox="1"/>
          <p:nvPr/>
        </p:nvSpPr>
        <p:spPr>
          <a:xfrm>
            <a:off x="8869805" y="3289299"/>
            <a:ext cx="1093218" cy="31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5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Копенгаген</a:t>
            </a:r>
          </a:p>
        </p:txBody>
      </p:sp>
      <p:sp>
        <p:nvSpPr>
          <p:cNvPr id="412" name="Двойная стрелка"/>
          <p:cNvSpPr/>
          <p:nvPr/>
        </p:nvSpPr>
        <p:spPr>
          <a:xfrm>
            <a:off x="2818448" y="4470731"/>
            <a:ext cx="402745" cy="236322"/>
          </a:xfrm>
          <a:prstGeom prst="leftRightArrow">
            <a:avLst>
              <a:gd name="adj1" fmla="val 46766"/>
              <a:gd name="adj2" fmla="val 55783"/>
            </a:avLst>
          </a:prstGeom>
          <a:solidFill>
            <a:srgbClr val="E88F2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13" name="Двойная стрелка"/>
          <p:cNvSpPr/>
          <p:nvPr/>
        </p:nvSpPr>
        <p:spPr>
          <a:xfrm>
            <a:off x="2818448" y="3284944"/>
            <a:ext cx="402745" cy="236322"/>
          </a:xfrm>
          <a:prstGeom prst="leftRightArrow">
            <a:avLst>
              <a:gd name="adj1" fmla="val 46766"/>
              <a:gd name="adj2" fmla="val 55783"/>
            </a:avLst>
          </a:prstGeom>
          <a:solidFill>
            <a:srgbClr val="E88F2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14" name="Двойная стрелка"/>
          <p:cNvSpPr/>
          <p:nvPr/>
        </p:nvSpPr>
        <p:spPr>
          <a:xfrm>
            <a:off x="8338749" y="2920823"/>
            <a:ext cx="402745" cy="236322"/>
          </a:xfrm>
          <a:prstGeom prst="leftRightArrow">
            <a:avLst>
              <a:gd name="adj1" fmla="val 46766"/>
              <a:gd name="adj2" fmla="val 55783"/>
            </a:avLst>
          </a:prstGeom>
          <a:solidFill>
            <a:srgbClr val="80808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15" name="Двойная стрелка"/>
          <p:cNvSpPr/>
          <p:nvPr/>
        </p:nvSpPr>
        <p:spPr>
          <a:xfrm>
            <a:off x="8338749" y="3326773"/>
            <a:ext cx="402745" cy="236322"/>
          </a:xfrm>
          <a:prstGeom prst="leftRightArrow">
            <a:avLst>
              <a:gd name="adj1" fmla="val 46766"/>
              <a:gd name="adj2" fmla="val 55783"/>
            </a:avLst>
          </a:prstGeom>
          <a:solidFill>
            <a:srgbClr val="80808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16" name="Двойная стрелка"/>
          <p:cNvSpPr/>
          <p:nvPr/>
        </p:nvSpPr>
        <p:spPr>
          <a:xfrm>
            <a:off x="2894969" y="6484804"/>
            <a:ext cx="402746" cy="236322"/>
          </a:xfrm>
          <a:prstGeom prst="leftRightArrow">
            <a:avLst>
              <a:gd name="adj1" fmla="val 46766"/>
              <a:gd name="adj2" fmla="val 55783"/>
            </a:avLst>
          </a:prstGeom>
          <a:solidFill>
            <a:srgbClr val="4D98C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17" name="Двойная стрелка"/>
          <p:cNvSpPr/>
          <p:nvPr/>
        </p:nvSpPr>
        <p:spPr>
          <a:xfrm>
            <a:off x="2898756" y="7084077"/>
            <a:ext cx="402745" cy="236323"/>
          </a:xfrm>
          <a:prstGeom prst="leftRightArrow">
            <a:avLst>
              <a:gd name="adj1" fmla="val 46766"/>
              <a:gd name="adj2" fmla="val 55783"/>
            </a:avLst>
          </a:prstGeom>
          <a:solidFill>
            <a:srgbClr val="4D98C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18" name="Двойная стрелка"/>
          <p:cNvSpPr/>
          <p:nvPr/>
        </p:nvSpPr>
        <p:spPr>
          <a:xfrm>
            <a:off x="2894969" y="7672403"/>
            <a:ext cx="402746" cy="236323"/>
          </a:xfrm>
          <a:prstGeom prst="leftRightArrow">
            <a:avLst>
              <a:gd name="adj1" fmla="val 46766"/>
              <a:gd name="adj2" fmla="val 55783"/>
            </a:avLst>
          </a:prstGeom>
          <a:solidFill>
            <a:srgbClr val="4D98C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19" name="Гавр…"/>
          <p:cNvSpPr txBox="1"/>
          <p:nvPr/>
        </p:nvSpPr>
        <p:spPr>
          <a:xfrm>
            <a:off x="9266727" y="6660881"/>
            <a:ext cx="1241953" cy="527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Гавр</a:t>
            </a:r>
          </a:p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Саутгемптон</a:t>
            </a:r>
          </a:p>
        </p:txBody>
      </p:sp>
      <p:sp>
        <p:nvSpPr>
          <p:cNvPr id="420" name="Линия"/>
          <p:cNvSpPr/>
          <p:nvPr/>
        </p:nvSpPr>
        <p:spPr>
          <a:xfrm flipV="1">
            <a:off x="9273077" y="6713396"/>
            <a:ext cx="1" cy="422139"/>
          </a:xfrm>
          <a:prstGeom prst="line">
            <a:avLst/>
          </a:prstGeom>
          <a:ln w="12700">
            <a:solidFill>
              <a:srgbClr val="043472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21" name="Двойная стрелка"/>
          <p:cNvSpPr/>
          <p:nvPr/>
        </p:nvSpPr>
        <p:spPr>
          <a:xfrm>
            <a:off x="8723795" y="6806304"/>
            <a:ext cx="402745" cy="236323"/>
          </a:xfrm>
          <a:prstGeom prst="leftRightArrow">
            <a:avLst>
              <a:gd name="adj1" fmla="val 46766"/>
              <a:gd name="adj2" fmla="val 55783"/>
            </a:avLst>
          </a:prstGeom>
          <a:solidFill>
            <a:srgbClr val="518E1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22" name="Роттердам…"/>
          <p:cNvSpPr txBox="1"/>
          <p:nvPr/>
        </p:nvSpPr>
        <p:spPr>
          <a:xfrm>
            <a:off x="9266727" y="7311080"/>
            <a:ext cx="1241953" cy="743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Роттердам</a:t>
            </a:r>
          </a:p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Гавр</a:t>
            </a:r>
          </a:p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Саутгемптон</a:t>
            </a:r>
          </a:p>
        </p:txBody>
      </p:sp>
      <p:sp>
        <p:nvSpPr>
          <p:cNvPr id="423" name="Линия"/>
          <p:cNvSpPr/>
          <p:nvPr/>
        </p:nvSpPr>
        <p:spPr>
          <a:xfrm flipV="1">
            <a:off x="9273077" y="7348767"/>
            <a:ext cx="1" cy="667694"/>
          </a:xfrm>
          <a:prstGeom prst="line">
            <a:avLst/>
          </a:prstGeom>
          <a:ln w="12700">
            <a:solidFill>
              <a:srgbClr val="043472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24" name="Двойная стрелка"/>
          <p:cNvSpPr/>
          <p:nvPr/>
        </p:nvSpPr>
        <p:spPr>
          <a:xfrm>
            <a:off x="8723795" y="7564453"/>
            <a:ext cx="402745" cy="236323"/>
          </a:xfrm>
          <a:prstGeom prst="leftRightArrow">
            <a:avLst>
              <a:gd name="adj1" fmla="val 46766"/>
              <a:gd name="adj2" fmla="val 55783"/>
            </a:avLst>
          </a:prstGeom>
          <a:solidFill>
            <a:srgbClr val="518E1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25" name="Прямой товарообмен между портами без остановок в промежуточных портах:"/>
          <p:cNvSpPr txBox="1"/>
          <p:nvPr/>
        </p:nvSpPr>
        <p:spPr>
          <a:xfrm>
            <a:off x="483241" y="1579127"/>
            <a:ext cx="11580653" cy="434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30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1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Прямой товарообмен между портами без остановок в промежуточных портах:</a:t>
            </a:r>
          </a:p>
        </p:txBody>
      </p:sp>
      <p:sp>
        <p:nvSpPr>
          <p:cNvPr id="426" name="Номенклатура товаров…"/>
          <p:cNvSpPr txBox="1"/>
          <p:nvPr/>
        </p:nvSpPr>
        <p:spPr>
          <a:xfrm>
            <a:off x="415836" y="8235438"/>
            <a:ext cx="2359466" cy="743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1500" b="1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Номенклатура товаров</a:t>
            </a:r>
          </a:p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1500" b="1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Подходит для </a:t>
            </a:r>
          </a:p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1500" b="1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транзита через СМП:</a:t>
            </a:r>
          </a:p>
        </p:txBody>
      </p:sp>
      <p:sp>
        <p:nvSpPr>
          <p:cNvPr id="427" name="Линия"/>
          <p:cNvSpPr/>
          <p:nvPr/>
        </p:nvSpPr>
        <p:spPr>
          <a:xfrm flipV="1">
            <a:off x="2833842" y="8166436"/>
            <a:ext cx="1" cy="906772"/>
          </a:xfrm>
          <a:prstGeom prst="line">
            <a:avLst/>
          </a:prstGeom>
          <a:ln w="12700">
            <a:solidFill>
              <a:srgbClr val="043472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28" name="Древесина…"/>
          <p:cNvSpPr txBox="1"/>
          <p:nvPr/>
        </p:nvSpPr>
        <p:spPr>
          <a:xfrm>
            <a:off x="2892382" y="8177835"/>
            <a:ext cx="1607468" cy="858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228600" marR="0" lvl="0" indent="-22860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472"/>
              </a:buClr>
              <a:buSzPct val="100000"/>
              <a:buFontTx/>
              <a:buChar char="‣"/>
              <a:tabLst/>
              <a:defRPr sz="15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Древесина</a:t>
            </a:r>
          </a:p>
          <a:p>
            <a:pPr marL="228600" marR="0" lvl="0" indent="-22860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472"/>
              </a:buClr>
              <a:buSzPct val="100000"/>
              <a:buFontTx/>
              <a:buChar char="‣"/>
              <a:tabLst/>
              <a:defRPr sz="15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Бумага</a:t>
            </a:r>
          </a:p>
          <a:p>
            <a:pPr marL="228600" marR="0" lvl="0" indent="-22860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472"/>
              </a:buClr>
              <a:buSzPct val="100000"/>
              <a:buFontTx/>
              <a:buChar char="‣"/>
              <a:tabLst/>
              <a:defRPr sz="15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Металлы</a:t>
            </a:r>
          </a:p>
        </p:txBody>
      </p:sp>
      <p:sp>
        <p:nvSpPr>
          <p:cNvPr id="429" name="Химическая продукция…"/>
          <p:cNvSpPr txBox="1"/>
          <p:nvPr/>
        </p:nvSpPr>
        <p:spPr>
          <a:xfrm>
            <a:off x="4354808" y="8177835"/>
            <a:ext cx="3536979" cy="858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228600" marR="0" lvl="0" indent="-22860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472"/>
              </a:buClr>
              <a:buSzPct val="100000"/>
              <a:buFontTx/>
              <a:buChar char="‣"/>
              <a:tabLst/>
              <a:defRPr sz="15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Химическая продукция</a:t>
            </a:r>
          </a:p>
          <a:p>
            <a:pPr marL="228600" marR="0" lvl="0" indent="-22860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472"/>
              </a:buClr>
              <a:buSzPct val="100000"/>
              <a:buFontTx/>
              <a:buChar char="‣"/>
              <a:tabLst/>
              <a:defRPr sz="15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Электротехническое оборудование</a:t>
            </a:r>
          </a:p>
          <a:p>
            <a:pPr marL="228600" marR="0" lvl="0" indent="-22860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472"/>
              </a:buClr>
              <a:buSzPct val="100000"/>
              <a:buFontTx/>
              <a:buChar char="‣"/>
              <a:tabLst/>
              <a:defRPr sz="15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Машины и механизмы</a:t>
            </a:r>
          </a:p>
        </p:txBody>
      </p:sp>
      <p:sp>
        <p:nvSpPr>
          <p:cNvPr id="430" name="Текстиль…"/>
          <p:cNvSpPr txBox="1"/>
          <p:nvPr/>
        </p:nvSpPr>
        <p:spPr>
          <a:xfrm>
            <a:off x="7856715" y="8190685"/>
            <a:ext cx="2916604" cy="858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228600" marR="0" lvl="0" indent="-22860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472"/>
              </a:buClr>
              <a:buSzPct val="100000"/>
              <a:buFontTx/>
              <a:buChar char="‣"/>
              <a:tabLst/>
              <a:defRPr sz="15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Текстиль</a:t>
            </a:r>
          </a:p>
          <a:p>
            <a:pPr marL="228600" marR="0" lvl="0" indent="-22860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472"/>
              </a:buClr>
              <a:buSzPct val="100000"/>
              <a:buFontTx/>
              <a:buChar char="‣"/>
              <a:tabLst/>
              <a:defRPr sz="15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Кожа, одежда</a:t>
            </a:r>
          </a:p>
          <a:p>
            <a:pPr marL="228600" marR="0" lvl="0" indent="-22860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472"/>
              </a:buClr>
              <a:buSzPct val="100000"/>
              <a:buFontTx/>
              <a:buChar char="‣"/>
              <a:tabLst/>
              <a:defRPr sz="15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Транспортное оборудование</a:t>
            </a:r>
          </a:p>
        </p:txBody>
      </p:sp>
      <p:sp>
        <p:nvSpPr>
          <p:cNvPr id="431" name="Компьютеры…"/>
          <p:cNvSpPr txBox="1"/>
          <p:nvPr/>
        </p:nvSpPr>
        <p:spPr>
          <a:xfrm>
            <a:off x="10909727" y="8190685"/>
            <a:ext cx="1869317" cy="858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228600" marR="0" lvl="0" indent="-22860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472"/>
              </a:buClr>
              <a:buSzPct val="100000"/>
              <a:buFontTx/>
              <a:buChar char="‣"/>
              <a:tabLst/>
              <a:defRPr sz="15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Компьютеры</a:t>
            </a:r>
          </a:p>
          <a:p>
            <a:pPr marL="228600" marR="0" lvl="0" indent="-22860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472"/>
              </a:buClr>
              <a:buSzPct val="100000"/>
              <a:buFontTx/>
              <a:buChar char="‣"/>
              <a:tabLst/>
              <a:defRPr sz="15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Стекло</a:t>
            </a:r>
          </a:p>
          <a:p>
            <a:pPr marL="228600" marR="0" lvl="0" indent="-22860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472"/>
              </a:buClr>
              <a:buSzPct val="100000"/>
              <a:buFontTx/>
              <a:buChar char="‣"/>
              <a:tabLst/>
              <a:defRPr sz="15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Энергоносители</a:t>
            </a:r>
          </a:p>
        </p:txBody>
      </p:sp>
    </p:spTree>
    <p:extLst>
      <p:ext uri="{BB962C8B-B14F-4D97-AF65-F5344CB8AC3E}">
        <p14:creationId xmlns:p14="http://schemas.microsoft.com/office/powerpoint/2010/main" val="188383141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Описание бизнеса…"/>
          <p:cNvSpPr txBox="1"/>
          <p:nvPr/>
        </p:nvSpPr>
        <p:spPr>
          <a:xfrm>
            <a:off x="435655" y="350748"/>
            <a:ext cx="10622981" cy="841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90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Описание бизнеса</a:t>
            </a:r>
          </a:p>
          <a:p>
            <a:pPr algn="l">
              <a:defRPr sz="220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Целевая доля рынка</a:t>
            </a:r>
          </a:p>
        </p:txBody>
      </p:sp>
      <p:sp>
        <p:nvSpPr>
          <p:cNvPr id="309" name="Прямоугольник"/>
          <p:cNvSpPr/>
          <p:nvPr/>
        </p:nvSpPr>
        <p:spPr>
          <a:xfrm>
            <a:off x="456023" y="1376609"/>
            <a:ext cx="11859549" cy="38101"/>
          </a:xfrm>
          <a:prstGeom prst="rect">
            <a:avLst/>
          </a:prstGeom>
          <a:gradFill>
            <a:gsLst>
              <a:gs pos="0">
                <a:srgbClr val="204679"/>
              </a:gs>
              <a:gs pos="100000">
                <a:srgbClr val="458ABA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10" name="rosatom-squarelogo-rus.png" descr="rosatom-squarelogo-rus.png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11387594" y="129292"/>
            <a:ext cx="1176739" cy="1176739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Линия"/>
          <p:cNvSpPr/>
          <p:nvPr/>
        </p:nvSpPr>
        <p:spPr>
          <a:xfrm flipV="1">
            <a:off x="11975961" y="9184974"/>
            <a:ext cx="1" cy="497292"/>
          </a:xfrm>
          <a:prstGeom prst="line">
            <a:avLst/>
          </a:prstGeom>
          <a:ln w="12700">
            <a:solidFill>
              <a:srgbClr val="04347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2" name="Линия"/>
          <p:cNvSpPr/>
          <p:nvPr/>
        </p:nvSpPr>
        <p:spPr>
          <a:xfrm flipV="1">
            <a:off x="11975961" y="9184974"/>
            <a:ext cx="1" cy="497292"/>
          </a:xfrm>
          <a:prstGeom prst="line">
            <a:avLst/>
          </a:prstGeom>
          <a:ln w="12700">
            <a:solidFill>
              <a:srgbClr val="04347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3" name="Текст"/>
          <p:cNvSpPr txBox="1"/>
          <p:nvPr/>
        </p:nvSpPr>
        <p:spPr>
          <a:xfrm>
            <a:off x="12247352" y="9210006"/>
            <a:ext cx="283816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>
                <a:solidFill>
                  <a:srgbClr val="043472"/>
                </a:solid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t>4</a:t>
            </a:fld>
            <a:r>
              <a:t>￼</a:t>
            </a:r>
          </a:p>
        </p:txBody>
      </p:sp>
      <p:sp>
        <p:nvSpPr>
          <p:cNvPr id="314" name="Линия"/>
          <p:cNvSpPr/>
          <p:nvPr/>
        </p:nvSpPr>
        <p:spPr>
          <a:xfrm>
            <a:off x="228930" y="9150201"/>
            <a:ext cx="12546940" cy="1"/>
          </a:xfrm>
          <a:prstGeom prst="line">
            <a:avLst/>
          </a:prstGeom>
          <a:ln w="12700">
            <a:solidFill>
              <a:srgbClr val="04347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5" name="Источники: Аналитический центр при Правительстве РФ, Минвостокразвития, открытые источники"/>
          <p:cNvSpPr txBox="1"/>
          <p:nvPr/>
        </p:nvSpPr>
        <p:spPr>
          <a:xfrm>
            <a:off x="7673030" y="9210006"/>
            <a:ext cx="4206262" cy="497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defRPr sz="13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Источники: Аналитический центр при Правительстве РФ, Минвостокразвития, открытые источники</a:t>
            </a:r>
          </a:p>
        </p:txBody>
      </p:sp>
      <p:sp>
        <p:nvSpPr>
          <p:cNvPr id="316" name="Линия"/>
          <p:cNvSpPr/>
          <p:nvPr/>
        </p:nvSpPr>
        <p:spPr>
          <a:xfrm flipV="1">
            <a:off x="6371380" y="1737855"/>
            <a:ext cx="1" cy="3102890"/>
          </a:xfrm>
          <a:prstGeom prst="line">
            <a:avLst/>
          </a:prstGeom>
          <a:ln w="12700">
            <a:solidFill>
              <a:srgbClr val="04347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7" name="Перевозка контейнеров по ЮМП в составляет ~ 570 млн. т/г…"/>
          <p:cNvSpPr/>
          <p:nvPr/>
        </p:nvSpPr>
        <p:spPr>
          <a:xfrm>
            <a:off x="6466913" y="1665416"/>
            <a:ext cx="6031538" cy="338122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152400" indent="-152400" algn="l">
              <a:spcBef>
                <a:spcPts val="900"/>
              </a:spcBef>
              <a:buClr>
                <a:srgbClr val="008F00"/>
              </a:buClr>
              <a:buSzPct val="100000"/>
              <a:buChar char="‣"/>
              <a:defRPr sz="16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dirty="0" smtClean="0"/>
              <a:t>Перевозка контейнеров по ЮМП в составляет ~ 570 млн. т/г</a:t>
            </a:r>
          </a:p>
          <a:p>
            <a:pPr marL="152400" indent="-152400" algn="l">
              <a:spcBef>
                <a:spcPts val="900"/>
              </a:spcBef>
              <a:buClr>
                <a:srgbClr val="008F00"/>
              </a:buClr>
              <a:buSzPct val="100000"/>
              <a:buChar char="‣"/>
              <a:defRPr sz="16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dirty="0" smtClean="0"/>
              <a:t>Прогноз перевода грузопотока контейнеров на СМП составляет 47 млн. т/г или ~ 8% от грузопотока контейнеров ЮМП</a:t>
            </a:r>
          </a:p>
          <a:p>
            <a:pPr marL="152400" indent="-152400" algn="l">
              <a:spcBef>
                <a:spcPts val="900"/>
              </a:spcBef>
              <a:buClr>
                <a:srgbClr val="008F00"/>
              </a:buClr>
              <a:buSzPct val="100000"/>
              <a:buChar char="‣"/>
              <a:defRPr sz="16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dirty="0" smtClean="0"/>
              <a:t>Для целей экономического моделирования принят объем 30 млн. т./г контейнерных грузов что составляет:</a:t>
            </a:r>
          </a:p>
          <a:p>
            <a:pPr marL="419100" lvl="1" indent="-190500" algn="l">
              <a:spcBef>
                <a:spcPts val="900"/>
              </a:spcBef>
              <a:buClr>
                <a:srgbClr val="008F00"/>
              </a:buClr>
              <a:buSzPct val="100000"/>
              <a:buChar char="✓"/>
              <a:defRPr sz="16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dirty="0" smtClean="0"/>
              <a:t>~5% от грузопотока ЮМП</a:t>
            </a:r>
          </a:p>
          <a:p>
            <a:pPr marL="419100" lvl="1" indent="-190500" algn="l">
              <a:spcBef>
                <a:spcPts val="900"/>
              </a:spcBef>
              <a:buClr>
                <a:srgbClr val="008F00"/>
              </a:buClr>
              <a:buSzPct val="100000"/>
              <a:buChar char="✓"/>
              <a:defRPr sz="16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dirty="0" smtClean="0"/>
              <a:t>~60% от прогнозного грузопотока СМП</a:t>
            </a:r>
          </a:p>
          <a:p>
            <a:pPr marL="152400" indent="-152400" algn="l">
              <a:spcBef>
                <a:spcPts val="900"/>
              </a:spcBef>
              <a:buClr>
                <a:srgbClr val="008F00"/>
              </a:buClr>
              <a:buSzPct val="100000"/>
              <a:buChar char="‣"/>
              <a:defRPr sz="1600" b="0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dirty="0" smtClean="0"/>
              <a:t>Для перевозки целевого объема контейнерных грузов через СМП потребуется арктический флот из 32 коммерческих судов</a:t>
            </a:r>
            <a:endParaRPr lang="ru-RU" dirty="0"/>
          </a:p>
        </p:txBody>
      </p:sp>
      <p:sp>
        <p:nvSpPr>
          <p:cNvPr id="318" name="1 ЮМП - Южный морской путь через Суэцкий канал"/>
          <p:cNvSpPr txBox="1"/>
          <p:nvPr/>
        </p:nvSpPr>
        <p:spPr>
          <a:xfrm>
            <a:off x="95249" y="9184974"/>
            <a:ext cx="7487462" cy="497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1300" b="0" baseline="31999">
                <a:solidFill>
                  <a:srgbClr val="0424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 </a:t>
            </a:r>
            <a:r>
              <a:rPr baseline="0"/>
              <a:t>ЮМП - Южный морской путь через Суэцкий канал</a:t>
            </a:r>
          </a:p>
        </p:txBody>
      </p:sp>
      <p:sp>
        <p:nvSpPr>
          <p:cNvPr id="319" name="Линия"/>
          <p:cNvSpPr/>
          <p:nvPr/>
        </p:nvSpPr>
        <p:spPr>
          <a:xfrm flipH="1" flipV="1">
            <a:off x="326829" y="4969457"/>
            <a:ext cx="5940678" cy="1"/>
          </a:xfrm>
          <a:prstGeom prst="line">
            <a:avLst/>
          </a:prstGeom>
          <a:ln w="12700">
            <a:solidFill>
              <a:srgbClr val="04347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0" name="Линия"/>
          <p:cNvSpPr/>
          <p:nvPr/>
        </p:nvSpPr>
        <p:spPr>
          <a:xfrm flipV="1">
            <a:off x="7672343" y="9210005"/>
            <a:ext cx="1" cy="497292"/>
          </a:xfrm>
          <a:prstGeom prst="line">
            <a:avLst/>
          </a:prstGeom>
          <a:ln w="12700">
            <a:solidFill>
              <a:srgbClr val="04347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328" name="Группа"/>
          <p:cNvGrpSpPr/>
          <p:nvPr/>
        </p:nvGrpSpPr>
        <p:grpSpPr>
          <a:xfrm>
            <a:off x="0" y="4988791"/>
            <a:ext cx="12871435" cy="4000814"/>
            <a:chOff x="0" y="-45281"/>
            <a:chExt cx="6882390" cy="4000813"/>
          </a:xfrm>
        </p:grpSpPr>
        <p:graphicFrame>
          <p:nvGraphicFramePr>
            <p:cNvPr id="321" name="2D‑круговая диаграмма"/>
            <p:cNvGraphicFramePr/>
            <p:nvPr/>
          </p:nvGraphicFramePr>
          <p:xfrm>
            <a:off x="0" y="348731"/>
            <a:ext cx="3606800" cy="36068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322" name="2D‑круговая диаграмма"/>
            <p:cNvGraphicFramePr/>
            <p:nvPr>
              <p:extLst>
                <p:ext uri="{D42A27DB-BD31-4B8C-83A1-F6EECF244321}">
                  <p14:modId xmlns:p14="http://schemas.microsoft.com/office/powerpoint/2010/main" val="3979550411"/>
                </p:ext>
              </p:extLst>
            </p:nvPr>
          </p:nvGraphicFramePr>
          <p:xfrm>
            <a:off x="4135747" y="827411"/>
            <a:ext cx="2603501" cy="26035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23" name="Грузопоток…"/>
            <p:cNvSpPr txBox="1"/>
            <p:nvPr/>
          </p:nvSpPr>
          <p:spPr>
            <a:xfrm>
              <a:off x="863652" y="-45281"/>
              <a:ext cx="1879496" cy="7430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buClr>
                  <a:srgbClr val="008F00"/>
                </a:buClr>
                <a:defRPr sz="1500" b="0">
                  <a:solidFill>
                    <a:srgbClr val="04245C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Грузопоток </a:t>
              </a:r>
            </a:p>
            <a:p>
              <a:pPr>
                <a:buClr>
                  <a:srgbClr val="008F00"/>
                </a:buClr>
                <a:defRPr sz="1500" b="0">
                  <a:solidFill>
                    <a:srgbClr val="04245C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контейнеров ЮМП </a:t>
              </a:r>
            </a:p>
            <a:p>
              <a:pPr>
                <a:buClr>
                  <a:srgbClr val="008F00"/>
                </a:buClr>
                <a:defRPr sz="1500" b="0">
                  <a:solidFill>
                    <a:srgbClr val="04245C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570 млн. т / год</a:t>
              </a:r>
            </a:p>
          </p:txBody>
        </p:sp>
        <p:sp>
          <p:nvSpPr>
            <p:cNvPr id="324" name="Целевая доля…"/>
            <p:cNvSpPr txBox="1"/>
            <p:nvPr/>
          </p:nvSpPr>
          <p:spPr>
            <a:xfrm>
              <a:off x="2816170" y="3080519"/>
              <a:ext cx="1843864" cy="4972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1100"/>
                </a:spcBef>
                <a:buClr>
                  <a:srgbClr val="008F00"/>
                </a:buClr>
                <a:defRPr sz="1400" b="0">
                  <a:solidFill>
                    <a:srgbClr val="518E17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Целевая доля</a:t>
              </a:r>
            </a:p>
            <a:p>
              <a:pPr algn="l">
                <a:spcBef>
                  <a:spcPts val="100"/>
                </a:spcBef>
                <a:buClr>
                  <a:srgbClr val="008F00"/>
                </a:buClr>
                <a:defRPr sz="1400" b="0">
                  <a:solidFill>
                    <a:srgbClr val="518E17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5 % или 30 млн. т/г</a:t>
              </a:r>
            </a:p>
          </p:txBody>
        </p:sp>
        <p:sp>
          <p:nvSpPr>
            <p:cNvPr id="325" name="Прогнозный…"/>
            <p:cNvSpPr txBox="1"/>
            <p:nvPr/>
          </p:nvSpPr>
          <p:spPr>
            <a:xfrm>
              <a:off x="4120902" y="-45281"/>
              <a:ext cx="2761488" cy="7430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buClr>
                  <a:srgbClr val="008F00"/>
                </a:buClr>
                <a:defRPr sz="1500" b="0">
                  <a:solidFill>
                    <a:srgbClr val="04245C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Прогнозный </a:t>
              </a:r>
            </a:p>
            <a:p>
              <a:pPr>
                <a:buClr>
                  <a:srgbClr val="008F00"/>
                </a:buClr>
                <a:defRPr sz="1500" b="0">
                  <a:solidFill>
                    <a:srgbClr val="04245C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грузопоток контейнеров СМП</a:t>
              </a:r>
            </a:p>
            <a:p>
              <a:pPr>
                <a:buClr>
                  <a:srgbClr val="008F00"/>
                </a:buClr>
                <a:defRPr sz="1500" b="0">
                  <a:solidFill>
                    <a:srgbClr val="04245C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47 млн. т / год</a:t>
              </a:r>
            </a:p>
          </p:txBody>
        </p:sp>
        <p:sp>
          <p:nvSpPr>
            <p:cNvPr id="326" name="Целевая доля…"/>
            <p:cNvSpPr txBox="1"/>
            <p:nvPr/>
          </p:nvSpPr>
          <p:spPr>
            <a:xfrm>
              <a:off x="5086823" y="1064331"/>
              <a:ext cx="1093289" cy="108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1100"/>
                </a:spcBef>
                <a:buClr>
                  <a:srgbClr val="008F00"/>
                </a:buClr>
                <a:defRPr sz="1600" b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 err="1"/>
                <a:t>Целевая</a:t>
              </a:r>
              <a:r>
                <a:rPr dirty="0"/>
                <a:t> </a:t>
              </a:r>
              <a:r>
                <a:rPr dirty="0" err="1"/>
                <a:t>доля</a:t>
              </a:r>
              <a:endParaRPr dirty="0"/>
            </a:p>
            <a:p>
              <a:pPr algn="l">
                <a:spcBef>
                  <a:spcPts val="100"/>
                </a:spcBef>
                <a:buClr>
                  <a:srgbClr val="008F00"/>
                </a:buClr>
                <a:defRPr sz="1600" b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60 %</a:t>
              </a:r>
            </a:p>
          </p:txBody>
        </p:sp>
        <p:sp>
          <p:nvSpPr>
            <p:cNvPr id="327" name="Линия"/>
            <p:cNvSpPr/>
            <p:nvPr/>
          </p:nvSpPr>
          <p:spPr>
            <a:xfrm rot="20350059">
              <a:off x="3001136" y="1026273"/>
              <a:ext cx="1829931" cy="1169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562" extrusionOk="0">
                  <a:moveTo>
                    <a:pt x="0" y="16562"/>
                  </a:moveTo>
                  <a:cubicBezTo>
                    <a:pt x="4050" y="-166"/>
                    <a:pt x="12520" y="-5038"/>
                    <a:pt x="18867" y="5710"/>
                  </a:cubicBezTo>
                  <a:cubicBezTo>
                    <a:pt x="19893" y="7446"/>
                    <a:pt x="20814" y="9573"/>
                    <a:pt x="21600" y="12022"/>
                  </a:cubicBezTo>
                </a:path>
              </a:pathLst>
            </a:custGeom>
            <a:noFill/>
            <a:ln w="12700" cap="flat">
              <a:solidFill>
                <a:srgbClr val="4F8F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330" name="Линия"/>
          <p:cNvSpPr/>
          <p:nvPr/>
        </p:nvSpPr>
        <p:spPr>
          <a:xfrm flipH="1" flipV="1">
            <a:off x="6457004" y="4969457"/>
            <a:ext cx="5940679" cy="1"/>
          </a:xfrm>
          <a:prstGeom prst="line">
            <a:avLst/>
          </a:prstGeom>
          <a:ln w="12700">
            <a:solidFill>
              <a:srgbClr val="04347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340" name="Группа"/>
          <p:cNvGrpSpPr/>
          <p:nvPr/>
        </p:nvGrpSpPr>
        <p:grpSpPr>
          <a:xfrm>
            <a:off x="343898" y="167955"/>
            <a:ext cx="5683890" cy="5683890"/>
            <a:chOff x="20432" y="-1330644"/>
            <a:chExt cx="5683888" cy="5683888"/>
          </a:xfrm>
        </p:grpSpPr>
        <p:graphicFrame>
          <p:nvGraphicFramePr>
            <p:cNvPr id="331" name="2D‑кольцевая диаграмма"/>
            <p:cNvGraphicFramePr/>
            <p:nvPr>
              <p:extLst>
                <p:ext uri="{D42A27DB-BD31-4B8C-83A1-F6EECF244321}">
                  <p14:modId xmlns:p14="http://schemas.microsoft.com/office/powerpoint/2010/main" val="4204218709"/>
                </p:ext>
              </p:extLst>
            </p:nvPr>
          </p:nvGraphicFramePr>
          <p:xfrm>
            <a:off x="20432" y="-1330644"/>
            <a:ext cx="5683888" cy="56838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32" name="Контейнеры…"/>
            <p:cNvSpPr txBox="1"/>
            <p:nvPr/>
          </p:nvSpPr>
          <p:spPr>
            <a:xfrm>
              <a:off x="4221028" y="96698"/>
              <a:ext cx="1315939" cy="5648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spcBef>
                  <a:spcPts val="1100"/>
                </a:spcBef>
                <a:buClr>
                  <a:srgbClr val="008F00"/>
                </a:buClr>
                <a:defRPr sz="1600" b="0">
                  <a:solidFill>
                    <a:srgbClr val="04245C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 err="1"/>
                <a:t>Контейнеры</a:t>
              </a:r>
              <a:endParaRPr dirty="0"/>
            </a:p>
            <a:p>
              <a:pPr algn="l">
                <a:spcBef>
                  <a:spcPts val="100"/>
                </a:spcBef>
                <a:buClr>
                  <a:srgbClr val="008F00"/>
                </a:buClr>
                <a:defRPr sz="1600" b="0">
                  <a:solidFill>
                    <a:srgbClr val="04245C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57%</a:t>
              </a:r>
            </a:p>
          </p:txBody>
        </p:sp>
        <p:sp>
          <p:nvSpPr>
            <p:cNvPr id="333" name="Насыпные…"/>
            <p:cNvSpPr txBox="1"/>
            <p:nvPr/>
          </p:nvSpPr>
          <p:spPr>
            <a:xfrm>
              <a:off x="222649" y="2104850"/>
              <a:ext cx="1315939" cy="5648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1100"/>
                </a:spcBef>
                <a:buClr>
                  <a:srgbClr val="008F00"/>
                </a:buClr>
                <a:defRPr sz="1600" b="0">
                  <a:solidFill>
                    <a:srgbClr val="04245C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 err="1"/>
                <a:t>Насыпные</a:t>
              </a:r>
              <a:endParaRPr dirty="0"/>
            </a:p>
            <a:p>
              <a:pPr algn="l">
                <a:spcBef>
                  <a:spcPts val="100"/>
                </a:spcBef>
                <a:buClr>
                  <a:srgbClr val="008F00"/>
                </a:buClr>
                <a:defRPr sz="1600" b="0">
                  <a:solidFill>
                    <a:srgbClr val="04245C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11%</a:t>
              </a:r>
            </a:p>
          </p:txBody>
        </p:sp>
        <p:sp>
          <p:nvSpPr>
            <p:cNvPr id="334" name="Наливные…"/>
            <p:cNvSpPr txBox="1"/>
            <p:nvPr/>
          </p:nvSpPr>
          <p:spPr>
            <a:xfrm>
              <a:off x="880618" y="2879789"/>
              <a:ext cx="1315939" cy="56485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1100"/>
                </a:spcBef>
                <a:buClr>
                  <a:srgbClr val="008F00"/>
                </a:buClr>
                <a:defRPr sz="1600" b="0">
                  <a:solidFill>
                    <a:srgbClr val="04245C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 err="1"/>
                <a:t>Наливные</a:t>
              </a:r>
              <a:endParaRPr dirty="0"/>
            </a:p>
            <a:p>
              <a:pPr algn="l">
                <a:spcBef>
                  <a:spcPts val="100"/>
                </a:spcBef>
                <a:buClr>
                  <a:srgbClr val="008F00"/>
                </a:buClr>
                <a:defRPr sz="1600" b="0">
                  <a:solidFill>
                    <a:srgbClr val="04245C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18 %</a:t>
              </a:r>
            </a:p>
          </p:txBody>
        </p:sp>
        <p:sp>
          <p:nvSpPr>
            <p:cNvPr id="335" name="СПГ…"/>
            <p:cNvSpPr txBox="1"/>
            <p:nvPr/>
          </p:nvSpPr>
          <p:spPr>
            <a:xfrm>
              <a:off x="222649" y="1335303"/>
              <a:ext cx="1093289" cy="5648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1100"/>
                </a:spcBef>
                <a:buClr>
                  <a:srgbClr val="008F00"/>
                </a:buClr>
                <a:defRPr sz="1600" b="0">
                  <a:solidFill>
                    <a:srgbClr val="04245C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СПГ</a:t>
              </a:r>
            </a:p>
            <a:p>
              <a:pPr algn="l">
                <a:spcBef>
                  <a:spcPts val="100"/>
                </a:spcBef>
                <a:buClr>
                  <a:srgbClr val="008F00"/>
                </a:buClr>
                <a:defRPr sz="1600" b="0">
                  <a:solidFill>
                    <a:srgbClr val="04245C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6 %</a:t>
              </a:r>
            </a:p>
          </p:txBody>
        </p:sp>
        <p:sp>
          <p:nvSpPr>
            <p:cNvPr id="336" name="Накатные…"/>
            <p:cNvSpPr txBox="1"/>
            <p:nvPr/>
          </p:nvSpPr>
          <p:spPr>
            <a:xfrm>
              <a:off x="222650" y="765056"/>
              <a:ext cx="1093289" cy="56485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1100"/>
                </a:spcBef>
                <a:buClr>
                  <a:srgbClr val="008F00"/>
                </a:buClr>
                <a:defRPr sz="1600" b="0">
                  <a:solidFill>
                    <a:srgbClr val="04245C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 err="1"/>
                <a:t>Накатные</a:t>
              </a:r>
              <a:endParaRPr dirty="0"/>
            </a:p>
            <a:p>
              <a:pPr algn="l">
                <a:spcBef>
                  <a:spcPts val="100"/>
                </a:spcBef>
                <a:buClr>
                  <a:srgbClr val="008F00"/>
                </a:buClr>
                <a:defRPr sz="1600" b="0">
                  <a:solidFill>
                    <a:srgbClr val="04245C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dirty="0" smtClean="0"/>
                <a:t>6</a:t>
              </a:r>
              <a:r>
                <a:rPr dirty="0" smtClean="0"/>
                <a:t> </a:t>
              </a:r>
              <a:r>
                <a:rPr dirty="0"/>
                <a:t>%</a:t>
              </a:r>
            </a:p>
          </p:txBody>
        </p:sp>
        <p:sp>
          <p:nvSpPr>
            <p:cNvPr id="337" name="Прочие…"/>
            <p:cNvSpPr txBox="1"/>
            <p:nvPr/>
          </p:nvSpPr>
          <p:spPr>
            <a:xfrm>
              <a:off x="222649" y="107254"/>
              <a:ext cx="1315939" cy="5648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1100"/>
                </a:spcBef>
                <a:buClr>
                  <a:srgbClr val="008F00"/>
                </a:buClr>
                <a:defRPr sz="1600" b="0">
                  <a:solidFill>
                    <a:srgbClr val="04245C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 err="1"/>
                <a:t>Прочие</a:t>
              </a:r>
              <a:endParaRPr dirty="0"/>
            </a:p>
            <a:p>
              <a:pPr algn="l">
                <a:spcBef>
                  <a:spcPts val="100"/>
                </a:spcBef>
                <a:buClr>
                  <a:srgbClr val="008F00"/>
                </a:buClr>
                <a:defRPr sz="1600" b="0">
                  <a:solidFill>
                    <a:srgbClr val="04245C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1 %</a:t>
              </a:r>
            </a:p>
          </p:txBody>
        </p:sp>
        <p:sp>
          <p:nvSpPr>
            <p:cNvPr id="338" name="Стрелка"/>
            <p:cNvSpPr/>
            <p:nvPr/>
          </p:nvSpPr>
          <p:spPr>
            <a:xfrm>
              <a:off x="4713292" y="1115441"/>
              <a:ext cx="897135" cy="787486"/>
            </a:xfrm>
            <a:prstGeom prst="rightArrow">
              <a:avLst>
                <a:gd name="adj1" fmla="val 53550"/>
                <a:gd name="adj2" fmla="val 31831"/>
              </a:avLst>
            </a:prstGeom>
            <a:solidFill>
              <a:srgbClr val="5199C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39" name="Грузопоток ЮМП 1 2017      ~ 1 млрд. т/г"/>
            <p:cNvSpPr txBox="1"/>
            <p:nvPr/>
          </p:nvSpPr>
          <p:spPr>
            <a:xfrm>
              <a:off x="2284668" y="1115441"/>
              <a:ext cx="1176736" cy="705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457200">
                <a:defRPr sz="1400">
                  <a:solidFill>
                    <a:srgbClr val="04245C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Грузопоток ЮМП </a:t>
              </a:r>
              <a:r>
                <a:rPr baseline="31999"/>
                <a:t>1</a:t>
              </a:r>
              <a:r>
                <a:t> 2017      ~ 1 млрд. т/г</a:t>
              </a:r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Прямоугольник"/>
          <p:cNvSpPr/>
          <p:nvPr/>
        </p:nvSpPr>
        <p:spPr>
          <a:xfrm>
            <a:off x="456023" y="1376609"/>
            <a:ext cx="11859549" cy="38101"/>
          </a:xfrm>
          <a:prstGeom prst="rect">
            <a:avLst/>
          </a:prstGeom>
          <a:gradFill>
            <a:gsLst>
              <a:gs pos="0">
                <a:srgbClr val="204679"/>
              </a:gs>
              <a:gs pos="100000">
                <a:srgbClr val="458ABA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60" name="rosatom-squarelogo-rus.png" descr="rosatom-squarelogo-rus.png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1387594" y="129292"/>
            <a:ext cx="1176739" cy="1176739"/>
          </a:xfrm>
          <a:prstGeom prst="rect">
            <a:avLst/>
          </a:prstGeom>
          <a:ln w="12700">
            <a:miter lim="400000"/>
          </a:ln>
        </p:spPr>
      </p:pic>
      <p:sp>
        <p:nvSpPr>
          <p:cNvPr id="1461" name="Линия"/>
          <p:cNvSpPr/>
          <p:nvPr/>
        </p:nvSpPr>
        <p:spPr>
          <a:xfrm>
            <a:off x="228930" y="9150201"/>
            <a:ext cx="12546940" cy="1"/>
          </a:xfrm>
          <a:prstGeom prst="line">
            <a:avLst/>
          </a:prstGeom>
          <a:ln w="12700">
            <a:solidFill>
              <a:srgbClr val="04347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62" name="Линия"/>
          <p:cNvSpPr/>
          <p:nvPr/>
        </p:nvSpPr>
        <p:spPr>
          <a:xfrm flipV="1">
            <a:off x="11975961" y="9184974"/>
            <a:ext cx="1" cy="497292"/>
          </a:xfrm>
          <a:prstGeom prst="line">
            <a:avLst/>
          </a:prstGeom>
          <a:ln w="12700">
            <a:solidFill>
              <a:srgbClr val="04347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360101" y="4574569"/>
            <a:ext cx="381835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Спасибо за внимание</a:t>
            </a:r>
            <a:r>
              <a:rPr kumimoji="0" lang="ru-RU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!!!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514</Words>
  <Application>Microsoft Office PowerPoint</Application>
  <PresentationFormat>Произвольный</PresentationFormat>
  <Paragraphs>132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White</vt:lpstr>
      <vt:lpstr>1_White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Казыкина Олеся Владимировна</dc:creator>
  <cp:lastModifiedBy>StAChuy</cp:lastModifiedBy>
  <cp:revision>8</cp:revision>
  <cp:lastPrinted>2019-06-26T07:26:06Z</cp:lastPrinted>
  <dcterms:modified xsi:type="dcterms:W3CDTF">2019-06-26T07:26:48Z</dcterms:modified>
</cp:coreProperties>
</file>