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40" r:id="rId2"/>
    <p:sldId id="313" r:id="rId3"/>
    <p:sldId id="256" r:id="rId4"/>
    <p:sldId id="315" r:id="rId5"/>
    <p:sldId id="353" r:id="rId6"/>
    <p:sldId id="379" r:id="rId7"/>
    <p:sldId id="380" r:id="rId8"/>
    <p:sldId id="356" r:id="rId9"/>
    <p:sldId id="360" r:id="rId10"/>
    <p:sldId id="363" r:id="rId11"/>
    <p:sldId id="366" r:id="rId12"/>
    <p:sldId id="367" r:id="rId13"/>
    <p:sldId id="368" r:id="rId14"/>
    <p:sldId id="381" r:id="rId15"/>
    <p:sldId id="327" r:id="rId16"/>
    <p:sldId id="362" r:id="rId17"/>
    <p:sldId id="371" r:id="rId18"/>
    <p:sldId id="338" r:id="rId19"/>
    <p:sldId id="320" r:id="rId20"/>
    <p:sldId id="323" r:id="rId21"/>
    <p:sldId id="374" r:id="rId22"/>
    <p:sldId id="292" r:id="rId23"/>
    <p:sldId id="375" r:id="rId24"/>
    <p:sldId id="376" r:id="rId25"/>
    <p:sldId id="377" r:id="rId26"/>
    <p:sldId id="331" r:id="rId27"/>
    <p:sldId id="373" r:id="rId28"/>
    <p:sldId id="383" r:id="rId29"/>
    <p:sldId id="378" r:id="rId30"/>
  </p:sldIdLst>
  <p:sldSz cx="9906000" cy="6858000" type="A4"/>
  <p:notesSz cx="6858000" cy="9144000"/>
  <p:defaultTextStyle>
    <a:defPPr>
      <a:defRPr lang="ru-RU"/>
    </a:defPPr>
    <a:lvl1pPr marL="0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5813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31626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47439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63252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79065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94878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10691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26504" algn="l" defTabSz="103162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B99"/>
    <a:srgbClr val="005699"/>
    <a:srgbClr val="34A833"/>
    <a:srgbClr val="FF7207"/>
    <a:srgbClr val="66D5FF"/>
    <a:srgbClr val="25AAE0"/>
    <a:srgbClr val="E016C5"/>
    <a:srgbClr val="E46C0A"/>
    <a:srgbClr val="D5DE2C"/>
    <a:srgbClr val="00A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12" autoAdjust="0"/>
    <p:restoredTop sz="94345" autoAdjust="0"/>
  </p:normalViewPr>
  <p:slideViewPr>
    <p:cSldViewPr>
      <p:cViewPr varScale="1">
        <p:scale>
          <a:sx n="89" d="100"/>
          <a:sy n="89" d="100"/>
        </p:scale>
        <p:origin x="1171" y="8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-12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F0791-8BC2-4860-B7C7-79FE65D1D80A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4E387-413B-46BE-A681-96BD763984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546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15813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31626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47439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63252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579065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094878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10691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26504" algn="l" defTabSz="10316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709613" y="744538"/>
            <a:ext cx="5378450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DA0A9-C908-467D-896F-117525CD99B2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93086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E387-413B-46BE-A681-96BD763984E9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192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E387-413B-46BE-A681-96BD763984E9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041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E387-413B-46BE-A681-96BD763984E9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9900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E387-413B-46BE-A681-96BD763984E9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1519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E387-413B-46BE-A681-96BD763984E9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603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E387-413B-46BE-A681-96BD763984E9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1561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E387-413B-46BE-A681-96BD763984E9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8293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E387-413B-46BE-A681-96BD763984E9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1078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E387-413B-46BE-A681-96BD763984E9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9959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E387-413B-46BE-A681-96BD763984E9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07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E387-413B-46BE-A681-96BD763984E9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6347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31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4E387-413B-46BE-A681-96BD763984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316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8405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E387-413B-46BE-A681-96BD763984E9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6251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4E387-413B-46BE-A681-96BD763984E9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7481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E387-413B-46BE-A681-96BD763984E9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8299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E387-413B-46BE-A681-96BD763984E9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2122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E387-413B-46BE-A681-96BD763984E9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1929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709613" y="744538"/>
            <a:ext cx="5378450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DA0A9-C908-467D-896F-117525CD99B2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4715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E387-413B-46BE-A681-96BD763984E9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743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4E387-413B-46BE-A681-96BD763984E9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224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E387-413B-46BE-A681-96BD763984E9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507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E387-413B-46BE-A681-96BD763984E9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643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E387-413B-46BE-A681-96BD763984E9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065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xmlns="" id="{641EFD06-B452-6043-B3B1-212885C58C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549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E387-413B-46BE-A681-96BD763984E9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537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31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7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63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9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94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10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26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1767E-8F8F-47E6-9CCD-67D5BFEAF219}" type="datetime1">
              <a:rPr lang="ru-RU" smtClean="0"/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748-DF73-431E-BEE6-0053AEBDFB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EE364-BC24-405D-9CD2-5196083791CB}" type="datetime1">
              <a:rPr lang="ru-RU" smtClean="0"/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748-DF73-431E-BEE6-0053AEBDFB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DCBD7-0C8E-48C3-8A95-2D85306E3D3F}" type="datetime1">
              <a:rPr lang="ru-RU" smtClean="0"/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748-DF73-431E-BEE6-0053AEBDFB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3C20E-E83B-4CDF-A42B-85B7D9FEF2DB}" type="datetime1">
              <a:rPr lang="ru-RU" smtClean="0"/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748-DF73-431E-BEE6-0053AEBDFB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6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581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316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74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632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790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9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106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265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821CC-AC8D-4444-9366-690C00935A5A}" type="datetime1">
              <a:rPr lang="ru-RU" smtClean="0"/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748-DF73-431E-BEE6-0053AEBDFB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75150" cy="452596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0"/>
            <a:ext cx="4375150" cy="452596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67334-75DE-4C90-9C58-4D036CD80C99}" type="datetime1">
              <a:rPr lang="ru-RU" smtClean="0"/>
              <a:t>27.06.2019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748-DF73-431E-BEE6-0053AEBDFB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870" cy="63976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5813" indent="0">
              <a:buNone/>
              <a:defRPr sz="2300" b="1"/>
            </a:lvl2pPr>
            <a:lvl3pPr marL="1031626" indent="0">
              <a:buNone/>
              <a:defRPr sz="2000" b="1"/>
            </a:lvl3pPr>
            <a:lvl4pPr marL="1547439" indent="0">
              <a:buNone/>
              <a:defRPr sz="1800" b="1"/>
            </a:lvl4pPr>
            <a:lvl5pPr marL="2063252" indent="0">
              <a:buNone/>
              <a:defRPr sz="1800" b="1"/>
            </a:lvl5pPr>
            <a:lvl6pPr marL="2579065" indent="0">
              <a:buNone/>
              <a:defRPr sz="1800" b="1"/>
            </a:lvl6pPr>
            <a:lvl7pPr marL="3094878" indent="0">
              <a:buNone/>
              <a:defRPr sz="1800" b="1"/>
            </a:lvl7pPr>
            <a:lvl8pPr marL="3610691" indent="0">
              <a:buNone/>
              <a:defRPr sz="1800" b="1"/>
            </a:lvl8pPr>
            <a:lvl9pPr marL="412650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2" y="1535114"/>
            <a:ext cx="4378590" cy="63976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5813" indent="0">
              <a:buNone/>
              <a:defRPr sz="2300" b="1"/>
            </a:lvl2pPr>
            <a:lvl3pPr marL="1031626" indent="0">
              <a:buNone/>
              <a:defRPr sz="2000" b="1"/>
            </a:lvl3pPr>
            <a:lvl4pPr marL="1547439" indent="0">
              <a:buNone/>
              <a:defRPr sz="1800" b="1"/>
            </a:lvl4pPr>
            <a:lvl5pPr marL="2063252" indent="0">
              <a:buNone/>
              <a:defRPr sz="1800" b="1"/>
            </a:lvl5pPr>
            <a:lvl6pPr marL="2579065" indent="0">
              <a:buNone/>
              <a:defRPr sz="1800" b="1"/>
            </a:lvl6pPr>
            <a:lvl7pPr marL="3094878" indent="0">
              <a:buNone/>
              <a:defRPr sz="1800" b="1"/>
            </a:lvl7pPr>
            <a:lvl8pPr marL="3610691" indent="0">
              <a:buNone/>
              <a:defRPr sz="1800" b="1"/>
            </a:lvl8pPr>
            <a:lvl9pPr marL="412650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3AAA-EA4D-4357-9976-3B4B54781B80}" type="datetime1">
              <a:rPr lang="ru-RU" smtClean="0"/>
              <a:t>27.06.2019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748-DF73-431E-BEE6-0053AEBDFB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20B27-8971-4661-8884-A8084E17FFF3}" type="datetime1">
              <a:rPr lang="ru-RU" smtClean="0"/>
              <a:t>27.06.2019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748-DF73-431E-BEE6-0053AEBDFB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D829-2EFC-4A8E-9782-9D27275DB378}" type="datetime1">
              <a:rPr lang="ru-RU" smtClean="0"/>
              <a:t>27.06.2019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748-DF73-431E-BEE6-0053AEBDFB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2" y="273051"/>
            <a:ext cx="3259006" cy="116205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0"/>
            <a:ext cx="5537729" cy="585311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2" y="1435101"/>
            <a:ext cx="3259006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15813" indent="0">
              <a:buNone/>
              <a:defRPr sz="1400"/>
            </a:lvl2pPr>
            <a:lvl3pPr marL="1031626" indent="0">
              <a:buNone/>
              <a:defRPr sz="1100"/>
            </a:lvl3pPr>
            <a:lvl4pPr marL="1547439" indent="0">
              <a:buNone/>
              <a:defRPr sz="1000"/>
            </a:lvl4pPr>
            <a:lvl5pPr marL="2063252" indent="0">
              <a:buNone/>
              <a:defRPr sz="1000"/>
            </a:lvl5pPr>
            <a:lvl6pPr marL="2579065" indent="0">
              <a:buNone/>
              <a:defRPr sz="1000"/>
            </a:lvl6pPr>
            <a:lvl7pPr marL="3094878" indent="0">
              <a:buNone/>
              <a:defRPr sz="1000"/>
            </a:lvl7pPr>
            <a:lvl8pPr marL="3610691" indent="0">
              <a:buNone/>
              <a:defRPr sz="1000"/>
            </a:lvl8pPr>
            <a:lvl9pPr marL="412650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40127-ABCE-4BBC-B444-99D033B11D48}" type="datetime1">
              <a:rPr lang="ru-RU" smtClean="0"/>
              <a:t>27.06.2019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748-DF73-431E-BEE6-0053AEBDFB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600"/>
            </a:lvl1pPr>
            <a:lvl2pPr marL="515813" indent="0">
              <a:buNone/>
              <a:defRPr sz="3200"/>
            </a:lvl2pPr>
            <a:lvl3pPr marL="1031626" indent="0">
              <a:buNone/>
              <a:defRPr sz="2700"/>
            </a:lvl3pPr>
            <a:lvl4pPr marL="1547439" indent="0">
              <a:buNone/>
              <a:defRPr sz="2300"/>
            </a:lvl4pPr>
            <a:lvl5pPr marL="2063252" indent="0">
              <a:buNone/>
              <a:defRPr sz="2300"/>
            </a:lvl5pPr>
            <a:lvl6pPr marL="2579065" indent="0">
              <a:buNone/>
              <a:defRPr sz="2300"/>
            </a:lvl6pPr>
            <a:lvl7pPr marL="3094878" indent="0">
              <a:buNone/>
              <a:defRPr sz="2300"/>
            </a:lvl7pPr>
            <a:lvl8pPr marL="3610691" indent="0">
              <a:buNone/>
              <a:defRPr sz="2300"/>
            </a:lvl8pPr>
            <a:lvl9pPr marL="4126504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15813" indent="0">
              <a:buNone/>
              <a:defRPr sz="1400"/>
            </a:lvl2pPr>
            <a:lvl3pPr marL="1031626" indent="0">
              <a:buNone/>
              <a:defRPr sz="1100"/>
            </a:lvl3pPr>
            <a:lvl4pPr marL="1547439" indent="0">
              <a:buNone/>
              <a:defRPr sz="1000"/>
            </a:lvl4pPr>
            <a:lvl5pPr marL="2063252" indent="0">
              <a:buNone/>
              <a:defRPr sz="1000"/>
            </a:lvl5pPr>
            <a:lvl6pPr marL="2579065" indent="0">
              <a:buNone/>
              <a:defRPr sz="1000"/>
            </a:lvl6pPr>
            <a:lvl7pPr marL="3094878" indent="0">
              <a:buNone/>
              <a:defRPr sz="1000"/>
            </a:lvl7pPr>
            <a:lvl8pPr marL="3610691" indent="0">
              <a:buNone/>
              <a:defRPr sz="1000"/>
            </a:lvl8pPr>
            <a:lvl9pPr marL="412650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A687A-994B-43A3-9292-25D2FFE5349E}" type="datetime1">
              <a:rPr lang="ru-RU" smtClean="0"/>
              <a:t>27.06.2019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85748-DF73-431E-BEE6-0053AEBDFB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103163" tIns="51581" rIns="103163" bIns="51581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horz" lIns="103163" tIns="51581" rIns="103163" bIns="51581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2"/>
            <a:ext cx="2311400" cy="365125"/>
          </a:xfrm>
          <a:prstGeom prst="rect">
            <a:avLst/>
          </a:prstGeom>
        </p:spPr>
        <p:txBody>
          <a:bodyPr vert="horz" lIns="103163" tIns="51581" rIns="103163" bIns="51581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A38C1-134D-4075-B1E8-66EE4ACEBBF3}" type="datetime1">
              <a:rPr lang="ru-RU" smtClean="0"/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2"/>
            <a:ext cx="3136900" cy="365125"/>
          </a:xfrm>
          <a:prstGeom prst="rect">
            <a:avLst/>
          </a:prstGeom>
        </p:spPr>
        <p:txBody>
          <a:bodyPr vert="horz" lIns="103163" tIns="51581" rIns="103163" bIns="51581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2"/>
            <a:ext cx="2311400" cy="365125"/>
          </a:xfrm>
          <a:prstGeom prst="rect">
            <a:avLst/>
          </a:prstGeom>
        </p:spPr>
        <p:txBody>
          <a:bodyPr vert="horz" lIns="103163" tIns="51581" rIns="103163" bIns="51581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85748-DF73-431E-BEE6-0053AEBDFBF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103162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6860" indent="-386860" algn="l" defTabSz="1031626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8196" indent="-322383" algn="l" defTabSz="1031626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89533" indent="-257907" algn="l" defTabSz="103162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05346" indent="-257907" algn="l" defTabSz="103162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21159" indent="-257907" algn="l" defTabSz="103162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36972" indent="-257907" algn="l" defTabSz="103162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52785" indent="-257907" algn="l" defTabSz="103162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68598" indent="-257907" algn="l" defTabSz="103162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84411" indent="-257907" algn="l" defTabSz="103162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31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5813" algn="l" defTabSz="1031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1626" algn="l" defTabSz="1031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7439" algn="l" defTabSz="1031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3252" algn="l" defTabSz="1031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9065" algn="l" defTabSz="1031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94878" algn="l" defTabSz="1031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10691" algn="l" defTabSz="1031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26504" algn="l" defTabSz="10316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tiff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tiff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tiff"/><Relationship Id="rId4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" r="9918" b="-2617"/>
          <a:stretch/>
        </p:blipFill>
        <p:spPr bwMode="auto">
          <a:xfrm>
            <a:off x="-1" y="0"/>
            <a:ext cx="9906001" cy="668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3">
            <a:extLst>
              <a:ext uri="{FF2B5EF4-FFF2-40B4-BE49-F238E27FC236}">
                <a16:creationId xmlns:a16="http://schemas.microsoft.com/office/drawing/2014/main" xmlns="" id="{EEB3D097-8547-A944-B67A-DBFD238F20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632" y="275546"/>
            <a:ext cx="6864761" cy="2376264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A414995-5F42-A14C-B073-30FD20384E06}"/>
              </a:ext>
            </a:extLst>
          </p:cNvPr>
          <p:cNvSpPr txBox="1"/>
          <p:nvPr/>
        </p:nvSpPr>
        <p:spPr>
          <a:xfrm>
            <a:off x="632520" y="3284984"/>
            <a:ext cx="8635285" cy="128628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793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3163" tIns="51581" rIns="103163" bIns="5158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700" b="1" dirty="0">
                <a:solidFill>
                  <a:srgbClr val="0056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КОНСАЛТИНГОВАЯ КОМПАНИЯ</a:t>
            </a:r>
          </a:p>
          <a:p>
            <a:pPr algn="ctr">
              <a:lnSpc>
                <a:spcPct val="150000"/>
              </a:lnSpc>
            </a:pPr>
            <a:r>
              <a:rPr lang="ru-RU" sz="2700" b="1" dirty="0">
                <a:solidFill>
                  <a:srgbClr val="0056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ИНТЕРНЕТ-ПОРТАЛ МИРОВОГО БУНКЕРНОГО РЫНКА</a:t>
            </a:r>
          </a:p>
        </p:txBody>
      </p:sp>
    </p:spTree>
    <p:extLst>
      <p:ext uri="{BB962C8B-B14F-4D97-AF65-F5344CB8AC3E}">
        <p14:creationId xmlns:p14="http://schemas.microsoft.com/office/powerpoint/2010/main" val="69139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3625" y="116632"/>
            <a:ext cx="9752056" cy="6741368"/>
          </a:xfrm>
          <a:prstGeom prst="rect">
            <a:avLst/>
          </a:prstGeom>
          <a:noFill/>
          <a:ln w="15875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25"/>
          </a:p>
        </p:txBody>
      </p:sp>
      <p:sp>
        <p:nvSpPr>
          <p:cNvPr id="3" name="TextBox 2"/>
          <p:cNvSpPr txBox="1"/>
          <p:nvPr/>
        </p:nvSpPr>
        <p:spPr>
          <a:xfrm>
            <a:off x="344487" y="3792978"/>
            <a:ext cx="6984093" cy="1192634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3. </a:t>
            </a:r>
            <a:r>
              <a:rPr lang="ru-RU" sz="3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ТРАДИЦИОННЫЙ МАЗУТ</a:t>
            </a:r>
            <a:r>
              <a:rPr lang="en-US" sz="3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</a:t>
            </a:r>
            <a:r>
              <a:rPr lang="en-US" sz="3575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</a:t>
            </a:r>
          </a:p>
          <a:p>
            <a:r>
              <a:rPr lang="en-US" sz="3575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              </a:t>
            </a:r>
            <a:r>
              <a:rPr lang="ru-RU" sz="3575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380 </a:t>
            </a:r>
            <a:r>
              <a:rPr lang="en-US" sz="3575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HSFO </a:t>
            </a:r>
            <a:r>
              <a:rPr lang="en-US" sz="3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+ </a:t>
            </a:r>
            <a:r>
              <a:rPr lang="ru-RU" sz="3575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СКРУББЕР</a:t>
            </a:r>
            <a:r>
              <a:rPr lang="en-US" sz="3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</a:t>
            </a:r>
            <a:endParaRPr lang="ru-RU" sz="357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 Cond" panose="020B0506030403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486" y="2458077"/>
            <a:ext cx="8612819" cy="1192634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2</a:t>
            </a:r>
            <a:r>
              <a:rPr lang="ru-RU" sz="3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. НИЗКОСЕРНИСТЫЙ МАЗУТ</a:t>
            </a:r>
            <a:r>
              <a:rPr lang="en-US" sz="3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</a:t>
            </a:r>
            <a:r>
              <a:rPr lang="ru-RU" sz="3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(БЛЕНД) </a:t>
            </a:r>
            <a:endParaRPr lang="en-US" sz="357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 Cond" panose="020B0506030403020204" pitchFamily="34" charset="0"/>
            </a:endParaRPr>
          </a:p>
          <a:p>
            <a:r>
              <a:rPr lang="en-US" sz="3575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              ULS FO</a:t>
            </a:r>
            <a:r>
              <a:rPr lang="ru-RU" sz="3575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(0,1%) + </a:t>
            </a:r>
            <a:r>
              <a:rPr lang="en-US" sz="3575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VLS FO (0,5%)</a:t>
            </a:r>
            <a:endParaRPr lang="ru-RU" sz="3575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 Cond" panose="020B0506030403020204" pitchFamily="34" charset="0"/>
            </a:endParaRPr>
          </a:p>
        </p:txBody>
      </p:sp>
      <p:pic>
        <p:nvPicPr>
          <p:cNvPr id="8" name="Рисунок 4">
            <a:extLst>
              <a:ext uri="{FF2B5EF4-FFF2-40B4-BE49-F238E27FC236}">
                <a16:creationId xmlns:a16="http://schemas.microsoft.com/office/drawing/2014/main" xmlns="" id="{BF5E5D5C-4892-7D4D-9530-8C1E943226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574" y="6356352"/>
            <a:ext cx="1128126" cy="390505"/>
          </a:xfrm>
          <a:prstGeom prst="rect">
            <a:avLst/>
          </a:prstGeom>
          <a:ln>
            <a:noFill/>
          </a:ln>
          <a:effectLst>
            <a:outerShdw dist="50800" dir="5400000" algn="ctr" rotWithShape="0">
              <a:srgbClr val="000000">
                <a:alpha val="0"/>
              </a:srgbClr>
            </a:outerShdw>
            <a:softEdge rad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E8E0A49-04FA-9840-9BA1-B339D7413284}"/>
              </a:ext>
            </a:extLst>
          </p:cNvPr>
          <p:cNvSpPr txBox="1"/>
          <p:nvPr/>
        </p:nvSpPr>
        <p:spPr>
          <a:xfrm>
            <a:off x="344487" y="5181744"/>
            <a:ext cx="8612819" cy="1192634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4</a:t>
            </a:r>
            <a:r>
              <a:rPr lang="ru-RU" sz="3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. АЛЬТЕРНАТИВНЫЕ ВИДЫ ТОПЛИВА – </a:t>
            </a:r>
            <a:r>
              <a:rPr lang="en-US" sz="3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        </a:t>
            </a:r>
          </a:p>
          <a:p>
            <a:r>
              <a:rPr lang="en-US" sz="3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             </a:t>
            </a:r>
            <a:r>
              <a:rPr lang="ru-RU" sz="3575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СПГ, БИОТОПЛИВО.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0C1BED48-32F1-8441-93EF-72A4F43845C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906000" cy="764704"/>
          </a:xfrm>
          <a:prstGeom prst="rect">
            <a:avLst/>
          </a:prstGeom>
          <a:solidFill>
            <a:srgbClr val="25AAE0"/>
          </a:solidFill>
        </p:spPr>
        <p:txBody>
          <a:bodyPr vert="horz" lIns="36000" tIns="36000" rIns="36000" bIns="3600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ru-RU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ОГРАНИЧЕНИЯ ПО ВЫБРОСАМ.</a:t>
            </a:r>
            <a:r>
              <a:rPr lang="en-US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ВАРИАНТЫ?</a:t>
            </a:r>
            <a:endParaRPr kumimoji="0" lang="ru-RU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EAE0012-D35E-6048-A4F1-191D21C0B651}"/>
              </a:ext>
            </a:extLst>
          </p:cNvPr>
          <p:cNvSpPr txBox="1"/>
          <p:nvPr/>
        </p:nvSpPr>
        <p:spPr>
          <a:xfrm>
            <a:off x="344488" y="1148811"/>
            <a:ext cx="8900322" cy="1192634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1. </a:t>
            </a:r>
            <a:r>
              <a:rPr lang="ru-RU" sz="3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НИЗКОСЕРНИСТОЕ ДИЗЕЛЬНОЕ ТОПЛИВО </a:t>
            </a:r>
            <a:endParaRPr lang="en-US" sz="357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 Cond" panose="020B0506030403020204" pitchFamily="34" charset="0"/>
            </a:endParaRPr>
          </a:p>
          <a:p>
            <a:r>
              <a:rPr lang="en-US" sz="3575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              MGO LS </a:t>
            </a:r>
            <a:endParaRPr lang="ru-RU" sz="3575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 Cond" panose="020B0506030403020204" pitchFamily="34" charset="0"/>
            </a:endParaRP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xmlns="" id="{72045DF4-FB8E-4742-8EAC-0A52C9C06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9676" y="6381328"/>
            <a:ext cx="404851" cy="365125"/>
          </a:xfrm>
        </p:spPr>
        <p:txBody>
          <a:bodyPr/>
          <a:lstStyle/>
          <a:p>
            <a:fld id="{E0E85748-DF73-431E-BEE6-0053AEBDFBFE}" type="slidenum">
              <a:rPr lang="ru-RU" smtClean="0"/>
              <a:pPr/>
              <a:t>10</a:t>
            </a:fld>
            <a:r>
              <a:rPr lang="en-US" dirty="0"/>
              <a:t> </a:t>
            </a:r>
            <a:endParaRPr lang="ru-RU" dirty="0"/>
          </a:p>
        </p:txBody>
      </p:sp>
      <p:sp>
        <p:nvSpPr>
          <p:cNvPr id="2" name="Rectangle 1"/>
          <p:cNvSpPr/>
          <p:nvPr/>
        </p:nvSpPr>
        <p:spPr>
          <a:xfrm>
            <a:off x="200472" y="2458077"/>
            <a:ext cx="7560840" cy="2627107"/>
          </a:xfrm>
          <a:prstGeom prst="rect">
            <a:avLst/>
          </a:prstGeom>
          <a:solidFill>
            <a:schemeClr val="accent1">
              <a:alpha val="0"/>
            </a:schemeClr>
          </a:solidFill>
          <a:ln w="889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9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1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3625" y="116632"/>
            <a:ext cx="9752056" cy="6741368"/>
          </a:xfrm>
          <a:prstGeom prst="rect">
            <a:avLst/>
          </a:prstGeom>
          <a:noFill/>
          <a:ln w="15875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25"/>
          </a:p>
        </p:txBody>
      </p:sp>
      <p:pic>
        <p:nvPicPr>
          <p:cNvPr id="8" name="Рисунок 4">
            <a:extLst>
              <a:ext uri="{FF2B5EF4-FFF2-40B4-BE49-F238E27FC236}">
                <a16:creationId xmlns:a16="http://schemas.microsoft.com/office/drawing/2014/main" xmlns="" id="{BF5E5D5C-4892-7D4D-9530-8C1E943226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574" y="6356352"/>
            <a:ext cx="1128126" cy="390505"/>
          </a:xfrm>
          <a:prstGeom prst="rect">
            <a:avLst/>
          </a:prstGeom>
          <a:ln>
            <a:noFill/>
          </a:ln>
          <a:effectLst>
            <a:outerShdw dist="50800" dir="5400000" algn="ctr" rotWithShape="0">
              <a:srgbClr val="000000">
                <a:alpha val="0"/>
              </a:srgbClr>
            </a:outerShdw>
            <a:softEdge rad="0"/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0C1BED48-32F1-8441-93EF-72A4F43845C2}"/>
              </a:ext>
            </a:extLst>
          </p:cNvPr>
          <p:cNvSpPr txBox="1">
            <a:spLocks/>
          </p:cNvSpPr>
          <p:nvPr/>
        </p:nvSpPr>
        <p:spPr>
          <a:xfrm>
            <a:off x="-3347" y="-14748"/>
            <a:ext cx="9906000" cy="764704"/>
          </a:xfrm>
          <a:prstGeom prst="rect">
            <a:avLst/>
          </a:prstGeom>
          <a:solidFill>
            <a:srgbClr val="25AAE0"/>
          </a:solidFill>
        </p:spPr>
        <p:txBody>
          <a:bodyPr vert="horz" lIns="36000" tIns="36000" rIns="36000" bIns="3600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VLSFO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(0,5%): КОГДА, ГДЕ, ПОЧЕМ? 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xmlns="" id="{72045DF4-FB8E-4742-8EAC-0A52C9C06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9676" y="6381328"/>
            <a:ext cx="404851" cy="365125"/>
          </a:xfrm>
        </p:spPr>
        <p:txBody>
          <a:bodyPr/>
          <a:lstStyle/>
          <a:p>
            <a:fld id="{E0E85748-DF73-431E-BEE6-0053AEBDFBFE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CE3C5DB-2F06-DF46-8804-CE3D43A4471A}"/>
              </a:ext>
            </a:extLst>
          </p:cNvPr>
          <p:cNvSpPr/>
          <p:nvPr/>
        </p:nvSpPr>
        <p:spPr>
          <a:xfrm>
            <a:off x="-1" y="749956"/>
            <a:ext cx="9902653" cy="5330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u="sng" dirty="0">
                <a:solidFill>
                  <a:srgbClr val="005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КОГДА?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ru-RU" sz="358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НАЛИЧИЕ ТЕСТОВЫХ ПАРТИЙ БЛЕНДА:</a:t>
            </a:r>
          </a:p>
          <a:p>
            <a:r>
              <a:rPr lang="ru-RU" sz="358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     СИНГАПУР (план: более 10 видов), АРА, КНР</a:t>
            </a:r>
            <a:r>
              <a:rPr lang="en-US" sz="358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,</a:t>
            </a:r>
            <a:endParaRPr lang="ru-RU" sz="358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 Cond" panose="020B0506030403020204" pitchFamily="34" charset="0"/>
            </a:endParaRPr>
          </a:p>
          <a:p>
            <a:r>
              <a:rPr lang="ru-RU" sz="358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     ФУДЖАЙРА </a:t>
            </a:r>
          </a:p>
          <a:p>
            <a:pPr marL="571500" indent="-571500">
              <a:buFont typeface="Wingdings" pitchFamily="2" charset="2"/>
              <a:buChar char="Ø"/>
            </a:pPr>
            <a:endParaRPr lang="ru-RU" sz="358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 Cond" panose="020B0506030403020204" pitchFamily="34" charset="0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ru-RU" sz="358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НАЧАЛО РЕГУЛЯРНЫХ ПОСТАВОК:</a:t>
            </a:r>
          </a:p>
          <a:p>
            <a:r>
              <a:rPr lang="ru-RU" sz="358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     3-4 КВАРТАЛ 2019 ГОДА</a:t>
            </a:r>
          </a:p>
          <a:p>
            <a:pPr marL="571500" indent="-571500">
              <a:buFont typeface="Wingdings" pitchFamily="2" charset="2"/>
              <a:buChar char="Ø"/>
            </a:pPr>
            <a:endParaRPr lang="ru-RU" sz="358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 Cond" panose="020B0506030403020204" pitchFamily="34" charset="0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ru-RU" sz="35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ДОСТУПНОСТЬ с 1 января 2020 года?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072417E5-0C8F-134C-A8E4-3DAB93C94AF2}"/>
              </a:ext>
            </a:extLst>
          </p:cNvPr>
          <p:cNvCxnSpPr/>
          <p:nvPr/>
        </p:nvCxnSpPr>
        <p:spPr>
          <a:xfrm>
            <a:off x="560512" y="6021288"/>
            <a:ext cx="5976664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086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3625" y="116632"/>
            <a:ext cx="9752056" cy="6741368"/>
          </a:xfrm>
          <a:prstGeom prst="rect">
            <a:avLst/>
          </a:prstGeom>
          <a:noFill/>
          <a:ln w="15875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25"/>
          </a:p>
        </p:txBody>
      </p:sp>
      <p:pic>
        <p:nvPicPr>
          <p:cNvPr id="8" name="Рисунок 4">
            <a:extLst>
              <a:ext uri="{FF2B5EF4-FFF2-40B4-BE49-F238E27FC236}">
                <a16:creationId xmlns:a16="http://schemas.microsoft.com/office/drawing/2014/main" xmlns="" id="{BF5E5D5C-4892-7D4D-9530-8C1E943226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574" y="6356352"/>
            <a:ext cx="1128126" cy="390505"/>
          </a:xfrm>
          <a:prstGeom prst="rect">
            <a:avLst/>
          </a:prstGeom>
          <a:ln>
            <a:noFill/>
          </a:ln>
          <a:effectLst>
            <a:outerShdw dist="50800" dir="5400000" algn="ctr" rotWithShape="0">
              <a:srgbClr val="000000">
                <a:alpha val="0"/>
              </a:srgbClr>
            </a:outerShdw>
            <a:softEdge rad="0"/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0C1BED48-32F1-8441-93EF-72A4F43845C2}"/>
              </a:ext>
            </a:extLst>
          </p:cNvPr>
          <p:cNvSpPr txBox="1">
            <a:spLocks/>
          </p:cNvSpPr>
          <p:nvPr/>
        </p:nvSpPr>
        <p:spPr>
          <a:xfrm>
            <a:off x="-3347" y="-14748"/>
            <a:ext cx="9906000" cy="764704"/>
          </a:xfrm>
          <a:prstGeom prst="rect">
            <a:avLst/>
          </a:prstGeom>
          <a:solidFill>
            <a:srgbClr val="25AAE0"/>
          </a:solidFill>
        </p:spPr>
        <p:txBody>
          <a:bodyPr vert="horz" lIns="36000" tIns="36000" rIns="36000" bIns="3600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200" b="1" dirty="0">
                <a:solidFill>
                  <a:schemeClr val="bg1"/>
                </a:solidFill>
              </a:rPr>
              <a:t>VLSFO</a:t>
            </a:r>
            <a:r>
              <a:rPr lang="ru-RU" sz="3200" b="1" dirty="0">
                <a:solidFill>
                  <a:schemeClr val="bg1"/>
                </a:solidFill>
              </a:rPr>
              <a:t> (0,5%): КОГДА, ГДЕ, ПОЧЕМ? 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xmlns="" id="{72045DF4-FB8E-4742-8EAC-0A52C9C06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9676" y="6381328"/>
            <a:ext cx="404851" cy="365125"/>
          </a:xfrm>
        </p:spPr>
        <p:txBody>
          <a:bodyPr/>
          <a:lstStyle/>
          <a:p>
            <a:fld id="{E0E85748-DF73-431E-BEE6-0053AEBDFBFE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6825681-4B14-FD4E-912D-B56C689AC9A2}"/>
              </a:ext>
            </a:extLst>
          </p:cNvPr>
          <p:cNvSpPr/>
          <p:nvPr/>
        </p:nvSpPr>
        <p:spPr>
          <a:xfrm>
            <a:off x="-1" y="749956"/>
            <a:ext cx="9902653" cy="4682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u="sng" dirty="0">
                <a:solidFill>
                  <a:srgbClr val="005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ГДЕ?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3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BP –</a:t>
            </a:r>
            <a:r>
              <a:rPr lang="ru-RU" sz="3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</a:t>
            </a:r>
            <a:r>
              <a:rPr lang="ru-RU" sz="3850" b="1" dirty="0">
                <a:solidFill>
                  <a:srgbClr val="005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18</a:t>
            </a:r>
            <a:r>
              <a:rPr lang="ru-RU" sz="3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портов </a:t>
            </a:r>
            <a:r>
              <a:rPr lang="en-US" sz="3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(HSFO -</a:t>
            </a:r>
            <a:r>
              <a:rPr lang="ru-RU" sz="3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</a:t>
            </a:r>
            <a:r>
              <a:rPr lang="en-US" sz="3850" b="1" dirty="0">
                <a:solidFill>
                  <a:srgbClr val="005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15</a:t>
            </a:r>
            <a:r>
              <a:rPr lang="en-US" sz="3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</a:t>
            </a:r>
            <a:r>
              <a:rPr lang="ru-RU" sz="3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портов)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3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EXXON MOBIL</a:t>
            </a:r>
            <a:r>
              <a:rPr lang="ru-RU" sz="3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– </a:t>
            </a:r>
            <a:r>
              <a:rPr lang="ru-RU" sz="3850" b="1" dirty="0">
                <a:solidFill>
                  <a:srgbClr val="005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7</a:t>
            </a:r>
            <a:r>
              <a:rPr lang="ru-RU" sz="3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портов (остальные направления – в процессе рассмотрения)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3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SHELL – </a:t>
            </a:r>
            <a:r>
              <a:rPr lang="en-US" sz="3850" b="1" dirty="0">
                <a:solidFill>
                  <a:srgbClr val="005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13</a:t>
            </a:r>
            <a:r>
              <a:rPr lang="en-US" sz="3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</a:t>
            </a:r>
            <a:r>
              <a:rPr lang="ru-RU" sz="3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портов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3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TOTAL – </a:t>
            </a:r>
            <a:r>
              <a:rPr lang="en-US" sz="3850" b="1" dirty="0">
                <a:solidFill>
                  <a:srgbClr val="005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16</a:t>
            </a:r>
            <a:r>
              <a:rPr lang="en-US" sz="3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</a:t>
            </a:r>
            <a:r>
              <a:rPr lang="ru-RU" sz="3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портов</a:t>
            </a:r>
            <a:endParaRPr lang="en-US" sz="3850" b="1" dirty="0"/>
          </a:p>
        </p:txBody>
      </p:sp>
    </p:spTree>
    <p:extLst>
      <p:ext uri="{BB962C8B-B14F-4D97-AF65-F5344CB8AC3E}">
        <p14:creationId xmlns:p14="http://schemas.microsoft.com/office/powerpoint/2010/main" val="7482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3625" y="116632"/>
            <a:ext cx="9752056" cy="6741368"/>
          </a:xfrm>
          <a:prstGeom prst="rect">
            <a:avLst/>
          </a:prstGeom>
          <a:noFill/>
          <a:ln w="15875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25"/>
          </a:p>
        </p:txBody>
      </p:sp>
      <p:pic>
        <p:nvPicPr>
          <p:cNvPr id="8" name="Рисунок 4">
            <a:extLst>
              <a:ext uri="{FF2B5EF4-FFF2-40B4-BE49-F238E27FC236}">
                <a16:creationId xmlns:a16="http://schemas.microsoft.com/office/drawing/2014/main" xmlns="" id="{BF5E5D5C-4892-7D4D-9530-8C1E943226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574" y="6356352"/>
            <a:ext cx="1128126" cy="390505"/>
          </a:xfrm>
          <a:prstGeom prst="rect">
            <a:avLst/>
          </a:prstGeom>
          <a:ln>
            <a:noFill/>
          </a:ln>
          <a:effectLst>
            <a:outerShdw dist="50800" dir="5400000" algn="ctr" rotWithShape="0">
              <a:srgbClr val="000000">
                <a:alpha val="0"/>
              </a:srgbClr>
            </a:outerShdw>
            <a:softEdge rad="0"/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0C1BED48-32F1-8441-93EF-72A4F43845C2}"/>
              </a:ext>
            </a:extLst>
          </p:cNvPr>
          <p:cNvSpPr txBox="1">
            <a:spLocks/>
          </p:cNvSpPr>
          <p:nvPr/>
        </p:nvSpPr>
        <p:spPr>
          <a:xfrm>
            <a:off x="-3347" y="-14748"/>
            <a:ext cx="9906000" cy="764704"/>
          </a:xfrm>
          <a:prstGeom prst="rect">
            <a:avLst/>
          </a:prstGeom>
          <a:solidFill>
            <a:srgbClr val="25AAE0"/>
          </a:solidFill>
        </p:spPr>
        <p:txBody>
          <a:bodyPr vert="horz" lIns="36000" tIns="36000" rIns="36000" bIns="3600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200" b="1" dirty="0">
                <a:solidFill>
                  <a:schemeClr val="bg1"/>
                </a:solidFill>
              </a:rPr>
              <a:t>VLSFO</a:t>
            </a:r>
            <a:r>
              <a:rPr lang="ru-RU" sz="3200" b="1" dirty="0">
                <a:solidFill>
                  <a:schemeClr val="bg1"/>
                </a:solidFill>
              </a:rPr>
              <a:t> (0,5%): КОГДА, ГДЕ, ПОЧЕМ? 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xmlns="" id="{72045DF4-FB8E-4742-8EAC-0A52C9C06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9676" y="6381328"/>
            <a:ext cx="404851" cy="365125"/>
          </a:xfrm>
        </p:spPr>
        <p:txBody>
          <a:bodyPr/>
          <a:lstStyle/>
          <a:p>
            <a:fld id="{E0E85748-DF73-431E-BEE6-0053AEBDFBFE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1567F0-AED0-C34A-84CF-523052D73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20" y="794700"/>
            <a:ext cx="9906000" cy="56265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79DE053-ABF8-F847-B362-53B8FA19543D}"/>
              </a:ext>
            </a:extLst>
          </p:cNvPr>
          <p:cNvSpPr/>
          <p:nvPr/>
        </p:nvSpPr>
        <p:spPr>
          <a:xfrm>
            <a:off x="315579" y="704898"/>
            <a:ext cx="990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u="sng" dirty="0">
                <a:solidFill>
                  <a:srgbClr val="005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ПОЧЕМ?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9542E1A-482A-EA44-82E7-FD09FF6F8783}"/>
              </a:ext>
            </a:extLst>
          </p:cNvPr>
          <p:cNvSpPr/>
          <p:nvPr/>
        </p:nvSpPr>
        <p:spPr>
          <a:xfrm>
            <a:off x="720336" y="4077072"/>
            <a:ext cx="1296144" cy="1015663"/>
          </a:xfrm>
          <a:prstGeom prst="rect">
            <a:avLst/>
          </a:prstGeom>
          <a:solidFill>
            <a:srgbClr val="00B050">
              <a:alpha val="98000"/>
            </a:srgbClr>
          </a:solidFill>
          <a:ln w="508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ARA: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13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3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SING: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1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41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FUJ: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   180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29755AB-7B25-164D-9B5E-663340C5501A}"/>
              </a:ext>
            </a:extLst>
          </p:cNvPr>
          <p:cNvSpPr/>
          <p:nvPr/>
        </p:nvSpPr>
        <p:spPr>
          <a:xfrm>
            <a:off x="720336" y="2976626"/>
            <a:ext cx="1296144" cy="101566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41275">
            <a:solidFill>
              <a:srgbClr val="002B99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ARA:   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60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SING: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  53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FUJ: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    43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DBF6AE4-BB68-FB4B-A743-53A72B885E67}"/>
              </a:ext>
            </a:extLst>
          </p:cNvPr>
          <p:cNvSpPr/>
          <p:nvPr/>
        </p:nvSpPr>
        <p:spPr>
          <a:xfrm>
            <a:off x="4103106" y="6221212"/>
            <a:ext cx="16930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04.06.2019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30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3625" y="116632"/>
            <a:ext cx="9752056" cy="6741368"/>
          </a:xfrm>
          <a:prstGeom prst="rect">
            <a:avLst/>
          </a:prstGeom>
          <a:noFill/>
          <a:ln w="15875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25"/>
          </a:p>
        </p:txBody>
      </p:sp>
      <p:pic>
        <p:nvPicPr>
          <p:cNvPr id="8" name="Рисунок 4">
            <a:extLst>
              <a:ext uri="{FF2B5EF4-FFF2-40B4-BE49-F238E27FC236}">
                <a16:creationId xmlns:a16="http://schemas.microsoft.com/office/drawing/2014/main" xmlns="" id="{BF5E5D5C-4892-7D4D-9530-8C1E943226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574" y="6356352"/>
            <a:ext cx="1128126" cy="390505"/>
          </a:xfrm>
          <a:prstGeom prst="rect">
            <a:avLst/>
          </a:prstGeom>
          <a:ln>
            <a:noFill/>
          </a:ln>
          <a:effectLst>
            <a:outerShdw dist="50800" dir="5400000" algn="ctr" rotWithShape="0">
              <a:srgbClr val="000000">
                <a:alpha val="0"/>
              </a:srgbClr>
            </a:outerShdw>
            <a:softEdge rad="0"/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0C1BED48-32F1-8441-93EF-72A4F43845C2}"/>
              </a:ext>
            </a:extLst>
          </p:cNvPr>
          <p:cNvSpPr txBox="1">
            <a:spLocks/>
          </p:cNvSpPr>
          <p:nvPr/>
        </p:nvSpPr>
        <p:spPr>
          <a:xfrm>
            <a:off x="-3347" y="-14748"/>
            <a:ext cx="9906000" cy="764704"/>
          </a:xfrm>
          <a:prstGeom prst="rect">
            <a:avLst/>
          </a:prstGeom>
          <a:solidFill>
            <a:srgbClr val="25AAE0"/>
          </a:solidFill>
        </p:spPr>
        <p:txBody>
          <a:bodyPr vert="horz" lIns="36000" tIns="36000" rIns="36000" bIns="3600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200" b="1" dirty="0">
                <a:solidFill>
                  <a:schemeClr val="bg1"/>
                </a:solidFill>
              </a:rPr>
              <a:t>VLSFO</a:t>
            </a:r>
            <a:r>
              <a:rPr lang="ru-RU" sz="3200" b="1" dirty="0">
                <a:solidFill>
                  <a:schemeClr val="bg1"/>
                </a:solidFill>
              </a:rPr>
              <a:t> (0,5%): КОГДА, ГДЕ, ПОЧЕМ? 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xmlns="" id="{72045DF4-FB8E-4742-8EAC-0A52C9C06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9676" y="6381328"/>
            <a:ext cx="404851" cy="365125"/>
          </a:xfrm>
        </p:spPr>
        <p:txBody>
          <a:bodyPr/>
          <a:lstStyle/>
          <a:p>
            <a:fld id="{E0E85748-DF73-431E-BEE6-0053AEBDFBFE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B5CB616-66B8-424B-A619-ED38A5555AAE}"/>
              </a:ext>
            </a:extLst>
          </p:cNvPr>
          <p:cNvSpPr/>
          <p:nvPr/>
        </p:nvSpPr>
        <p:spPr>
          <a:xfrm>
            <a:off x="0" y="952006"/>
            <a:ext cx="9902653" cy="5070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u="sng" dirty="0">
                <a:solidFill>
                  <a:srgbClr val="005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ПОЧЕМ</a:t>
            </a:r>
            <a:r>
              <a:rPr lang="en-US" sz="5400" b="1" u="sng" dirty="0">
                <a:solidFill>
                  <a:srgbClr val="005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(II)</a:t>
            </a:r>
            <a:r>
              <a:rPr lang="ru-RU" sz="5400" b="1" u="sng" dirty="0">
                <a:solidFill>
                  <a:srgbClr val="005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?</a:t>
            </a:r>
            <a:r>
              <a:rPr lang="en-US" sz="38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	</a:t>
            </a:r>
          </a:p>
          <a:p>
            <a:r>
              <a:rPr lang="en-US" sz="38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		</a:t>
            </a:r>
            <a:r>
              <a:rPr lang="en-US" sz="3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380 FO	VLSFO</a:t>
            </a:r>
            <a:r>
              <a:rPr lang="ru-RU" sz="3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	</a:t>
            </a:r>
            <a:r>
              <a:rPr lang="en-US" sz="38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ULSFO</a:t>
            </a:r>
            <a:r>
              <a:rPr lang="en-US" sz="3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	MGO</a:t>
            </a:r>
          </a:p>
          <a:p>
            <a:endParaRPr lang="en-US" sz="38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 Cond" panose="020B0506030403020204" pitchFamily="34" charset="0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sz="3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ARA: </a:t>
            </a:r>
            <a:r>
              <a:rPr lang="en-US" sz="38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	</a:t>
            </a:r>
            <a:r>
              <a:rPr lang="ru-RU" sz="3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3</a:t>
            </a:r>
            <a:r>
              <a:rPr lang="en-US" sz="3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82</a:t>
            </a:r>
            <a:r>
              <a:rPr lang="en-US" sz="38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	</a:t>
            </a:r>
            <a:r>
              <a:rPr lang="ru-RU" sz="38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+1</a:t>
            </a:r>
            <a:r>
              <a:rPr lang="en-US" sz="38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45</a:t>
            </a:r>
            <a:r>
              <a:rPr lang="ru-RU" sz="38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 </a:t>
            </a:r>
            <a:r>
              <a:rPr lang="en-US" sz="38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527	</a:t>
            </a:r>
            <a:r>
              <a:rPr lang="ru-RU" sz="38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 </a:t>
            </a:r>
            <a:r>
              <a:rPr lang="ru-RU" sz="38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+3</a:t>
            </a:r>
            <a:r>
              <a:rPr lang="en-US" sz="38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1</a:t>
            </a:r>
            <a:r>
              <a:rPr lang="en-US" sz="38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	</a:t>
            </a:r>
            <a:r>
              <a:rPr lang="ru-RU" sz="38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 (</a:t>
            </a:r>
            <a:r>
              <a:rPr lang="en-US" sz="38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558</a:t>
            </a:r>
            <a:r>
              <a:rPr lang="ru-RU" sz="38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)</a:t>
            </a:r>
            <a:r>
              <a:rPr lang="en-GB" sz="38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	</a:t>
            </a:r>
            <a:r>
              <a:rPr lang="ru-RU" sz="3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5</a:t>
            </a:r>
            <a:r>
              <a:rPr lang="en-US" sz="3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73</a:t>
            </a:r>
            <a:endParaRPr lang="ru-RU" sz="38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 Cond" panose="020B0506030403020204" pitchFamily="34" charset="0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sz="3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SING</a:t>
            </a:r>
            <a:r>
              <a:rPr lang="ru-RU" sz="3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:</a:t>
            </a:r>
            <a:r>
              <a:rPr lang="en-US" sz="38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	</a:t>
            </a:r>
            <a:r>
              <a:rPr lang="ru-RU" sz="3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395</a:t>
            </a:r>
            <a:r>
              <a:rPr lang="en-US" sz="38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	</a:t>
            </a:r>
            <a:r>
              <a:rPr lang="ru-RU" sz="38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+165</a:t>
            </a:r>
            <a:r>
              <a:rPr lang="en-US" sz="38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	</a:t>
            </a:r>
            <a:r>
              <a:rPr lang="ru-RU" sz="38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 </a:t>
            </a:r>
            <a:r>
              <a:rPr lang="en-US" sz="38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56</a:t>
            </a:r>
            <a:r>
              <a:rPr lang="ru-RU" sz="38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0</a:t>
            </a:r>
            <a:r>
              <a:rPr lang="en-US" sz="38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	  </a:t>
            </a:r>
            <a:r>
              <a:rPr lang="en-US" sz="38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+</a:t>
            </a:r>
            <a:r>
              <a:rPr lang="ru-RU" sz="38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20</a:t>
            </a:r>
            <a:r>
              <a:rPr lang="en-US" sz="38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	</a:t>
            </a:r>
            <a:r>
              <a:rPr lang="en-US" sz="38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	</a:t>
            </a:r>
            <a:r>
              <a:rPr lang="ru-RU" sz="38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	</a:t>
            </a:r>
            <a:r>
              <a:rPr lang="ru-RU" sz="3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580</a:t>
            </a:r>
            <a:endParaRPr lang="en-US" sz="38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 Cond" panose="020B0506030403020204" pitchFamily="34" charset="0"/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en-US" sz="38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 Cond" panose="020B0506030403020204" pitchFamily="34" charset="0"/>
              </a:rPr>
              <a:t>FUJ:	3</a:t>
            </a:r>
            <a:r>
              <a:rPr lang="ru-RU" sz="38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 Cond" panose="020B0506030403020204" pitchFamily="34" charset="0"/>
              </a:rPr>
              <a:t>85</a:t>
            </a:r>
            <a:r>
              <a:rPr lang="en-US" sz="38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 Cond" panose="020B0506030403020204" pitchFamily="34" charset="0"/>
              </a:rPr>
              <a:t>	</a:t>
            </a:r>
            <a:r>
              <a:rPr lang="en-US" sz="385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 Cond" panose="020B0506030403020204" pitchFamily="34" charset="0"/>
              </a:rPr>
              <a:t>+</a:t>
            </a:r>
            <a:r>
              <a:rPr lang="ru-RU" sz="385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 Cond" panose="020B0506030403020204" pitchFamily="34" charset="0"/>
              </a:rPr>
              <a:t>235</a:t>
            </a:r>
            <a:r>
              <a:rPr lang="en-US" sz="38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 Cond" panose="020B0506030403020204" pitchFamily="34" charset="0"/>
              </a:rPr>
              <a:t>	  </a:t>
            </a:r>
            <a:r>
              <a:rPr lang="ru-RU" sz="38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 Cond" panose="020B0506030403020204" pitchFamily="34" charset="0"/>
              </a:rPr>
              <a:t>620</a:t>
            </a:r>
            <a:r>
              <a:rPr lang="en-US" sz="38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 Cond" panose="020B0506030403020204" pitchFamily="34" charset="0"/>
              </a:rPr>
              <a:t>	  </a:t>
            </a:r>
            <a:r>
              <a:rPr lang="en-US" sz="385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 Cond" panose="020B0506030403020204" pitchFamily="34" charset="0"/>
              </a:rPr>
              <a:t>+</a:t>
            </a:r>
            <a:r>
              <a:rPr lang="ru-RU" sz="385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 Cond" panose="020B0506030403020204" pitchFamily="34" charset="0"/>
              </a:rPr>
              <a:t>88	</a:t>
            </a:r>
            <a:r>
              <a:rPr lang="en-US" sz="38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 Cond" panose="020B0506030403020204" pitchFamily="34" charset="0"/>
              </a:rPr>
              <a:t>	</a:t>
            </a:r>
            <a:r>
              <a:rPr lang="ru-RU" sz="38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 Cond" panose="020B0506030403020204" pitchFamily="34" charset="0"/>
              </a:rPr>
              <a:t>	</a:t>
            </a:r>
            <a:r>
              <a:rPr lang="en-US" sz="38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 Cond" panose="020B0506030403020204" pitchFamily="34" charset="0"/>
              </a:rPr>
              <a:t>7</a:t>
            </a:r>
            <a:r>
              <a:rPr lang="ru-RU" sz="38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 Cond" panose="020B0506030403020204" pitchFamily="34" charset="0"/>
              </a:rPr>
              <a:t>08</a:t>
            </a:r>
          </a:p>
          <a:p>
            <a:r>
              <a:rPr lang="en-US" sz="38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 Cond" panose="020B0506030403020204" pitchFamily="34" charset="0"/>
              </a:rPr>
              <a:t>  </a:t>
            </a:r>
            <a:r>
              <a:rPr lang="en-US" sz="38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	</a:t>
            </a:r>
            <a:endParaRPr lang="ru-RU" sz="38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 Cond" panose="020B0506030403020204" pitchFamily="34" charset="0"/>
            </a:endParaRPr>
          </a:p>
          <a:p>
            <a:pPr algn="ctr"/>
            <a:r>
              <a:rPr lang="ru-RU" sz="38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24.06.2019</a:t>
            </a:r>
            <a:endParaRPr lang="en-US" sz="3850" dirty="0"/>
          </a:p>
        </p:txBody>
      </p:sp>
    </p:spTree>
    <p:extLst>
      <p:ext uri="{BB962C8B-B14F-4D97-AF65-F5344CB8AC3E}">
        <p14:creationId xmlns:p14="http://schemas.microsoft.com/office/powerpoint/2010/main" val="147841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3625" y="116632"/>
            <a:ext cx="9752056" cy="6741368"/>
          </a:xfrm>
          <a:prstGeom prst="rect">
            <a:avLst/>
          </a:prstGeom>
          <a:noFill/>
          <a:ln w="15875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25"/>
          </a:p>
        </p:txBody>
      </p:sp>
      <p:pic>
        <p:nvPicPr>
          <p:cNvPr id="8" name="Рисунок 4">
            <a:extLst>
              <a:ext uri="{FF2B5EF4-FFF2-40B4-BE49-F238E27FC236}">
                <a16:creationId xmlns:a16="http://schemas.microsoft.com/office/drawing/2014/main" xmlns="" id="{BF5E5D5C-4892-7D4D-9530-8C1E943226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574" y="6356352"/>
            <a:ext cx="1128126" cy="390505"/>
          </a:xfrm>
          <a:prstGeom prst="rect">
            <a:avLst/>
          </a:prstGeom>
          <a:ln>
            <a:noFill/>
          </a:ln>
          <a:effectLst>
            <a:outerShdw dist="50800" dir="5400000" algn="ctr" rotWithShape="0">
              <a:srgbClr val="000000">
                <a:alpha val="0"/>
              </a:srgbClr>
            </a:outerShdw>
            <a:softEdge rad="0"/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0C1BED48-32F1-8441-93EF-72A4F43845C2}"/>
              </a:ext>
            </a:extLst>
          </p:cNvPr>
          <p:cNvSpPr txBox="1">
            <a:spLocks/>
          </p:cNvSpPr>
          <p:nvPr/>
        </p:nvSpPr>
        <p:spPr>
          <a:xfrm>
            <a:off x="-22406" y="20178"/>
            <a:ext cx="9906000" cy="764704"/>
          </a:xfrm>
          <a:prstGeom prst="rect">
            <a:avLst/>
          </a:prstGeom>
          <a:solidFill>
            <a:srgbClr val="25AAE0"/>
          </a:solidFill>
        </p:spPr>
        <p:txBody>
          <a:bodyPr vert="horz" lIns="36000" tIns="36000" rIns="36000" bIns="3600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ru-RU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ВЫСОКОСЕРНИСТЫЙ</a:t>
            </a:r>
            <a:r>
              <a:rPr lang="en-US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МАЗУТ </a:t>
            </a:r>
            <a:r>
              <a:rPr lang="en-US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(HSFO) </a:t>
            </a:r>
            <a:r>
              <a:rPr lang="ru-RU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+ СКРУББЕР</a:t>
            </a:r>
            <a:endParaRPr kumimoji="0" lang="ru-RU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5924DCC-7695-3742-A6EA-4C617261A442}"/>
              </a:ext>
            </a:extLst>
          </p:cNvPr>
          <p:cNvSpPr txBox="1"/>
          <p:nvPr/>
        </p:nvSpPr>
        <p:spPr>
          <a:xfrm>
            <a:off x="322894" y="974508"/>
            <a:ext cx="926183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ru-RU" sz="2800" b="1" dirty="0">
                <a:solidFill>
                  <a:srgbClr val="002B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Доступно по всему миру</a:t>
            </a:r>
            <a:r>
              <a:rPr lang="en-US" sz="2800" b="1" dirty="0">
                <a:solidFill>
                  <a:srgbClr val="002B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на данный момент)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b="1" dirty="0">
                <a:solidFill>
                  <a:srgbClr val="002B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Самое дешевое бункерное топливо </a:t>
            </a:r>
          </a:p>
          <a:p>
            <a:pPr marL="457200" indent="-457200">
              <a:buFont typeface="Wingdings" pitchFamily="2" charset="2"/>
              <a:buChar char="Ø"/>
            </a:pPr>
            <a:endParaRPr lang="ru-RU" sz="2800" b="1" dirty="0">
              <a:solidFill>
                <a:srgbClr val="002B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Топливо не соответствует требованиям по вредным выбросам: Необходима установка СКРУББЕРА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Стоимость Скруббера с установкой варьируется в среднем от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до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6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млн долларов США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Потеря рабочего пространства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Возможные ограничения по вредным выбросам в воду в среднесрочной перспективе (5-10 лет)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ДОСТУПНОСТЬ после 1 января 2020 года???</a:t>
            </a:r>
          </a:p>
          <a:p>
            <a:endParaRPr lang="en-US" sz="2800" dirty="0">
              <a:solidFill>
                <a:srgbClr val="002B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xmlns="" id="{CCB94D6F-7743-E041-9382-D7B3F47D2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2894" y="6427113"/>
            <a:ext cx="525650" cy="329988"/>
          </a:xfrm>
        </p:spPr>
        <p:txBody>
          <a:bodyPr/>
          <a:lstStyle/>
          <a:p>
            <a:fld id="{E0E85748-DF73-431E-BEE6-0053AEBDFBFE}" type="slidenum">
              <a:rPr lang="ru-RU" smtClean="0"/>
              <a:pPr/>
              <a:t>15</a:t>
            </a:fld>
            <a:endParaRPr lang="ru-RU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AED6EA19-ECF6-574B-9C3D-5636576BEF95}"/>
              </a:ext>
            </a:extLst>
          </p:cNvPr>
          <p:cNvCxnSpPr>
            <a:cxnSpLocks/>
          </p:cNvCxnSpPr>
          <p:nvPr/>
        </p:nvCxnSpPr>
        <p:spPr>
          <a:xfrm>
            <a:off x="848544" y="5733256"/>
            <a:ext cx="6840760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6B5FEC3-251A-F84D-88E9-58B1CF433068}"/>
              </a:ext>
            </a:extLst>
          </p:cNvPr>
          <p:cNvSpPr txBox="1"/>
          <p:nvPr/>
        </p:nvSpPr>
        <p:spPr>
          <a:xfrm>
            <a:off x="299676" y="2071376"/>
            <a:ext cx="9261835" cy="378565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82550">
            <a:solidFill>
              <a:srgbClr val="002B99"/>
            </a:solidFill>
          </a:ln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2B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КОЛИЧЕСТВО УСТАНОВЛЕННЫХ И ЗАКАЗАННЫХ СКРУББЕРОВ</a:t>
            </a:r>
            <a:r>
              <a:rPr lang="en-US" sz="4000" b="1" dirty="0">
                <a:solidFill>
                  <a:srgbClr val="002B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ru-RU" sz="4000" b="1" dirty="0">
                <a:solidFill>
                  <a:srgbClr val="002B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ед.)</a:t>
            </a:r>
            <a:endParaRPr lang="en-US" sz="4000" b="1" dirty="0">
              <a:solidFill>
                <a:srgbClr val="002B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57200" indent="-457200">
              <a:buAutoNum type="arabicPlain" startAt="2018"/>
            </a:pPr>
            <a:r>
              <a:rPr lang="en-US" sz="4000" b="1" dirty="0">
                <a:solidFill>
                  <a:srgbClr val="002B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               765</a:t>
            </a:r>
          </a:p>
          <a:p>
            <a:pPr marL="457200" indent="-457200">
              <a:buAutoNum type="arabicPlain" startAt="2018"/>
            </a:pPr>
            <a:r>
              <a:rPr lang="en-US" sz="4000" b="1" dirty="0">
                <a:solidFill>
                  <a:srgbClr val="002B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              2859</a:t>
            </a:r>
          </a:p>
          <a:p>
            <a:pPr marL="457200" indent="-457200">
              <a:buAutoNum type="arabicPlain" startAt="2018"/>
            </a:pPr>
            <a:r>
              <a:rPr lang="en-US" sz="4000" b="1" dirty="0">
                <a:solidFill>
                  <a:srgbClr val="002B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              3226</a:t>
            </a:r>
          </a:p>
          <a:p>
            <a:pPr marL="457200" indent="-457200">
              <a:buAutoNum type="arabicPlain" startAt="2018"/>
            </a:pPr>
            <a:r>
              <a:rPr lang="en-US" sz="4000" b="1" dirty="0">
                <a:solidFill>
                  <a:srgbClr val="002B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              3278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3F6591D-AC0C-7E46-B927-2EEA5EFEED1E}"/>
              </a:ext>
            </a:extLst>
          </p:cNvPr>
          <p:cNvSpPr txBox="1"/>
          <p:nvPr/>
        </p:nvSpPr>
        <p:spPr>
          <a:xfrm>
            <a:off x="1042162" y="2094359"/>
            <a:ext cx="7776864" cy="3785652"/>
          </a:xfrm>
          <a:prstGeom prst="rect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СКРУББЕРЫ</a:t>
            </a:r>
          </a:p>
          <a:p>
            <a:pPr algn="ctr"/>
            <a:r>
              <a:rPr lang="en-US" sz="9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5,4 %</a:t>
            </a:r>
            <a:endParaRPr lang="ru-RU" sz="9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ru-RU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ОТ ОБЩЕГО КОЛИЧЕСТВА</a:t>
            </a:r>
          </a:p>
          <a:p>
            <a:pPr algn="ctr"/>
            <a:r>
              <a:rPr lang="ru-RU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КОММЕРЧЕСКОГО ФЛОТА</a:t>
            </a:r>
            <a:endParaRPr lang="en-US" sz="4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D26C17F-77E7-6045-A3D7-C7268A3BA4FE}"/>
              </a:ext>
            </a:extLst>
          </p:cNvPr>
          <p:cNvSpPr/>
          <p:nvPr/>
        </p:nvSpPr>
        <p:spPr>
          <a:xfrm>
            <a:off x="8245533" y="5611201"/>
            <a:ext cx="1368152" cy="244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Source: DNV GL</a:t>
            </a:r>
          </a:p>
        </p:txBody>
      </p:sp>
    </p:spTree>
    <p:extLst>
      <p:ext uri="{BB962C8B-B14F-4D97-AF65-F5344CB8AC3E}">
        <p14:creationId xmlns:p14="http://schemas.microsoft.com/office/powerpoint/2010/main" val="78410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3625" y="116632"/>
            <a:ext cx="9752056" cy="6741368"/>
          </a:xfrm>
          <a:prstGeom prst="rect">
            <a:avLst/>
          </a:prstGeom>
          <a:noFill/>
          <a:ln w="15875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25"/>
          </a:p>
        </p:txBody>
      </p:sp>
      <p:pic>
        <p:nvPicPr>
          <p:cNvPr id="8" name="Рисунок 4">
            <a:extLst>
              <a:ext uri="{FF2B5EF4-FFF2-40B4-BE49-F238E27FC236}">
                <a16:creationId xmlns:a16="http://schemas.microsoft.com/office/drawing/2014/main" xmlns="" id="{BF5E5D5C-4892-7D4D-9530-8C1E943226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574" y="6356352"/>
            <a:ext cx="1128126" cy="390505"/>
          </a:xfrm>
          <a:prstGeom prst="rect">
            <a:avLst/>
          </a:prstGeom>
          <a:ln>
            <a:noFill/>
          </a:ln>
          <a:effectLst>
            <a:outerShdw dist="50800" dir="5400000" algn="ctr" rotWithShape="0">
              <a:srgbClr val="000000">
                <a:alpha val="0"/>
              </a:srgbClr>
            </a:outerShdw>
            <a:softEdge rad="0"/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0C1BED48-32F1-8441-93EF-72A4F43845C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906000" cy="764704"/>
          </a:xfrm>
          <a:prstGeom prst="rect">
            <a:avLst/>
          </a:prstGeom>
          <a:solidFill>
            <a:srgbClr val="25AAE0"/>
          </a:solidFill>
        </p:spPr>
        <p:txBody>
          <a:bodyPr vert="horz" lIns="36000" tIns="36000" rIns="36000" bIns="3600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ГОТОВНОСТЬ НПЗ</a:t>
            </a:r>
            <a:r>
              <a:rPr lang="en-US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?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xmlns="" id="{72045DF4-FB8E-4742-8EAC-0A52C9C06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9677" y="6381328"/>
            <a:ext cx="252028" cy="365125"/>
          </a:xfrm>
        </p:spPr>
        <p:txBody>
          <a:bodyPr/>
          <a:lstStyle/>
          <a:p>
            <a:fld id="{E0E85748-DF73-431E-BEE6-0053AEBDFBFE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1EA693A-601F-0044-AF8A-4E3963013BB8}"/>
              </a:ext>
            </a:extLst>
          </p:cNvPr>
          <p:cNvSpPr txBox="1"/>
          <p:nvPr/>
        </p:nvSpPr>
        <p:spPr>
          <a:xfrm>
            <a:off x="-6694" y="1041023"/>
            <a:ext cx="9912693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v"/>
            </a:pPr>
            <a:r>
              <a:rPr lang="en-US" sz="3200" b="1" dirty="0"/>
              <a:t>MGO LS</a:t>
            </a:r>
            <a:r>
              <a:rPr lang="ru-RU" sz="3200" b="1" dirty="0"/>
              <a:t>:</a:t>
            </a:r>
            <a:r>
              <a:rPr lang="en-US" sz="3200" b="1" dirty="0"/>
              <a:t>  </a:t>
            </a:r>
            <a:r>
              <a:rPr lang="ru-RU" sz="3200" b="1" dirty="0"/>
              <a:t>ДОПОЛНИТЕЛЬНО ПРОИЗВОДСТВО ЕЩЕ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2,5 МЛН БАРРЕЛЕЙ В ДЕНЬ.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3200" b="1" dirty="0"/>
              <a:t>ДОПОЛНИТЕЛЬНЫЕ ЗАТРАТЫ НА ПЕРЕСТРОЙКУ ТЕХ-НОЛОГИЧЕСКОГО ПРОЦЕССА</a:t>
            </a:r>
            <a:r>
              <a:rPr lang="en-US" sz="3200" b="1" dirty="0"/>
              <a:t> </a:t>
            </a:r>
            <a:r>
              <a:rPr lang="ru-RU" sz="3200" b="1" dirty="0"/>
              <a:t>для </a:t>
            </a:r>
            <a:r>
              <a:rPr lang="en-US" sz="3200" b="1" dirty="0"/>
              <a:t>VLSFO </a:t>
            </a:r>
            <a:r>
              <a:rPr lang="ru-RU" sz="3200" b="1" dirty="0"/>
              <a:t>и </a:t>
            </a:r>
            <a:r>
              <a:rPr lang="en-US" sz="3200" b="1" dirty="0"/>
              <a:t>MGO</a:t>
            </a:r>
            <a:r>
              <a:rPr lang="ru-RU" sz="3200" b="1" dirty="0"/>
              <a:t> </a:t>
            </a:r>
            <a:r>
              <a:rPr lang="en-US" sz="3200" b="1" dirty="0"/>
              <a:t>LS</a:t>
            </a:r>
            <a:r>
              <a:rPr lang="ru-RU" sz="3200" b="1" dirty="0"/>
              <a:t>: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ОКОЛО 1 МЛРД ДОЛЛАРОВ.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3200" b="1" dirty="0"/>
              <a:t>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ДО 40% НПЗ </a:t>
            </a:r>
            <a:r>
              <a:rPr lang="ru-RU" sz="3200" b="1" dirty="0"/>
              <a:t>В ЕВРОПЕ И НА БЛИЖНЕМ ВОСТОКЕ НЕ ГОТОВЫ И МОГУТ ВООБЩЕ ОТКАЗАТЬСЯ ОТ ПРОИЗВОДСТВА БУНКЕРНОГО ТОПЛИВА.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3200" b="1" dirty="0"/>
              <a:t>РАСТУЩИЙ СПРОС НА СВЕТЛУЮ НЕФТЬ (</a:t>
            </a:r>
            <a:r>
              <a:rPr lang="en-US" sz="3200" b="1" dirty="0"/>
              <a:t>BRENT, WTI) </a:t>
            </a:r>
            <a:r>
              <a:rPr lang="ru-RU" sz="3200" b="1" dirty="0"/>
              <a:t>МОЖЕТ СПРОВОЦИРОВАТЬ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ДИСБАЛАНС И РОСТ ВОЛАТИЛЬНОСТИ</a:t>
            </a:r>
            <a:r>
              <a:rPr lang="ru-RU" sz="3200" b="1" dirty="0"/>
              <a:t> НЕФТЯНОГО РЫНКА.</a:t>
            </a:r>
            <a:endParaRPr lang="en-US" sz="3200" b="1" dirty="0"/>
          </a:p>
          <a:p>
            <a:r>
              <a:rPr lang="en-US" dirty="0"/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296601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3625" y="116632"/>
            <a:ext cx="9752056" cy="6741368"/>
          </a:xfrm>
          <a:prstGeom prst="rect">
            <a:avLst/>
          </a:prstGeom>
          <a:noFill/>
          <a:ln w="15875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25"/>
          </a:p>
        </p:txBody>
      </p:sp>
      <p:pic>
        <p:nvPicPr>
          <p:cNvPr id="8" name="Рисунок 4">
            <a:extLst>
              <a:ext uri="{FF2B5EF4-FFF2-40B4-BE49-F238E27FC236}">
                <a16:creationId xmlns:a16="http://schemas.microsoft.com/office/drawing/2014/main" xmlns="" id="{BF5E5D5C-4892-7D4D-9530-8C1E943226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574" y="6356352"/>
            <a:ext cx="1128126" cy="390505"/>
          </a:xfrm>
          <a:prstGeom prst="rect">
            <a:avLst/>
          </a:prstGeom>
          <a:ln>
            <a:noFill/>
          </a:ln>
          <a:effectLst>
            <a:outerShdw dist="50800" dir="5400000" algn="ctr" rotWithShape="0">
              <a:srgbClr val="000000">
                <a:alpha val="0"/>
              </a:srgbClr>
            </a:outerShdw>
            <a:softEdge rad="0"/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0C1BED48-32F1-8441-93EF-72A4F43845C2}"/>
              </a:ext>
            </a:extLst>
          </p:cNvPr>
          <p:cNvSpPr txBox="1">
            <a:spLocks/>
          </p:cNvSpPr>
          <p:nvPr/>
        </p:nvSpPr>
        <p:spPr>
          <a:xfrm>
            <a:off x="47020" y="7757"/>
            <a:ext cx="9906000" cy="764704"/>
          </a:xfrm>
          <a:prstGeom prst="rect">
            <a:avLst/>
          </a:prstGeom>
          <a:solidFill>
            <a:srgbClr val="25AAE0"/>
          </a:solidFill>
        </p:spPr>
        <p:txBody>
          <a:bodyPr vert="horz" lIns="36000" tIns="36000" rIns="36000" bIns="3600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IMO 2020: </a:t>
            </a:r>
            <a:r>
              <a:rPr lang="ru-RU" sz="3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САМЫЙ «ЛЕГКИЙ» ПУТЬ?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xmlns="" id="{72045DF4-FB8E-4742-8EAC-0A52C9C06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0512" y="6450760"/>
            <a:ext cx="504056" cy="328017"/>
          </a:xfrm>
        </p:spPr>
        <p:txBody>
          <a:bodyPr/>
          <a:lstStyle/>
          <a:p>
            <a:fld id="{E0E85748-DF73-431E-BEE6-0053AEBDFBFE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ECF08B2-0542-7841-8503-E1E5CA07EDF4}"/>
              </a:ext>
            </a:extLst>
          </p:cNvPr>
          <p:cNvSpPr txBox="1"/>
          <p:nvPr/>
        </p:nvSpPr>
        <p:spPr>
          <a:xfrm>
            <a:off x="73625" y="756894"/>
            <a:ext cx="975205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ru-RU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НАРУШАТЬ ТРЕБОВАНИЯ </a:t>
            </a:r>
            <a:r>
              <a:rPr lang="en-US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IMO </a:t>
            </a:r>
            <a:r>
              <a:rPr lang="ru-RU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И ПРОДОЛЖАТЬ ИСПОЛЬ-ЗОВАТЬ ВЫСОКОСЕРНИСТОЕ БУНКЕРНОЕ ТОПЛИВО</a:t>
            </a:r>
            <a:endParaRPr lang="en-US" sz="2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ru-RU" sz="28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ПРОГНОЗ: ОТ 10%  ДО 40% ВСЕХ СУДОВ</a:t>
            </a:r>
          </a:p>
          <a:p>
            <a:endParaRPr lang="ru-RU" sz="2800" b="1" dirty="0"/>
          </a:p>
          <a:p>
            <a:pPr marL="457200" indent="-457200">
              <a:buFont typeface="Wingdings" pitchFamily="2" charset="2"/>
              <a:buChar char="q"/>
            </a:pPr>
            <a:r>
              <a:rPr lang="ru-RU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ВОСПОЛЬЗОВАТЬСЯ МЕХАНИЗМОМ </a:t>
            </a:r>
            <a:r>
              <a:rPr lang="en-US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FONAR (FUEL OIL NON-AVAILABILITY REPORT</a:t>
            </a:r>
            <a:r>
              <a:rPr lang="ru-RU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  <a:endParaRPr lang="en-US" sz="2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ru-RU" sz="2800" b="1" dirty="0">
                <a:solidFill>
                  <a:srgbClr val="002B99"/>
                </a:solidFill>
              </a:rPr>
              <a:t>ТОЛЬКО В СЛУЧАЕ ПОЛНОГО ОТСУТСТВИЯ В ПОРТУ  КОНВЕНЦИОННОГО ТОПЛИВА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ru-RU" sz="2800" b="1" dirty="0">
                <a:solidFill>
                  <a:srgbClr val="002B99"/>
                </a:solidFill>
              </a:rPr>
              <a:t>ТОЛЬКО  С РАЗРЕШЕНИЯ ПОРТОВЫХ ВЛАСТЕЙ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ru-RU" sz="2800" b="1" dirty="0">
                <a:solidFill>
                  <a:srgbClr val="002B99"/>
                </a:solidFill>
              </a:rPr>
              <a:t>ТОЛЬКО МИНИМАЛЬНОЕ КОЛИЧЕСТВО</a:t>
            </a:r>
          </a:p>
          <a:p>
            <a:pPr marL="457200" indent="-457200">
              <a:buFont typeface="Wingdings" pitchFamily="2" charset="2"/>
              <a:buChar char="§"/>
            </a:pPr>
            <a:endParaRPr lang="ru-RU" sz="2800" b="1" dirty="0"/>
          </a:p>
          <a:p>
            <a:pPr marL="457200" indent="-457200">
              <a:buFont typeface="Wingdings" pitchFamily="2" charset="2"/>
              <a:buChar char="q"/>
            </a:pPr>
            <a:r>
              <a:rPr lang="ru-RU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ЗАПРЕТ НА НАЛИЧИЕ НА БОРТУ ВЫСОКОСЕРНИСТОГО ТОПЛИВА ПРИ ОТСУТСТВИИ СКРУББЕРА – С МАРТА 2020 г.</a:t>
            </a:r>
            <a:endParaRPr lang="en-US" sz="2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718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3625" y="116632"/>
            <a:ext cx="9752056" cy="6741368"/>
          </a:xfrm>
          <a:prstGeom prst="rect">
            <a:avLst/>
          </a:prstGeom>
          <a:noFill/>
          <a:ln w="15875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25"/>
          </a:p>
        </p:txBody>
      </p:sp>
      <p:pic>
        <p:nvPicPr>
          <p:cNvPr id="8" name="Рисунок 4">
            <a:extLst>
              <a:ext uri="{FF2B5EF4-FFF2-40B4-BE49-F238E27FC236}">
                <a16:creationId xmlns:a16="http://schemas.microsoft.com/office/drawing/2014/main" xmlns="" id="{BF5E5D5C-4892-7D4D-9530-8C1E943226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574" y="6356352"/>
            <a:ext cx="1128126" cy="390505"/>
          </a:xfrm>
          <a:prstGeom prst="rect">
            <a:avLst/>
          </a:prstGeom>
          <a:ln>
            <a:noFill/>
          </a:ln>
          <a:effectLst>
            <a:outerShdw dist="50800" dir="5400000" algn="ctr" rotWithShape="0">
              <a:srgbClr val="000000">
                <a:alpha val="0"/>
              </a:srgbClr>
            </a:outerShdw>
            <a:softEdge rad="0"/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0C1BED48-32F1-8441-93EF-72A4F43845C2}"/>
              </a:ext>
            </a:extLst>
          </p:cNvPr>
          <p:cNvSpPr txBox="1">
            <a:spLocks/>
          </p:cNvSpPr>
          <p:nvPr/>
        </p:nvSpPr>
        <p:spPr>
          <a:xfrm>
            <a:off x="-33466" y="27806"/>
            <a:ext cx="9906000" cy="764704"/>
          </a:xfrm>
          <a:prstGeom prst="rect">
            <a:avLst/>
          </a:prstGeom>
          <a:solidFill>
            <a:srgbClr val="25AAE0"/>
          </a:solidFill>
        </p:spPr>
        <p:txBody>
          <a:bodyPr vert="horz" lIns="36000" tIns="36000" rIns="36000" bIns="3600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ru-RU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СЖИЖЕНЫЙ ПРИРОДНЫЙ ГАЗ (СПГ)</a:t>
            </a:r>
            <a:endParaRPr kumimoji="0" lang="ru-RU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5924DCC-7695-3742-A6EA-4C617261A442}"/>
              </a:ext>
            </a:extLst>
          </p:cNvPr>
          <p:cNvSpPr txBox="1"/>
          <p:nvPr/>
        </p:nvSpPr>
        <p:spPr>
          <a:xfrm>
            <a:off x="334328" y="881336"/>
            <a:ext cx="926183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ru-RU" sz="2800" b="1" dirty="0">
                <a:solidFill>
                  <a:srgbClr val="002B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Полностью отвечает требованиям по вредным выбросам по всем регионам мира, в </a:t>
            </a:r>
            <a:r>
              <a:rPr lang="ru-RU" sz="2800" b="1" dirty="0" err="1">
                <a:solidFill>
                  <a:srgbClr val="002B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т.ч</a:t>
            </a:r>
            <a:r>
              <a:rPr lang="ru-RU" sz="2800" b="1" dirty="0">
                <a:solidFill>
                  <a:srgbClr val="002B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по содержанию серы 0,5% и 0,1%.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b="1" dirty="0">
                <a:solidFill>
                  <a:srgbClr val="002B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Доступен по всему миру (в виде продукта)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b="1" dirty="0">
                <a:solidFill>
                  <a:srgbClr val="002B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Технологии СПГ имеют достаточный порог безопасности </a:t>
            </a:r>
            <a:endParaRPr lang="ru-RU" sz="2800" dirty="0">
              <a:solidFill>
                <a:srgbClr val="002B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Рынок находится в стадии формирования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Бункерная инфраструктура создана только в отдельных регионах мира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Отсутствие стандартизации СПГ в части химического состава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Достаточно сложная и не всегда понятная судовладельцу система ценообразования </a:t>
            </a:r>
            <a:endParaRPr lang="en-US" sz="2800" dirty="0">
              <a:solidFill>
                <a:srgbClr val="002B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xmlns="" id="{CCB94D6F-7743-E041-9382-D7B3F47D2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9676" y="6381328"/>
            <a:ext cx="404851" cy="365125"/>
          </a:xfrm>
        </p:spPr>
        <p:txBody>
          <a:bodyPr/>
          <a:lstStyle/>
          <a:p>
            <a:fld id="{E0E85748-DF73-431E-BEE6-0053AEBDFBFE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3F33183C-39EE-5E42-BE46-D2732A74E7B9}"/>
              </a:ext>
            </a:extLst>
          </p:cNvPr>
          <p:cNvSpPr/>
          <p:nvPr/>
        </p:nvSpPr>
        <p:spPr>
          <a:xfrm>
            <a:off x="43506" y="116632"/>
            <a:ext cx="9752056" cy="6161806"/>
          </a:xfrm>
          <a:prstGeom prst="rect">
            <a:avLst/>
          </a:prstGeom>
          <a:noFill/>
          <a:ln w="15875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25"/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8BE40BA3-8AE8-AD47-90BC-64AD257143DF}"/>
              </a:ext>
            </a:extLst>
          </p:cNvPr>
          <p:cNvSpPr/>
          <p:nvPr/>
        </p:nvSpPr>
        <p:spPr>
          <a:xfrm>
            <a:off x="32437" y="130696"/>
            <a:ext cx="9752056" cy="6161806"/>
          </a:xfrm>
          <a:prstGeom prst="rect">
            <a:avLst/>
          </a:prstGeom>
          <a:noFill/>
          <a:ln w="15875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25"/>
          </a:p>
        </p:txBody>
      </p:sp>
    </p:spTree>
    <p:extLst>
      <p:ext uri="{BB962C8B-B14F-4D97-AF65-F5344CB8AC3E}">
        <p14:creationId xmlns:p14="http://schemas.microsoft.com/office/powerpoint/2010/main" val="307531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3625" y="116632"/>
            <a:ext cx="9752056" cy="6741368"/>
          </a:xfrm>
          <a:prstGeom prst="rect">
            <a:avLst/>
          </a:prstGeom>
          <a:noFill/>
          <a:ln w="15875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25"/>
          </a:p>
        </p:txBody>
      </p:sp>
      <p:sp>
        <p:nvSpPr>
          <p:cNvPr id="3" name="TextBox 2"/>
          <p:cNvSpPr txBox="1"/>
          <p:nvPr/>
        </p:nvSpPr>
        <p:spPr>
          <a:xfrm>
            <a:off x="1769564" y="2753004"/>
            <a:ext cx="575382" cy="642484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2. </a:t>
            </a:r>
            <a:endParaRPr lang="ru-RU" sz="357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 Cond" panose="020B0506030403020204" pitchFamily="34" charset="0"/>
            </a:endParaRPr>
          </a:p>
        </p:txBody>
      </p:sp>
      <p:pic>
        <p:nvPicPr>
          <p:cNvPr id="8" name="Рисунок 4">
            <a:extLst>
              <a:ext uri="{FF2B5EF4-FFF2-40B4-BE49-F238E27FC236}">
                <a16:creationId xmlns:a16="http://schemas.microsoft.com/office/drawing/2014/main" xmlns="" id="{BF5E5D5C-4892-7D4D-9530-8C1E943226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574" y="6356352"/>
            <a:ext cx="1128126" cy="390505"/>
          </a:xfrm>
          <a:prstGeom prst="rect">
            <a:avLst/>
          </a:prstGeom>
          <a:ln>
            <a:noFill/>
          </a:ln>
          <a:effectLst>
            <a:outerShdw dist="50800" dir="5400000" algn="ctr" rotWithShape="0">
              <a:srgbClr val="000000">
                <a:alpha val="0"/>
              </a:srgbClr>
            </a:outerShdw>
            <a:softEdge rad="0"/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0C1BED48-32F1-8441-93EF-72A4F43845C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906000" cy="764704"/>
          </a:xfrm>
          <a:prstGeom prst="rect">
            <a:avLst/>
          </a:prstGeom>
          <a:solidFill>
            <a:srgbClr val="25AAE0"/>
          </a:solidFill>
        </p:spPr>
        <p:txBody>
          <a:bodyPr vert="horz" lIns="36000" tIns="36000" rIns="36000" bIns="3600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ru-RU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ВЫБИРАЮ СПГ</a:t>
            </a:r>
            <a:r>
              <a:rPr lang="ru-RU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?</a:t>
            </a:r>
            <a:endParaRPr kumimoji="0" lang="ru-RU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EAE0012-D35E-6048-A4F1-191D21C0B651}"/>
              </a:ext>
            </a:extLst>
          </p:cNvPr>
          <p:cNvSpPr txBox="1"/>
          <p:nvPr/>
        </p:nvSpPr>
        <p:spPr>
          <a:xfrm>
            <a:off x="1136576" y="2650702"/>
            <a:ext cx="636713" cy="642484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1. </a:t>
            </a:r>
            <a:endParaRPr lang="ru-RU" sz="3575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 Cond" panose="020B05060304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5D04F5B-C9B3-0047-A6D5-85EC64A02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25" y="805164"/>
            <a:ext cx="9752056" cy="4968310"/>
          </a:xfrm>
          <a:prstGeom prst="rect">
            <a:avLst/>
          </a:prstGeom>
          <a:ln w="66675">
            <a:solidFill>
              <a:srgbClr val="005699"/>
            </a:solidFill>
          </a:ln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F31ECA8A-4D24-3A43-9680-742431B37977}"/>
              </a:ext>
            </a:extLst>
          </p:cNvPr>
          <p:cNvSpPr/>
          <p:nvPr/>
        </p:nvSpPr>
        <p:spPr>
          <a:xfrm>
            <a:off x="1200482" y="2401604"/>
            <a:ext cx="1800200" cy="7886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НАЛИЧИЕ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ПРОДУКТА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2383A06F-72A9-4F4D-9CC1-9FE87D62C4DD}"/>
              </a:ext>
            </a:extLst>
          </p:cNvPr>
          <p:cNvSpPr/>
          <p:nvPr/>
        </p:nvSpPr>
        <p:spPr>
          <a:xfrm>
            <a:off x="6551893" y="2401604"/>
            <a:ext cx="2520280" cy="7886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chemeClr val="bg1"/>
                </a:solidFill>
              </a:rPr>
              <a:t>НАЛИЧИЕ</a:t>
            </a:r>
            <a:endParaRPr lang="en-GB" sz="2200" b="1" dirty="0">
              <a:solidFill>
                <a:schemeClr val="bg1"/>
              </a:solidFill>
            </a:endParaRPr>
          </a:p>
          <a:p>
            <a:pPr algn="ctr"/>
            <a:r>
              <a:rPr lang="ru-RU" sz="2200" b="1" dirty="0">
                <a:solidFill>
                  <a:schemeClr val="bg1"/>
                </a:solidFill>
              </a:rPr>
              <a:t>БУНКЕРНОЙ</a:t>
            </a:r>
          </a:p>
          <a:p>
            <a:pPr algn="ctr"/>
            <a:r>
              <a:rPr lang="ru-RU" sz="2200" b="1" dirty="0">
                <a:solidFill>
                  <a:schemeClr val="bg1"/>
                </a:solidFill>
              </a:rPr>
              <a:t>ИНФРАСТУКТУРЫ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2D7C175D-79AB-0142-9322-E5DD6999127B}"/>
              </a:ext>
            </a:extLst>
          </p:cNvPr>
          <p:cNvSpPr/>
          <p:nvPr/>
        </p:nvSpPr>
        <p:spPr>
          <a:xfrm>
            <a:off x="4049553" y="3050084"/>
            <a:ext cx="1800200" cy="7886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ЦЕНА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xmlns="" id="{B67EF680-6C52-CD4B-8FB6-271C928AF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9676" y="6381328"/>
            <a:ext cx="404852" cy="365125"/>
          </a:xfrm>
        </p:spPr>
        <p:txBody>
          <a:bodyPr/>
          <a:lstStyle/>
          <a:p>
            <a:fld id="{E0E85748-DF73-431E-BEE6-0053AEBDFBFE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255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13" grpId="1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4">
            <a:extLst>
              <a:ext uri="{FF2B5EF4-FFF2-40B4-BE49-F238E27FC236}">
                <a16:creationId xmlns:a16="http://schemas.microsoft.com/office/drawing/2014/main" xmlns="" id="{842D1C3B-AED0-3A45-93FD-EF763C19E4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679" y="6355948"/>
            <a:ext cx="1128126" cy="390505"/>
          </a:xfrm>
          <a:prstGeom prst="rect">
            <a:avLst/>
          </a:prstGeom>
          <a:ln>
            <a:noFill/>
          </a:ln>
          <a:effectLst>
            <a:outerShdw dist="50800" dir="5400000" algn="ctr" rotWithShape="0">
              <a:srgbClr val="000000">
                <a:alpha val="0"/>
              </a:srgbClr>
            </a:outerShdw>
            <a:softEdge rad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B90AD96-05DC-0C46-8C3C-DEB1C71051D4}"/>
              </a:ext>
            </a:extLst>
          </p:cNvPr>
          <p:cNvSpPr txBox="1"/>
          <p:nvPr/>
        </p:nvSpPr>
        <p:spPr>
          <a:xfrm>
            <a:off x="503111" y="218275"/>
            <a:ext cx="8907566" cy="584775"/>
          </a:xfrm>
          <a:prstGeom prst="rect">
            <a:avLst/>
          </a:prstGeom>
          <a:noFill/>
          <a:effectLst>
            <a:outerShdw blurRad="50800" dist="38100" algn="l" rotWithShape="0">
              <a:schemeClr val="bg2">
                <a:lumMod val="10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Blip>
                <a:blip r:embed="rId4"/>
              </a:buBlip>
            </a:pPr>
            <a:r>
              <a:rPr lang="ru-RU" sz="3200" b="1" dirty="0">
                <a:solidFill>
                  <a:srgbClr val="005699"/>
                </a:solidFill>
                <a:latin typeface="Myriad Pro Cond" panose="020B0506030403020204" pitchFamily="34" charset="0"/>
              </a:rPr>
              <a:t>15 ЛЕТ работы на мировом рынке бункеровок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C722897-C9BB-E04B-8D64-85547BF22D4F}"/>
              </a:ext>
            </a:extLst>
          </p:cNvPr>
          <p:cNvSpPr txBox="1"/>
          <p:nvPr/>
        </p:nvSpPr>
        <p:spPr>
          <a:xfrm>
            <a:off x="503111" y="821170"/>
            <a:ext cx="9171870" cy="1569660"/>
          </a:xfrm>
          <a:prstGeom prst="rect">
            <a:avLst/>
          </a:prstGeom>
          <a:noFill/>
          <a:effectLst>
            <a:outerShdw blurRad="50800" dist="38100" algn="l" rotWithShape="0">
              <a:schemeClr val="bg2">
                <a:lumMod val="10000"/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pPr marL="457200" indent="-457200" algn="just">
              <a:buBlip>
                <a:blip r:embed="rId4"/>
              </a:buBlip>
            </a:pPr>
            <a:r>
              <a:rPr lang="ru-RU" sz="3200" b="1" dirty="0">
                <a:solidFill>
                  <a:srgbClr val="005699"/>
                </a:solidFill>
                <a:latin typeface="Myriad Pro Cond" panose="020B0506030403020204" pitchFamily="34" charset="0"/>
              </a:rPr>
              <a:t>Ценовые индексы и история цен за последние </a:t>
            </a:r>
          </a:p>
          <a:p>
            <a:pPr algn="just"/>
            <a:r>
              <a:rPr lang="ru-RU" sz="3200" b="1" dirty="0">
                <a:solidFill>
                  <a:srgbClr val="005699"/>
                </a:solidFill>
                <a:latin typeface="Myriad Pro Cond" panose="020B0506030403020204" pitchFamily="34" charset="0"/>
              </a:rPr>
              <a:t>     15 лет в более чем 350 портах мира, мировой </a:t>
            </a:r>
          </a:p>
          <a:p>
            <a:pPr algn="just"/>
            <a:r>
              <a:rPr lang="ru-RU" sz="3200" b="1" dirty="0">
                <a:solidFill>
                  <a:srgbClr val="005699"/>
                </a:solidFill>
                <a:latin typeface="Myriad Pro Cond" panose="020B0506030403020204" pitchFamily="34" charset="0"/>
              </a:rPr>
              <a:t>     и региональные бункерные индексы </a:t>
            </a:r>
            <a:r>
              <a:rPr lang="en-US" sz="3200" b="1" dirty="0">
                <a:solidFill>
                  <a:srgbClr val="005699"/>
                </a:solidFill>
                <a:latin typeface="Myriad Pro Cond" panose="020B0506030403020204" pitchFamily="34" charset="0"/>
              </a:rPr>
              <a:t>MABUX</a:t>
            </a:r>
            <a:endParaRPr lang="ru-RU" sz="3200" b="1" dirty="0">
              <a:solidFill>
                <a:srgbClr val="005699"/>
              </a:solidFill>
              <a:latin typeface="Myriad Pro Cond" panose="020B05060304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B3F7937-CC02-974A-932D-7BD115636284}"/>
              </a:ext>
            </a:extLst>
          </p:cNvPr>
          <p:cNvSpPr txBox="1"/>
          <p:nvPr/>
        </p:nvSpPr>
        <p:spPr>
          <a:xfrm>
            <a:off x="551705" y="2408950"/>
            <a:ext cx="9226437" cy="584775"/>
          </a:xfrm>
          <a:prstGeom prst="rect">
            <a:avLst/>
          </a:prstGeom>
          <a:noFill/>
          <a:effectLst>
            <a:outerShdw blurRad="50800" dist="38100" algn="l" rotWithShape="0">
              <a:schemeClr val="bg2">
                <a:lumMod val="10000"/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pPr marL="457200" indent="-457200">
              <a:buBlip>
                <a:blip r:embed="rId4"/>
              </a:buBlip>
            </a:pPr>
            <a:r>
              <a:rPr lang="ru-RU" sz="3200" b="1" dirty="0">
                <a:solidFill>
                  <a:srgbClr val="005699"/>
                </a:solidFill>
                <a:latin typeface="Myriad Pro Cond" panose="020B0506030403020204" pitchFamily="34" charset="0"/>
              </a:rPr>
              <a:t>Мировые топливные биржи: фьючерсы онлайн</a:t>
            </a:r>
            <a:endParaRPr lang="en-US" sz="3200" b="1" dirty="0">
              <a:solidFill>
                <a:srgbClr val="005699"/>
              </a:solidFill>
              <a:latin typeface="Myriad Pro Cond" panose="020B0506030403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8CFED23-4ED9-EF4E-BBEC-BF6708957F7E}"/>
              </a:ext>
            </a:extLst>
          </p:cNvPr>
          <p:cNvSpPr txBox="1"/>
          <p:nvPr/>
        </p:nvSpPr>
        <p:spPr>
          <a:xfrm>
            <a:off x="503111" y="4110051"/>
            <a:ext cx="9003288" cy="1077218"/>
          </a:xfrm>
          <a:prstGeom prst="rect">
            <a:avLst/>
          </a:prstGeom>
          <a:noFill/>
          <a:effectLst>
            <a:outerShdw blurRad="50800" dist="38100" algn="l" rotWithShape="0">
              <a:schemeClr val="bg2">
                <a:lumMod val="10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Blip>
                <a:blip r:embed="rId4"/>
              </a:buBlip>
            </a:pPr>
            <a:r>
              <a:rPr lang="ru-RU" sz="3200" b="1" dirty="0">
                <a:solidFill>
                  <a:srgbClr val="005699"/>
                </a:solidFill>
                <a:latin typeface="Myriad Pro Cond" panose="020B0506030403020204" pitchFamily="34" charset="0"/>
              </a:rPr>
              <a:t>Ежедневные, краткосрочный и долгосрочный прогнозы,  аналитика и комментарии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EA8DCC4-F217-854F-9FAC-9EBBE4C89411}"/>
              </a:ext>
            </a:extLst>
          </p:cNvPr>
          <p:cNvSpPr txBox="1"/>
          <p:nvPr/>
        </p:nvSpPr>
        <p:spPr>
          <a:xfrm>
            <a:off x="519895" y="5187269"/>
            <a:ext cx="8786115" cy="1569660"/>
          </a:xfrm>
          <a:prstGeom prst="rect">
            <a:avLst/>
          </a:prstGeom>
          <a:noFill/>
          <a:effectLst>
            <a:outerShdw blurRad="50800" dist="38100" algn="l" rotWithShape="0">
              <a:schemeClr val="bg2">
                <a:lumMod val="10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Blip>
                <a:blip r:embed="rId4"/>
              </a:buBlip>
            </a:pPr>
            <a:r>
              <a:rPr lang="ru-RU" sz="3200" b="1" dirty="0">
                <a:solidFill>
                  <a:srgbClr val="005699"/>
                </a:solidFill>
                <a:latin typeface="Myriad Pro Cond" panose="020B0506030403020204" pitchFamily="34" charset="0"/>
              </a:rPr>
              <a:t>Авторские</a:t>
            </a:r>
            <a:r>
              <a:rPr lang="en-US" sz="3200" b="1" dirty="0">
                <a:solidFill>
                  <a:srgbClr val="005699"/>
                </a:solidFill>
                <a:latin typeface="Myriad Pro Cond" panose="020B0506030403020204" pitchFamily="34" charset="0"/>
              </a:rPr>
              <a:t> </a:t>
            </a:r>
            <a:r>
              <a:rPr lang="ru-RU" sz="3200" b="1" dirty="0">
                <a:solidFill>
                  <a:srgbClr val="005699"/>
                </a:solidFill>
                <a:latin typeface="Myriad Pro Cond" panose="020B0506030403020204" pitchFamily="34" charset="0"/>
              </a:rPr>
              <a:t>методики оценки оборота региональных бункерных рынков и отдельных портов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xmlns="" id="{DB52619B-6CDC-9C4E-8B6A-A9919E969EDC}"/>
              </a:ext>
            </a:extLst>
          </p:cNvPr>
          <p:cNvSpPr txBox="1">
            <a:spLocks/>
          </p:cNvSpPr>
          <p:nvPr/>
        </p:nvSpPr>
        <p:spPr>
          <a:xfrm>
            <a:off x="299677" y="6381328"/>
            <a:ext cx="252028" cy="365125"/>
          </a:xfrm>
          <a:prstGeom prst="rect">
            <a:avLst/>
          </a:prstGeom>
        </p:spPr>
        <p:txBody>
          <a:bodyPr vert="horz" lIns="103163" tIns="51581" rIns="103163" bIns="51581" rtlCol="0" anchor="ctr"/>
          <a:lstStyle>
            <a:defPPr>
              <a:defRPr lang="ru-RU"/>
            </a:defPPr>
            <a:lvl1pPr marL="0" algn="r" defTabSz="1031626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5813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1626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7439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3252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9065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94878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0691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26504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E85748-DF73-431E-BEE6-0053AEBDFBFE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C9345B4-5D33-E64C-8560-772E5DC525F4}"/>
              </a:ext>
            </a:extLst>
          </p:cNvPr>
          <p:cNvSpPr txBox="1"/>
          <p:nvPr/>
        </p:nvSpPr>
        <p:spPr>
          <a:xfrm>
            <a:off x="519895" y="3011845"/>
            <a:ext cx="9295493" cy="1077218"/>
          </a:xfrm>
          <a:prstGeom prst="rect">
            <a:avLst/>
          </a:prstGeom>
          <a:noFill/>
          <a:effectLst>
            <a:outerShdw blurRad="50800" dist="38100" algn="l" rotWithShape="0">
              <a:schemeClr val="bg2">
                <a:lumMod val="10000"/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pPr marL="457200" indent="-457200">
              <a:buBlip>
                <a:blip r:embed="rId4"/>
              </a:buBlip>
            </a:pPr>
            <a:r>
              <a:rPr lang="ru-RU" sz="3200" b="1" dirty="0">
                <a:solidFill>
                  <a:srgbClr val="005699"/>
                </a:solidFill>
                <a:latin typeface="Myriad Pro Cond" panose="020B0506030403020204" pitchFamily="34" charset="0"/>
              </a:rPr>
              <a:t>Функция оценки стоимости бункерного топлива</a:t>
            </a:r>
          </a:p>
          <a:p>
            <a:r>
              <a:rPr lang="ru-RU" sz="3200" b="1" dirty="0">
                <a:solidFill>
                  <a:srgbClr val="005699"/>
                </a:solidFill>
                <a:latin typeface="Myriad Pro Cond" panose="020B0506030403020204" pitchFamily="34" charset="0"/>
              </a:rPr>
              <a:t>     «недооценено – переоценено»</a:t>
            </a:r>
            <a:endParaRPr lang="en-US" sz="3200" b="1" dirty="0">
              <a:solidFill>
                <a:srgbClr val="005699"/>
              </a:solidFill>
              <a:latin typeface="Myriad Pro Cond" panose="020B0506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7690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8" grpId="1"/>
      <p:bldP spid="9" grpId="1"/>
      <p:bldP spid="11" grpId="1"/>
      <p:bldP spid="12" grpId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12586" y="0"/>
            <a:ext cx="9906000" cy="764704"/>
          </a:xfrm>
          <a:solidFill>
            <a:srgbClr val="25AAE0"/>
          </a:solidFill>
        </p:spPr>
        <p:txBody>
          <a:bodyPr lIns="36000" tIns="36000" rIns="36000" bIns="36000">
            <a:norm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ДЕЙСТВУЮЩИЕ БУНКЕРНЫЕ СПГ ТЕРМИНАЛЫ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200472" y="6455716"/>
            <a:ext cx="504056" cy="365125"/>
          </a:xfrm>
        </p:spPr>
        <p:txBody>
          <a:bodyPr/>
          <a:lstStyle/>
          <a:p>
            <a:fld id="{E0E85748-DF73-431E-BEE6-0053AEBDFBFE}" type="slidenum">
              <a:rPr lang="ru-RU" smtClean="0"/>
              <a:pPr/>
              <a:t>20</a:t>
            </a:fld>
            <a:endParaRPr 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D0F555-D561-FC42-98B0-D466521A7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4704"/>
            <a:ext cx="9893414" cy="60932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2F5C187-74F3-0E48-9F76-C6BFB55DE81E}"/>
              </a:ext>
            </a:extLst>
          </p:cNvPr>
          <p:cNvSpPr/>
          <p:nvPr/>
        </p:nvSpPr>
        <p:spPr>
          <a:xfrm>
            <a:off x="184904" y="6237074"/>
            <a:ext cx="1368152" cy="244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Source: DNV GL</a:t>
            </a:r>
          </a:p>
        </p:txBody>
      </p:sp>
      <p:pic>
        <p:nvPicPr>
          <p:cNvPr id="8" name="Рисунок 4">
            <a:extLst>
              <a:ext uri="{FF2B5EF4-FFF2-40B4-BE49-F238E27FC236}">
                <a16:creationId xmlns:a16="http://schemas.microsoft.com/office/drawing/2014/main" xmlns="" id="{9A2EFD9B-2AFF-0243-9A59-7E0C504A85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156" y="6318528"/>
            <a:ext cx="1128126" cy="390505"/>
          </a:xfrm>
          <a:prstGeom prst="rect">
            <a:avLst/>
          </a:prstGeom>
          <a:ln>
            <a:noFill/>
          </a:ln>
          <a:effectLst>
            <a:outerShdw dist="50800" dir="5400000" algn="ctr" rotWithShape="0">
              <a:srgbClr val="000000">
                <a:alpha val="0"/>
              </a:srgbClr>
            </a:outerShd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541321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031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85748-DF73-431E-BEE6-0053AEBDFBFE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316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382430BF-4A3A-B44F-AC0F-C28AF20CE50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906000" cy="764704"/>
          </a:xfrm>
          <a:prstGeom prst="rect">
            <a:avLst/>
          </a:prstGeom>
          <a:solidFill>
            <a:srgbClr val="25AAE0"/>
          </a:solidFill>
        </p:spPr>
        <p:txBody>
          <a:bodyPr vert="horz" lIns="36000" tIns="36000" rIns="36000" bIns="36000" rtlCol="0" anchor="ctr">
            <a:normAutofit/>
          </a:bodyPr>
          <a:lstStyle/>
          <a:p>
            <a:pPr marL="0" marR="0" lvl="0" indent="0" algn="ctr" defTabSz="10316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ОПЕРАЦИОННАЯ НАСЫЩЕННОСТЬ СПГ-ФЛОТА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FFADDF-E282-DF42-A7D6-0A8601F5C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4704"/>
            <a:ext cx="9875236" cy="6070206"/>
          </a:xfrm>
          <a:prstGeom prst="rect">
            <a:avLst/>
          </a:prstGeom>
        </p:spPr>
      </p:pic>
      <p:pic>
        <p:nvPicPr>
          <p:cNvPr id="7" name="Рисунок 3">
            <a:extLst>
              <a:ext uri="{FF2B5EF4-FFF2-40B4-BE49-F238E27FC236}">
                <a16:creationId xmlns:a16="http://schemas.microsoft.com/office/drawing/2014/main" xmlns="" id="{A510CFD4-951D-6A4C-A262-9A36F1DE03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408" y="6309320"/>
            <a:ext cx="1128126" cy="390505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2C0AC24-B690-A943-A65D-7590C5802591}"/>
              </a:ext>
            </a:extLst>
          </p:cNvPr>
          <p:cNvSpPr/>
          <p:nvPr/>
        </p:nvSpPr>
        <p:spPr>
          <a:xfrm>
            <a:off x="272480" y="6310424"/>
            <a:ext cx="1368152" cy="244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31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DNV GL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xmlns="" id="{121F3126-C25F-DF40-AD4C-B6E059995D9F}"/>
              </a:ext>
            </a:extLst>
          </p:cNvPr>
          <p:cNvSpPr txBox="1">
            <a:spLocks/>
          </p:cNvSpPr>
          <p:nvPr/>
        </p:nvSpPr>
        <p:spPr>
          <a:xfrm>
            <a:off x="0" y="6469785"/>
            <a:ext cx="504056" cy="365125"/>
          </a:xfrm>
          <a:prstGeom prst="rect">
            <a:avLst/>
          </a:prstGeom>
        </p:spPr>
        <p:txBody>
          <a:bodyPr vert="horz" lIns="103163" tIns="51581" rIns="103163" bIns="51581" rtlCol="0" anchor="ctr"/>
          <a:lstStyle>
            <a:defPPr>
              <a:defRPr lang="ru-RU"/>
            </a:defPPr>
            <a:lvl1pPr marL="0" algn="r" defTabSz="1031626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5813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1626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7439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3252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9065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94878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0691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26504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031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85748-DF73-431E-BEE6-0053AEBDFBFE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316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91296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764704"/>
          </a:xfrm>
          <a:solidFill>
            <a:srgbClr val="25AAE0"/>
          </a:solidFill>
        </p:spPr>
        <p:txBody>
          <a:bodyPr lIns="36000" tIns="36000" rIns="36000" bIns="36000">
            <a:norm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ЦЕНА НА СПГ В КАЧЕСТВЕ БУНКЕРНОГО ТОПЛИВА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408" y="6309320"/>
            <a:ext cx="1128126" cy="390505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8504" y="1322530"/>
            <a:ext cx="8915400" cy="518457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B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ХИМИЧЕСКИЙ СОСТАВ ПРОДУКТА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B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 (% СОДЕРЖАНИЯ МЕТАНА)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B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СЕЗОННОСТЬ</a:t>
            </a:r>
            <a:endParaRPr lang="en-GB" b="1" dirty="0">
              <a:solidFill>
                <a:srgbClr val="002B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B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БАЗОВЫЙ ЦЕНОВОЙ ИНДЕКС: ГАЗОВЫЙ или НЕФТЯНОЙ ФЬЮЧЕРС</a:t>
            </a:r>
            <a:endParaRPr lang="en-GB" dirty="0">
              <a:solidFill>
                <a:srgbClr val="002B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B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ЕДИНИЦЫ ИЗМЕРЕНИЯ, ПОНЯТНЫЕ И ПРИНИМАЕМЫЕ СУДОВЛАДЕЛЬЦАМИ</a:t>
            </a:r>
            <a:endParaRPr lang="en-GB" b="1" dirty="0">
              <a:solidFill>
                <a:srgbClr val="002B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>
              <a:buNone/>
            </a:pPr>
            <a:endParaRPr lang="en-GB" dirty="0"/>
          </a:p>
          <a:p>
            <a:pPr>
              <a:buFontTx/>
              <a:buChar char="-"/>
            </a:pPr>
            <a:endParaRPr lang="en-GB" dirty="0"/>
          </a:p>
          <a:p>
            <a:pPr>
              <a:buFontTx/>
              <a:buChar char="-"/>
            </a:pPr>
            <a:endParaRPr lang="en-GB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44488" y="6334700"/>
            <a:ext cx="432048" cy="365125"/>
          </a:xfrm>
        </p:spPr>
        <p:txBody>
          <a:bodyPr/>
          <a:lstStyle/>
          <a:p>
            <a:fld id="{E0E85748-DF73-431E-BEE6-0053AEBDFBFE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542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-1166" y="0"/>
            <a:ext cx="9906000" cy="764704"/>
          </a:xfrm>
          <a:solidFill>
            <a:srgbClr val="25AAE0"/>
          </a:solidFill>
        </p:spPr>
        <p:txBody>
          <a:bodyPr lIns="36000" tIns="36000" rIns="36000" bIns="36000">
            <a:norm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ХИМИЧЕСКИЙ СОСТАВ СПГ</a:t>
            </a:r>
            <a:r>
              <a:rPr lang="en-US" sz="3200" dirty="0">
                <a:solidFill>
                  <a:schemeClr val="bg1"/>
                </a:solidFill>
              </a:rPr>
              <a:t>/</a:t>
            </a:r>
            <a:r>
              <a:rPr lang="ru-RU" sz="3200" dirty="0">
                <a:solidFill>
                  <a:schemeClr val="bg1"/>
                </a:solidFill>
              </a:rPr>
              <a:t>ЭКСПОРТ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408" y="6309320"/>
            <a:ext cx="1128126" cy="390505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272482" y="908719"/>
          <a:ext cx="9361037" cy="5400600"/>
        </p:xfrm>
        <a:graphic>
          <a:graphicData uri="http://schemas.openxmlformats.org/drawingml/2006/table">
            <a:tbl>
              <a:tblPr/>
              <a:tblGrid>
                <a:gridCol w="17801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25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732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9598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3459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3459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Метан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Этан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Пропан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Бутан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Азот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USA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99,80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Algeria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87,40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1,90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1,80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Australia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89,00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7,30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2,50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Brunei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89,40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6,30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2,80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1,30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0,20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Indonesia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91,18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5,51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2,41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0,88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0,02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Libya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83,68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11,73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3,51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Malaysia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91,35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4,30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2,95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1,40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Nigeria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87,90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5,50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2,50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Norway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87,81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7,63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1,32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0,96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Oman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90,00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6,35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0,15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2,50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Qatar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89,60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6,25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2,19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1,11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0,85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Russia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97,64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0,99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0,32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0,84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Trinidad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95,00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4,60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0,38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0,02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UAE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84,00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14,00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1,00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0,90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272480" y="1268760"/>
            <a:ext cx="9361040" cy="36004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72480" y="5229200"/>
            <a:ext cx="9361040" cy="360040"/>
          </a:xfrm>
          <a:prstGeom prst="rect">
            <a:avLst/>
          </a:prstGeom>
          <a:noFill/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72480" y="5589240"/>
            <a:ext cx="9361040" cy="360040"/>
          </a:xfrm>
          <a:prstGeom prst="rect">
            <a:avLst/>
          </a:prstGeom>
          <a:noFill/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72480" y="4149080"/>
            <a:ext cx="9361040" cy="360040"/>
          </a:xfrm>
          <a:prstGeom prst="rect">
            <a:avLst/>
          </a:prstGeom>
          <a:noFill/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:\Mabux\Seminar\2017\LNG 2017\Presentation\Pictures\SKG\Methane molecu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881" y="1"/>
            <a:ext cx="895154" cy="76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272480" y="6446662"/>
            <a:ext cx="432048" cy="365125"/>
          </a:xfrm>
        </p:spPr>
        <p:txBody>
          <a:bodyPr/>
          <a:lstStyle/>
          <a:p>
            <a:fld id="{E0E85748-DF73-431E-BEE6-0053AEBDFBFE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3" name="Rectangle 2"/>
          <p:cNvSpPr/>
          <p:nvPr/>
        </p:nvSpPr>
        <p:spPr>
          <a:xfrm>
            <a:off x="272480" y="3068960"/>
            <a:ext cx="9361040" cy="360040"/>
          </a:xfrm>
          <a:prstGeom prst="rect">
            <a:avLst/>
          </a:prstGeom>
          <a:noFill/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2480" y="5949280"/>
            <a:ext cx="9361040" cy="360040"/>
          </a:xfrm>
          <a:prstGeom prst="rect">
            <a:avLst/>
          </a:prstGeom>
          <a:noFill/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72480" y="1628800"/>
            <a:ext cx="9361040" cy="360040"/>
          </a:xfrm>
          <a:prstGeom prst="rect">
            <a:avLst/>
          </a:prstGeom>
          <a:noFill/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36576" y="4810628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27.6%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36576" y="1938027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19.2%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80592" y="3385907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9.0%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36576" y="2658107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5.5%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36576" y="3738227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7.3%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1831E42-C628-4343-89E6-AC6CFF28B5A2}"/>
              </a:ext>
            </a:extLst>
          </p:cNvPr>
          <p:cNvSpPr txBox="1"/>
          <p:nvPr/>
        </p:nvSpPr>
        <p:spPr>
          <a:xfrm>
            <a:off x="4996266" y="1844122"/>
            <a:ext cx="1945383" cy="923330"/>
          </a:xfrm>
          <a:prstGeom prst="rect">
            <a:avLst/>
          </a:prstGeom>
          <a:solidFill>
            <a:schemeClr val="bg1"/>
          </a:solidFill>
          <a:ln w="53975">
            <a:solidFill>
              <a:srgbClr val="34A8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34A833"/>
                </a:solidFill>
              </a:rPr>
              <a:t>18.0%</a:t>
            </a:r>
            <a:endParaRPr lang="en-US" sz="5400" b="1" dirty="0">
              <a:solidFill>
                <a:srgbClr val="34A833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CDF8236-6B69-544A-B0B7-FA0D09DB2E4D}"/>
              </a:ext>
            </a:extLst>
          </p:cNvPr>
          <p:cNvSpPr txBox="1"/>
          <p:nvPr/>
        </p:nvSpPr>
        <p:spPr>
          <a:xfrm>
            <a:off x="6978862" y="4528994"/>
            <a:ext cx="1945383" cy="923330"/>
          </a:xfrm>
          <a:prstGeom prst="rect">
            <a:avLst/>
          </a:prstGeom>
          <a:solidFill>
            <a:schemeClr val="bg1"/>
          </a:solidFill>
          <a:ln w="53975">
            <a:solidFill>
              <a:srgbClr val="34A8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34A833"/>
                </a:solidFill>
              </a:rPr>
              <a:t>16.1%</a:t>
            </a:r>
            <a:endParaRPr lang="en-US" sz="5400" b="1" dirty="0">
              <a:solidFill>
                <a:srgbClr val="34A833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0936C7A-1DF3-2B47-A4E1-F32444C41320}"/>
              </a:ext>
            </a:extLst>
          </p:cNvPr>
          <p:cNvSpPr txBox="1"/>
          <p:nvPr/>
        </p:nvSpPr>
        <p:spPr>
          <a:xfrm>
            <a:off x="4991629" y="972307"/>
            <a:ext cx="1945383" cy="923330"/>
          </a:xfrm>
          <a:prstGeom prst="rect">
            <a:avLst/>
          </a:prstGeom>
          <a:solidFill>
            <a:schemeClr val="bg1"/>
          </a:solidFill>
          <a:ln w="53975">
            <a:solidFill>
              <a:srgbClr val="34A8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34A833"/>
                </a:solidFill>
              </a:rPr>
              <a:t>16.4%</a:t>
            </a:r>
            <a:endParaRPr lang="en-US" sz="5400" b="1" dirty="0">
              <a:solidFill>
                <a:srgbClr val="34A833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7759CA9-299E-8B45-B765-A998CC76B335}"/>
              </a:ext>
            </a:extLst>
          </p:cNvPr>
          <p:cNvSpPr txBox="1"/>
          <p:nvPr/>
        </p:nvSpPr>
        <p:spPr>
          <a:xfrm>
            <a:off x="1255294" y="1226042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4.5%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462FAD64-61D8-234D-ABCF-D0F3F2E7CC8A}"/>
              </a:ext>
            </a:extLst>
          </p:cNvPr>
          <p:cNvSpPr txBox="1"/>
          <p:nvPr/>
        </p:nvSpPr>
        <p:spPr>
          <a:xfrm>
            <a:off x="1280592" y="5174300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3.8%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0A563C40-D365-5547-939F-F3554B55DE76}"/>
              </a:ext>
            </a:extLst>
          </p:cNvPr>
          <p:cNvSpPr/>
          <p:nvPr/>
        </p:nvSpPr>
        <p:spPr>
          <a:xfrm>
            <a:off x="402154" y="6321724"/>
            <a:ext cx="2174582" cy="244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Source: International Gas Union (IGU)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2E0C7C3-72BC-FD4B-B548-0AAEF3E3D83F}"/>
              </a:ext>
            </a:extLst>
          </p:cNvPr>
          <p:cNvSpPr/>
          <p:nvPr/>
        </p:nvSpPr>
        <p:spPr>
          <a:xfrm>
            <a:off x="2058309" y="5219263"/>
            <a:ext cx="1440160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8496E70-B6F5-8C4C-941B-9DE8921F9ADA}"/>
              </a:ext>
            </a:extLst>
          </p:cNvPr>
          <p:cNvSpPr/>
          <p:nvPr/>
        </p:nvSpPr>
        <p:spPr>
          <a:xfrm>
            <a:off x="2085652" y="1264672"/>
            <a:ext cx="1440160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B93B9D6D-E9F5-E849-871A-652E9B062912}"/>
              </a:ext>
            </a:extLst>
          </p:cNvPr>
          <p:cNvSpPr/>
          <p:nvPr/>
        </p:nvSpPr>
        <p:spPr>
          <a:xfrm>
            <a:off x="2058309" y="5598153"/>
            <a:ext cx="1440160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BD640F61-A4C2-4644-897B-072970A99913}"/>
              </a:ext>
            </a:extLst>
          </p:cNvPr>
          <p:cNvSpPr/>
          <p:nvPr/>
        </p:nvSpPr>
        <p:spPr>
          <a:xfrm>
            <a:off x="2054817" y="3061251"/>
            <a:ext cx="1440160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6230EE06-F164-CB4D-9A14-E4E2F8338E2F}"/>
              </a:ext>
            </a:extLst>
          </p:cNvPr>
          <p:cNvSpPr/>
          <p:nvPr/>
        </p:nvSpPr>
        <p:spPr>
          <a:xfrm>
            <a:off x="2054817" y="4156799"/>
            <a:ext cx="1440160" cy="360040"/>
          </a:xfrm>
          <a:prstGeom prst="rect">
            <a:avLst/>
          </a:prstGeom>
          <a:solidFill>
            <a:srgbClr val="34A833">
              <a:alpha val="0"/>
            </a:srgbClr>
          </a:solidFill>
          <a:ln w="63500">
            <a:solidFill>
              <a:srgbClr val="34A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Left Arrow 40">
            <a:extLst>
              <a:ext uri="{FF2B5EF4-FFF2-40B4-BE49-F238E27FC236}">
                <a16:creationId xmlns:a16="http://schemas.microsoft.com/office/drawing/2014/main" xmlns="" id="{137ACCB6-BE3B-7542-B89C-A89087AECB1D}"/>
              </a:ext>
            </a:extLst>
          </p:cNvPr>
          <p:cNvSpPr/>
          <p:nvPr/>
        </p:nvSpPr>
        <p:spPr>
          <a:xfrm>
            <a:off x="3526534" y="5129350"/>
            <a:ext cx="1467510" cy="579038"/>
          </a:xfrm>
          <a:prstGeom prst="leftArrow">
            <a:avLst/>
          </a:prstGeom>
          <a:solidFill>
            <a:srgbClr val="34A8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Left Arrow 41">
            <a:extLst>
              <a:ext uri="{FF2B5EF4-FFF2-40B4-BE49-F238E27FC236}">
                <a16:creationId xmlns:a16="http://schemas.microsoft.com/office/drawing/2014/main" xmlns="" id="{D7344A7F-CAB0-A049-BA07-16A0B8DCEA60}"/>
              </a:ext>
            </a:extLst>
          </p:cNvPr>
          <p:cNvSpPr/>
          <p:nvPr/>
        </p:nvSpPr>
        <p:spPr>
          <a:xfrm>
            <a:off x="3496409" y="1913947"/>
            <a:ext cx="1467510" cy="579038"/>
          </a:xfrm>
          <a:prstGeom prst="leftArrow">
            <a:avLst/>
          </a:prstGeom>
          <a:solidFill>
            <a:srgbClr val="34A8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Left Arrow 44">
            <a:extLst>
              <a:ext uri="{FF2B5EF4-FFF2-40B4-BE49-F238E27FC236}">
                <a16:creationId xmlns:a16="http://schemas.microsoft.com/office/drawing/2014/main" xmlns="" id="{813C4EE1-9FB3-854B-A879-98BEF9C92218}"/>
              </a:ext>
            </a:extLst>
          </p:cNvPr>
          <p:cNvSpPr/>
          <p:nvPr/>
        </p:nvSpPr>
        <p:spPr>
          <a:xfrm>
            <a:off x="3524118" y="1171881"/>
            <a:ext cx="1467510" cy="579038"/>
          </a:xfrm>
          <a:prstGeom prst="leftArrow">
            <a:avLst/>
          </a:prstGeom>
          <a:solidFill>
            <a:srgbClr val="34A8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Left Arrow 45">
            <a:extLst>
              <a:ext uri="{FF2B5EF4-FFF2-40B4-BE49-F238E27FC236}">
                <a16:creationId xmlns:a16="http://schemas.microsoft.com/office/drawing/2014/main" xmlns="" id="{3CBC3CA0-9387-364E-B625-328FDBA4214D}"/>
              </a:ext>
            </a:extLst>
          </p:cNvPr>
          <p:cNvSpPr/>
          <p:nvPr/>
        </p:nvSpPr>
        <p:spPr>
          <a:xfrm>
            <a:off x="3524118" y="4751941"/>
            <a:ext cx="3412894" cy="579038"/>
          </a:xfrm>
          <a:prstGeom prst="leftArrow">
            <a:avLst/>
          </a:prstGeom>
          <a:solidFill>
            <a:srgbClr val="34A8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F5EAC0EC-2E18-BF48-BD21-1125DEE5520A}"/>
              </a:ext>
            </a:extLst>
          </p:cNvPr>
          <p:cNvSpPr txBox="1"/>
          <p:nvPr/>
        </p:nvSpPr>
        <p:spPr>
          <a:xfrm>
            <a:off x="5006387" y="5004732"/>
            <a:ext cx="1945383" cy="923330"/>
          </a:xfrm>
          <a:prstGeom prst="rect">
            <a:avLst/>
          </a:prstGeom>
          <a:solidFill>
            <a:schemeClr val="bg1"/>
          </a:solidFill>
          <a:ln w="53975">
            <a:solidFill>
              <a:srgbClr val="34A8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34A833"/>
                </a:solidFill>
              </a:rPr>
              <a:t>1</a:t>
            </a:r>
            <a:r>
              <a:rPr lang="en-US" sz="5400" b="1" dirty="0">
                <a:solidFill>
                  <a:srgbClr val="34A833"/>
                </a:solidFill>
              </a:rPr>
              <a:t>5</a:t>
            </a:r>
            <a:r>
              <a:rPr lang="ru-RU" sz="5400" b="1" dirty="0">
                <a:solidFill>
                  <a:srgbClr val="34A833"/>
                </a:solidFill>
              </a:rPr>
              <a:t>.</a:t>
            </a:r>
            <a:r>
              <a:rPr lang="en-US" sz="5400" b="1" dirty="0">
                <a:solidFill>
                  <a:srgbClr val="34A833"/>
                </a:solidFill>
              </a:rPr>
              <a:t>0</a:t>
            </a:r>
            <a:r>
              <a:rPr lang="ru-RU" sz="5400" b="1" dirty="0">
                <a:solidFill>
                  <a:srgbClr val="34A833"/>
                </a:solidFill>
              </a:rPr>
              <a:t>%</a:t>
            </a:r>
            <a:endParaRPr lang="en-US" sz="5400" b="1" dirty="0">
              <a:solidFill>
                <a:srgbClr val="34A8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39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4" grpId="0"/>
      <p:bldP spid="25" grpId="0"/>
      <p:bldP spid="26" grpId="0"/>
      <p:bldP spid="27" grpId="0"/>
      <p:bldP spid="19" grpId="0" animBg="1"/>
      <p:bldP spid="28" grpId="0" animBg="1"/>
      <p:bldP spid="29" grpId="0" animBg="1"/>
      <p:bldP spid="30" grpId="0"/>
      <p:bldP spid="34" grpId="0"/>
      <p:bldP spid="8" grpId="0" animBg="1"/>
      <p:bldP spid="33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5" grpId="0" animBg="1"/>
      <p:bldP spid="46" grpId="0" animBg="1"/>
      <p:bldP spid="4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764704"/>
          </a:xfrm>
          <a:solidFill>
            <a:srgbClr val="25AAE0"/>
          </a:solidFill>
        </p:spPr>
        <p:txBody>
          <a:bodyPr lIns="36000" tIns="36000" rIns="36000" bIns="36000">
            <a:normAutofit fontScale="90000"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ИНДЕКСЫ ДЛЯ ОПРЕДЕЛЕНИЯ ЦЕНЫ СПГ-БУНКЕРНОГО ТОПЛИВА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408" y="6309320"/>
            <a:ext cx="1128126" cy="390505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7648" y="1312028"/>
            <a:ext cx="8915400" cy="4637252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ГАЗОВЫЙ ХАБ </a:t>
            </a:r>
            <a:r>
              <a:rPr lang="ru-RU" b="1" dirty="0"/>
              <a:t>ИЛИ </a:t>
            </a:r>
            <a:r>
              <a:rPr lang="ru-RU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НЕФТЯНОЙ ФЬЮЧЕРС</a:t>
            </a:r>
          </a:p>
          <a:p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070C0"/>
                </a:solidFill>
              </a:rPr>
              <a:t>Henry Hub </a:t>
            </a:r>
            <a:r>
              <a:rPr lang="en-GB" dirty="0">
                <a:solidFill>
                  <a:srgbClr val="0070C0"/>
                </a:solidFill>
              </a:rPr>
              <a:t>– USA ($/MMBtu) – </a:t>
            </a:r>
            <a:r>
              <a:rPr lang="ru-RU" b="1" dirty="0">
                <a:solidFill>
                  <a:srgbClr val="0070C0"/>
                </a:solidFill>
              </a:rPr>
              <a:t>ГАЗОВЫЙ БЕНЧМАРК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ru-RU" b="1" dirty="0">
                <a:solidFill>
                  <a:srgbClr val="0070C0"/>
                </a:solidFill>
              </a:rPr>
              <a:t>США</a:t>
            </a:r>
            <a:endParaRPr lang="en-GB" b="1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070C0"/>
                </a:solidFill>
              </a:rPr>
              <a:t>TTF Rotterdam </a:t>
            </a:r>
            <a:r>
              <a:rPr lang="en-GB" dirty="0">
                <a:solidFill>
                  <a:srgbClr val="0070C0"/>
                </a:solidFill>
              </a:rPr>
              <a:t>(Euro/MWh)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070C0"/>
                </a:solidFill>
              </a:rPr>
              <a:t>ZEE</a:t>
            </a:r>
            <a:r>
              <a:rPr lang="en-GB" dirty="0">
                <a:solidFill>
                  <a:srgbClr val="0070C0"/>
                </a:solidFill>
              </a:rPr>
              <a:t> – </a:t>
            </a:r>
            <a:r>
              <a:rPr lang="en-GB" dirty="0" err="1">
                <a:solidFill>
                  <a:srgbClr val="0070C0"/>
                </a:solidFill>
              </a:rPr>
              <a:t>Zeebrugge</a:t>
            </a:r>
            <a:r>
              <a:rPr lang="en-GB" dirty="0">
                <a:solidFill>
                  <a:srgbClr val="0070C0"/>
                </a:solidFill>
              </a:rPr>
              <a:t> (pence /</a:t>
            </a:r>
            <a:r>
              <a:rPr lang="en-GB" dirty="0" err="1">
                <a:solidFill>
                  <a:srgbClr val="0070C0"/>
                </a:solidFill>
              </a:rPr>
              <a:t>therms</a:t>
            </a:r>
            <a:r>
              <a:rPr lang="en-GB" dirty="0">
                <a:solidFill>
                  <a:srgbClr val="0070C0"/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070C0"/>
                </a:solidFill>
              </a:rPr>
              <a:t>ZTP</a:t>
            </a:r>
            <a:r>
              <a:rPr lang="en-GB" dirty="0">
                <a:solidFill>
                  <a:srgbClr val="0070C0"/>
                </a:solidFill>
              </a:rPr>
              <a:t> – </a:t>
            </a:r>
            <a:r>
              <a:rPr lang="en-GB" dirty="0" err="1">
                <a:solidFill>
                  <a:srgbClr val="0070C0"/>
                </a:solidFill>
              </a:rPr>
              <a:t>Zeebrugge</a:t>
            </a:r>
            <a:r>
              <a:rPr lang="en-GB" dirty="0">
                <a:solidFill>
                  <a:srgbClr val="0070C0"/>
                </a:solidFill>
              </a:rPr>
              <a:t> trading point (Euro/MWh)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070C0"/>
                </a:solidFill>
              </a:rPr>
              <a:t>NBP</a:t>
            </a:r>
            <a:r>
              <a:rPr lang="en-GB" dirty="0">
                <a:solidFill>
                  <a:srgbClr val="0070C0"/>
                </a:solidFill>
              </a:rPr>
              <a:t> – UK (pence /</a:t>
            </a:r>
            <a:r>
              <a:rPr lang="en-GB" dirty="0" err="1">
                <a:solidFill>
                  <a:srgbClr val="0070C0"/>
                </a:solidFill>
              </a:rPr>
              <a:t>therms</a:t>
            </a:r>
            <a:r>
              <a:rPr lang="en-GB" dirty="0">
                <a:solidFill>
                  <a:srgbClr val="0070C0"/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070C0"/>
                </a:solidFill>
              </a:rPr>
              <a:t>NCG</a:t>
            </a:r>
            <a:r>
              <a:rPr lang="en-GB" dirty="0">
                <a:solidFill>
                  <a:srgbClr val="0070C0"/>
                </a:solidFill>
              </a:rPr>
              <a:t> – Germany (Euro/MWh)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070C0"/>
                </a:solidFill>
              </a:rPr>
              <a:t>JCC</a:t>
            </a:r>
            <a:r>
              <a:rPr lang="en-GB" dirty="0">
                <a:solidFill>
                  <a:srgbClr val="0070C0"/>
                </a:solidFill>
              </a:rPr>
              <a:t> – Asia (Yen/kilolitre) – </a:t>
            </a:r>
            <a:r>
              <a:rPr lang="ru-RU" b="1" dirty="0">
                <a:solidFill>
                  <a:srgbClr val="0070C0"/>
                </a:solidFill>
              </a:rPr>
              <a:t>ЕДИНСТВЕННЫЙ БЕНЧМАРК СПГ</a:t>
            </a:r>
            <a:endParaRPr lang="en-US" b="1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70C0"/>
                </a:solidFill>
              </a:rPr>
              <a:t>JKM – </a:t>
            </a:r>
            <a:r>
              <a:rPr lang="en-US" dirty="0">
                <a:solidFill>
                  <a:srgbClr val="0070C0"/>
                </a:solidFill>
              </a:rPr>
              <a:t>Asia (</a:t>
            </a:r>
            <a:r>
              <a:rPr lang="en-GB" dirty="0">
                <a:solidFill>
                  <a:srgbClr val="0070C0"/>
                </a:solidFill>
              </a:rPr>
              <a:t>$/MMBtu)</a:t>
            </a:r>
            <a:endParaRPr lang="ru-RU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b="1" dirty="0"/>
          </a:p>
          <a:p>
            <a:pPr>
              <a:buFont typeface="Wingdings" pitchFamily="2" charset="2"/>
              <a:buChar char="v"/>
            </a:pPr>
            <a:r>
              <a:rPr lang="en-US" b="1" dirty="0"/>
              <a:t>BRENT – </a:t>
            </a:r>
            <a:r>
              <a:rPr lang="ru-RU" dirty="0"/>
              <a:t>нефтяной фьючерс (</a:t>
            </a:r>
            <a:r>
              <a:rPr lang="en-US" dirty="0"/>
              <a:t>ICE</a:t>
            </a:r>
            <a:r>
              <a:rPr lang="ru-RU" dirty="0"/>
              <a:t>, </a:t>
            </a:r>
            <a:r>
              <a:rPr lang="en-US" dirty="0"/>
              <a:t>USD/barrel)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44488" y="6334700"/>
            <a:ext cx="432048" cy="365125"/>
          </a:xfrm>
        </p:spPr>
        <p:txBody>
          <a:bodyPr/>
          <a:lstStyle/>
          <a:p>
            <a:fld id="{E0E85748-DF73-431E-BEE6-0053AEBDFBFE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AAE8127-5A0D-C248-9C47-E77516D88D9C}"/>
              </a:ext>
            </a:extLst>
          </p:cNvPr>
          <p:cNvSpPr/>
          <p:nvPr/>
        </p:nvSpPr>
        <p:spPr>
          <a:xfrm>
            <a:off x="577648" y="2420888"/>
            <a:ext cx="4375352" cy="432048"/>
          </a:xfrm>
          <a:prstGeom prst="rect">
            <a:avLst/>
          </a:prstGeom>
          <a:solidFill>
            <a:srgbClr val="005699">
              <a:alpha val="0"/>
            </a:srgbClr>
          </a:solidFill>
          <a:ln w="825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34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8504" y="1268760"/>
            <a:ext cx="8915400" cy="4968552"/>
          </a:xfrm>
          <a:solidFill>
            <a:srgbClr val="34A833">
              <a:alpha val="0"/>
            </a:srgb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600" b="1" dirty="0"/>
              <a:t>Цена за количество СПГ, энергоемкость которого равна количеству энергии в 1 метрической тонне бункерного топлива</a:t>
            </a:r>
            <a:endParaRPr lang="en-US" sz="2600" b="1" dirty="0"/>
          </a:p>
          <a:p>
            <a:pPr marL="0" indent="0" algn="just">
              <a:buNone/>
            </a:pPr>
            <a:r>
              <a:rPr lang="ru-RU" sz="2600" b="1" u="sng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НА ОСНОВЕ </a:t>
            </a:r>
            <a:r>
              <a:rPr lang="en-US" sz="2600" b="1" u="sng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TTF ROTTERDAM</a:t>
            </a:r>
          </a:p>
          <a:p>
            <a:pPr algn="just"/>
            <a:r>
              <a:rPr lang="en-US" sz="2600" b="1" dirty="0">
                <a:solidFill>
                  <a:srgbClr val="0070C0"/>
                </a:solidFill>
              </a:rPr>
              <a:t>LNG/IFO		-</a:t>
            </a:r>
            <a:r>
              <a:rPr lang="ru-RU" sz="2600" b="1" dirty="0">
                <a:solidFill>
                  <a:srgbClr val="0070C0"/>
                </a:solidFill>
              </a:rPr>
              <a:t> сравнение с </a:t>
            </a:r>
            <a:r>
              <a:rPr lang="en-US" sz="2600" b="1" dirty="0">
                <a:solidFill>
                  <a:srgbClr val="0070C0"/>
                </a:solidFill>
              </a:rPr>
              <a:t>IFO380.</a:t>
            </a:r>
          </a:p>
          <a:p>
            <a:pPr algn="just"/>
            <a:r>
              <a:rPr lang="en-US" sz="2600" b="1" dirty="0">
                <a:solidFill>
                  <a:srgbClr val="0070C0"/>
                </a:solidFill>
              </a:rPr>
              <a:t>LNG/MGO		</a:t>
            </a:r>
            <a:r>
              <a:rPr lang="ru-RU" sz="2600" b="1" dirty="0">
                <a:solidFill>
                  <a:srgbClr val="0070C0"/>
                </a:solidFill>
              </a:rPr>
              <a:t>- сравнение с </a:t>
            </a:r>
            <a:r>
              <a:rPr lang="en-US" sz="2600" b="1" dirty="0">
                <a:solidFill>
                  <a:srgbClr val="0070C0"/>
                </a:solidFill>
              </a:rPr>
              <a:t>MGO LS.</a:t>
            </a:r>
            <a:endParaRPr lang="ru-RU" sz="2600" b="1" dirty="0">
              <a:solidFill>
                <a:srgbClr val="0070C0"/>
              </a:solidFill>
            </a:endParaRPr>
          </a:p>
          <a:p>
            <a:pPr marL="0" indent="0" algn="just">
              <a:buNone/>
            </a:pPr>
            <a:endParaRPr lang="en-US" sz="2600" b="1" dirty="0">
              <a:solidFill>
                <a:srgbClr val="0070C0"/>
              </a:solidFill>
            </a:endParaRPr>
          </a:p>
          <a:p>
            <a:pPr marL="0" indent="0" algn="just">
              <a:buNone/>
            </a:pPr>
            <a:r>
              <a:rPr lang="ru-RU" sz="2600" b="1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НА ОСНОВЕ ФЬЮЧЕРСА </a:t>
            </a:r>
            <a:r>
              <a:rPr lang="en-US" sz="2600" b="1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BRENT</a:t>
            </a:r>
            <a:endParaRPr lang="ru-RU" sz="2600" b="1" u="sng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just"/>
            <a:r>
              <a:rPr lang="en-US" sz="2600" b="1" dirty="0"/>
              <a:t>LNG/ULSFO		-</a:t>
            </a:r>
            <a:r>
              <a:rPr lang="ru-RU" sz="2600" b="1" dirty="0"/>
              <a:t> сравнение с </a:t>
            </a:r>
            <a:r>
              <a:rPr lang="en-US" sz="2600" b="1" dirty="0"/>
              <a:t>ULSFO (0.1% </a:t>
            </a:r>
            <a:r>
              <a:rPr lang="ru-RU" sz="2600" b="1" dirty="0"/>
              <a:t>серы)</a:t>
            </a:r>
            <a:r>
              <a:rPr lang="en-US" sz="2600" b="1" dirty="0"/>
              <a:t>.</a:t>
            </a:r>
          </a:p>
          <a:p>
            <a:pPr marL="0" indent="0">
              <a:buNone/>
            </a:pPr>
            <a:endParaRPr lang="en-US" sz="26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906000" cy="764704"/>
          </a:xfrm>
          <a:prstGeom prst="rect">
            <a:avLst/>
          </a:prstGeom>
          <a:solidFill>
            <a:srgbClr val="25AAE0"/>
          </a:solidFill>
        </p:spPr>
        <p:txBody>
          <a:bodyPr vert="horz" lIns="36000" tIns="36000" rIns="36000" bIns="3600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ru-RU" sz="3200" dirty="0">
                <a:solidFill>
                  <a:schemeClr val="bg1"/>
                </a:solidFill>
              </a:rPr>
              <a:t>ПРИНЦИПЫ ФОРМИРОВАНИЯ БУНКЕРНЫХ ЦЕН НА СПГ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408" y="6309320"/>
            <a:ext cx="1128126" cy="390505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272480" y="6366044"/>
            <a:ext cx="432048" cy="365125"/>
          </a:xfrm>
        </p:spPr>
        <p:txBody>
          <a:bodyPr/>
          <a:lstStyle/>
          <a:p>
            <a:fld id="{E0E85748-DF73-431E-BEE6-0053AEBDFBFE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FAE1374-5B42-0C4A-8284-4189B0514CAA}"/>
              </a:ext>
            </a:extLst>
          </p:cNvPr>
          <p:cNvSpPr txBox="1"/>
          <p:nvPr/>
        </p:nvSpPr>
        <p:spPr>
          <a:xfrm>
            <a:off x="380492" y="2708920"/>
            <a:ext cx="9145016" cy="270843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635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rgbClr val="005699"/>
                </a:solidFill>
              </a:rPr>
              <a:t>СРАВНЕНИЕ ЦЕН СПГ В КАЧЕСТВЕ БУНКЕРНОГО ТОПЛИВА С ТРАДИЦИОННЫМИ ВИДАМИ БУНКЕРНОГО ТОПЛИВА </a:t>
            </a:r>
          </a:p>
          <a:p>
            <a:pPr algn="ctr"/>
            <a:r>
              <a:rPr lang="ru-RU" sz="3400" b="1" dirty="0">
                <a:solidFill>
                  <a:srgbClr val="005699"/>
                </a:solidFill>
              </a:rPr>
              <a:t>ПО ПРИНЦИПУ </a:t>
            </a:r>
            <a:r>
              <a:rPr lang="en-US" sz="3400" b="1" dirty="0">
                <a:solidFill>
                  <a:srgbClr val="005699"/>
                </a:solidFill>
              </a:rPr>
              <a:t>LIKE-FOR-LIKE </a:t>
            </a:r>
          </a:p>
          <a:p>
            <a:pPr algn="ctr"/>
            <a:r>
              <a:rPr lang="ru-RU" sz="3400" b="1" dirty="0">
                <a:solidFill>
                  <a:srgbClr val="005699"/>
                </a:solidFill>
              </a:rPr>
              <a:t>(ПОДОБНЫЙ С ПОДОБНЫМ)</a:t>
            </a:r>
          </a:p>
        </p:txBody>
      </p:sp>
    </p:spTree>
    <p:extLst>
      <p:ext uri="{BB962C8B-B14F-4D97-AF65-F5344CB8AC3E}">
        <p14:creationId xmlns:p14="http://schemas.microsoft.com/office/powerpoint/2010/main" val="313194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906000" cy="764704"/>
          </a:xfrm>
          <a:prstGeom prst="rect">
            <a:avLst/>
          </a:prstGeom>
          <a:solidFill>
            <a:srgbClr val="25AAE0"/>
          </a:solidFill>
        </p:spPr>
        <p:txBody>
          <a:bodyPr vert="horz" lIns="36000" tIns="36000" rIns="36000" bIns="3600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ru-RU" sz="3200" dirty="0">
                <a:solidFill>
                  <a:schemeClr val="bg1"/>
                </a:solidFill>
              </a:rPr>
              <a:t>РАЗВИТИЕ СПГ-ФЛОТА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292" y="6309320"/>
            <a:ext cx="1128126" cy="390505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7" name="TextBox 6"/>
          <p:cNvSpPr txBox="1"/>
          <p:nvPr/>
        </p:nvSpPr>
        <p:spPr>
          <a:xfrm>
            <a:off x="335894" y="6254925"/>
            <a:ext cx="80648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chemeClr val="bg1">
                    <a:lumMod val="50000"/>
                  </a:schemeClr>
                </a:solidFill>
              </a:rPr>
              <a:t>Source: DNV GL, updated 17 May 2019. </a:t>
            </a:r>
            <a:endParaRPr lang="ru-RU" sz="105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0" y="6344589"/>
            <a:ext cx="416496" cy="365125"/>
          </a:xfrm>
        </p:spPr>
        <p:txBody>
          <a:bodyPr/>
          <a:lstStyle/>
          <a:p>
            <a:fld id="{E0E85748-DF73-431E-BEE6-0053AEBDFBFE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D70AD45-AF12-0A46-B919-7AE3E83BA6EE}"/>
              </a:ext>
            </a:extLst>
          </p:cNvPr>
          <p:cNvSpPr txBox="1"/>
          <p:nvPr/>
        </p:nvSpPr>
        <p:spPr>
          <a:xfrm>
            <a:off x="2000672" y="5366013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4A833"/>
                </a:solidFill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BB52D0D-5451-B846-A425-35349F925641}"/>
              </a:ext>
            </a:extLst>
          </p:cNvPr>
          <p:cNvSpPr txBox="1"/>
          <p:nvPr/>
        </p:nvSpPr>
        <p:spPr>
          <a:xfrm>
            <a:off x="3162171" y="5110977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4A833"/>
                </a:solidFill>
              </a:rPr>
              <a:t>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FB4385F-D319-824E-A998-9BE27CD97679}"/>
              </a:ext>
            </a:extLst>
          </p:cNvPr>
          <p:cNvSpPr txBox="1"/>
          <p:nvPr/>
        </p:nvSpPr>
        <p:spPr>
          <a:xfrm>
            <a:off x="2764985" y="5174645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4A833"/>
                </a:solidFill>
              </a:rPr>
              <a:t>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0766B7C-030B-5449-B69A-BDDFE80235CF}"/>
              </a:ext>
            </a:extLst>
          </p:cNvPr>
          <p:cNvSpPr txBox="1"/>
          <p:nvPr/>
        </p:nvSpPr>
        <p:spPr>
          <a:xfrm>
            <a:off x="3582940" y="507442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4A833"/>
                </a:solidFill>
              </a:rPr>
              <a:t>35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458AB3A-1373-7F47-B758-BFDFDCE37B6F}"/>
              </a:ext>
            </a:extLst>
          </p:cNvPr>
          <p:cNvSpPr txBox="1"/>
          <p:nvPr/>
        </p:nvSpPr>
        <p:spPr>
          <a:xfrm>
            <a:off x="4003709" y="4946443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4A833"/>
                </a:solidFill>
              </a:rPr>
              <a:t>46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2195DB8-5737-4C47-B179-F45148B6F713}"/>
              </a:ext>
            </a:extLst>
          </p:cNvPr>
          <p:cNvSpPr txBox="1"/>
          <p:nvPr/>
        </p:nvSpPr>
        <p:spPr>
          <a:xfrm>
            <a:off x="4448944" y="4774535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4A833"/>
                </a:solidFill>
              </a:rPr>
              <a:t>56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FB0FC3D-49C3-4E4A-BCA8-E7038BAD0A67}"/>
              </a:ext>
            </a:extLst>
          </p:cNvPr>
          <p:cNvSpPr txBox="1"/>
          <p:nvPr/>
        </p:nvSpPr>
        <p:spPr>
          <a:xfrm>
            <a:off x="4683230" y="486779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56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9B592691-8034-8444-9D82-47BC54A1D63C}"/>
              </a:ext>
            </a:extLst>
          </p:cNvPr>
          <p:cNvSpPr txBox="1"/>
          <p:nvPr/>
        </p:nvSpPr>
        <p:spPr>
          <a:xfrm>
            <a:off x="5067358" y="4336981"/>
            <a:ext cx="39718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B99"/>
                </a:solidFill>
              </a:rPr>
              <a:t>14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4170BBB-2654-384A-83C1-185C0C99EADF}"/>
              </a:ext>
            </a:extLst>
          </p:cNvPr>
          <p:cNvSpPr txBox="1"/>
          <p:nvPr/>
        </p:nvSpPr>
        <p:spPr>
          <a:xfrm>
            <a:off x="5492260" y="3991991"/>
            <a:ext cx="39718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B99"/>
                </a:solidFill>
              </a:rPr>
              <a:t>35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EC252F1-21AE-F84C-8EB9-42B8C84F15BA}"/>
              </a:ext>
            </a:extLst>
          </p:cNvPr>
          <p:cNvSpPr txBox="1"/>
          <p:nvPr/>
        </p:nvSpPr>
        <p:spPr>
          <a:xfrm>
            <a:off x="5871763" y="3670335"/>
            <a:ext cx="39718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B99"/>
                </a:solidFill>
              </a:rPr>
              <a:t>54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41483BB0-A072-AF41-ABD9-0F5FC6CA62A5}"/>
              </a:ext>
            </a:extLst>
          </p:cNvPr>
          <p:cNvSpPr txBox="1"/>
          <p:nvPr/>
        </p:nvSpPr>
        <p:spPr>
          <a:xfrm>
            <a:off x="6254788" y="2972821"/>
            <a:ext cx="39718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B99"/>
                </a:solidFill>
              </a:rPr>
              <a:t>68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9BB01C1-243E-9B47-AED9-2498F8E56AD1}"/>
              </a:ext>
            </a:extLst>
          </p:cNvPr>
          <p:cNvSpPr txBox="1"/>
          <p:nvPr/>
        </p:nvSpPr>
        <p:spPr>
          <a:xfrm>
            <a:off x="6668421" y="2414741"/>
            <a:ext cx="39718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B99"/>
                </a:solidFill>
              </a:rPr>
              <a:t>86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4DA5EFF-9611-834F-980F-63DB9A1F3052}"/>
              </a:ext>
            </a:extLst>
          </p:cNvPr>
          <p:cNvSpPr txBox="1"/>
          <p:nvPr/>
        </p:nvSpPr>
        <p:spPr>
          <a:xfrm>
            <a:off x="7059675" y="2257962"/>
            <a:ext cx="39718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B99"/>
                </a:solidFill>
              </a:rPr>
              <a:t>98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D081B87F-5C3A-D74C-ABE9-E8EC07F23B5D}"/>
              </a:ext>
            </a:extLst>
          </p:cNvPr>
          <p:cNvSpPr txBox="1"/>
          <p:nvPr/>
        </p:nvSpPr>
        <p:spPr>
          <a:xfrm>
            <a:off x="7420157" y="2257962"/>
            <a:ext cx="50405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B99"/>
                </a:solidFill>
              </a:rPr>
              <a:t>111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7E865CB6-42AF-6646-AD75-C0E6506002A2}"/>
              </a:ext>
            </a:extLst>
          </p:cNvPr>
          <p:cNvSpPr txBox="1"/>
          <p:nvPr/>
        </p:nvSpPr>
        <p:spPr>
          <a:xfrm>
            <a:off x="7817859" y="2257962"/>
            <a:ext cx="50405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B99"/>
                </a:solidFill>
              </a:rPr>
              <a:t>111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D0BE7E8D-31DF-0E43-904D-359689427738}"/>
              </a:ext>
            </a:extLst>
          </p:cNvPr>
          <p:cNvSpPr txBox="1"/>
          <p:nvPr/>
        </p:nvSpPr>
        <p:spPr>
          <a:xfrm>
            <a:off x="6263703" y="3670335"/>
            <a:ext cx="39718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47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C1D5E24E-4CDB-6140-AA9A-38557FAC2AAA}"/>
              </a:ext>
            </a:extLst>
          </p:cNvPr>
          <p:cNvSpPr txBox="1"/>
          <p:nvPr/>
        </p:nvSpPr>
        <p:spPr>
          <a:xfrm>
            <a:off x="6660889" y="3593262"/>
            <a:ext cx="39718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85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4D35F9E1-E7AB-7547-ACBC-ABD2BA2A1AF2}"/>
              </a:ext>
            </a:extLst>
          </p:cNvPr>
          <p:cNvSpPr txBox="1"/>
          <p:nvPr/>
        </p:nvSpPr>
        <p:spPr>
          <a:xfrm>
            <a:off x="8181005" y="2263359"/>
            <a:ext cx="50405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B99"/>
                </a:solidFill>
              </a:rPr>
              <a:t>111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C9049AAB-22EB-8B4B-A502-AD872E0375FA}"/>
              </a:ext>
            </a:extLst>
          </p:cNvPr>
          <p:cNvSpPr txBox="1"/>
          <p:nvPr/>
        </p:nvSpPr>
        <p:spPr>
          <a:xfrm>
            <a:off x="8608385" y="2268756"/>
            <a:ext cx="50405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B99"/>
                </a:solidFill>
              </a:rPr>
              <a:t>111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0BC1979B-1376-D348-B03A-6C01E3DA7DF5}"/>
              </a:ext>
            </a:extLst>
          </p:cNvPr>
          <p:cNvSpPr txBox="1"/>
          <p:nvPr/>
        </p:nvSpPr>
        <p:spPr>
          <a:xfrm>
            <a:off x="9007327" y="2276832"/>
            <a:ext cx="50405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B99"/>
                </a:solidFill>
              </a:rPr>
              <a:t>111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F6F96D13-CC13-494B-BB30-30C5C96326CE}"/>
              </a:ext>
            </a:extLst>
          </p:cNvPr>
          <p:cNvSpPr txBox="1"/>
          <p:nvPr/>
        </p:nvSpPr>
        <p:spPr>
          <a:xfrm>
            <a:off x="9419712" y="2284908"/>
            <a:ext cx="50405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B99"/>
                </a:solidFill>
              </a:rPr>
              <a:t>111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40E179D-EE5F-9F46-8F84-2ED9E7B79170}"/>
              </a:ext>
            </a:extLst>
          </p:cNvPr>
          <p:cNvSpPr txBox="1"/>
          <p:nvPr/>
        </p:nvSpPr>
        <p:spPr>
          <a:xfrm>
            <a:off x="4277181" y="495485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46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C5F7EA71-867B-8C4F-8A8D-22036D6B8988}"/>
              </a:ext>
            </a:extLst>
          </p:cNvPr>
          <p:cNvSpPr txBox="1"/>
          <p:nvPr/>
        </p:nvSpPr>
        <p:spPr>
          <a:xfrm>
            <a:off x="3877596" y="505665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35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0609404B-42D8-8848-9B4F-B9F173AC29CB}"/>
              </a:ext>
            </a:extLst>
          </p:cNvPr>
          <p:cNvSpPr txBox="1"/>
          <p:nvPr/>
        </p:nvSpPr>
        <p:spPr>
          <a:xfrm>
            <a:off x="3483223" y="506955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AEB9DCF0-EE2E-5A41-9254-6EFDD23CCA8D}"/>
              </a:ext>
            </a:extLst>
          </p:cNvPr>
          <p:cNvSpPr txBox="1"/>
          <p:nvPr/>
        </p:nvSpPr>
        <p:spPr>
          <a:xfrm>
            <a:off x="3092619" y="511311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AF0A1339-676F-2641-AF80-4BA2348F67F3}"/>
              </a:ext>
            </a:extLst>
          </p:cNvPr>
          <p:cNvSpPr txBox="1"/>
          <p:nvPr/>
        </p:nvSpPr>
        <p:spPr>
          <a:xfrm>
            <a:off x="2680779" y="514127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0D49EFC1-7780-D94A-9F1E-07636C3FAC87}"/>
              </a:ext>
            </a:extLst>
          </p:cNvPr>
          <p:cNvSpPr txBox="1"/>
          <p:nvPr/>
        </p:nvSpPr>
        <p:spPr>
          <a:xfrm>
            <a:off x="5085488" y="482138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76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21A41C9B-6061-0A4B-AC3C-F5C2B69A8DB9}"/>
              </a:ext>
            </a:extLst>
          </p:cNvPr>
          <p:cNvSpPr txBox="1"/>
          <p:nvPr/>
        </p:nvSpPr>
        <p:spPr>
          <a:xfrm>
            <a:off x="5483783" y="473566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97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D896C586-C224-604D-A666-7D7253F74C41}"/>
              </a:ext>
            </a:extLst>
          </p:cNvPr>
          <p:cNvSpPr txBox="1"/>
          <p:nvPr/>
        </p:nvSpPr>
        <p:spPr>
          <a:xfrm>
            <a:off x="5844877" y="4590795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119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F2C3C8F1-38CC-F64D-A8E8-25C7335DDF7A}"/>
              </a:ext>
            </a:extLst>
          </p:cNvPr>
          <p:cNvSpPr txBox="1"/>
          <p:nvPr/>
        </p:nvSpPr>
        <p:spPr>
          <a:xfrm>
            <a:off x="6226050" y="4578666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126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C98EED30-B9E5-6846-A6C1-B9AC140AEBAA}"/>
              </a:ext>
            </a:extLst>
          </p:cNvPr>
          <p:cNvSpPr txBox="1"/>
          <p:nvPr/>
        </p:nvSpPr>
        <p:spPr>
          <a:xfrm>
            <a:off x="6611556" y="4574922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126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AD953DA-0024-614F-B462-19C6E4740583}"/>
              </a:ext>
            </a:extLst>
          </p:cNvPr>
          <p:cNvSpPr txBox="1"/>
          <p:nvPr/>
        </p:nvSpPr>
        <p:spPr>
          <a:xfrm>
            <a:off x="7025296" y="4578666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126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9F30BE13-9476-6E46-9334-86CB4202B71A}"/>
              </a:ext>
            </a:extLst>
          </p:cNvPr>
          <p:cNvSpPr txBox="1"/>
          <p:nvPr/>
        </p:nvSpPr>
        <p:spPr>
          <a:xfrm>
            <a:off x="7432252" y="4592021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126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B42FDE2E-99F8-0042-9643-947FC41BC778}"/>
              </a:ext>
            </a:extLst>
          </p:cNvPr>
          <p:cNvSpPr txBox="1"/>
          <p:nvPr/>
        </p:nvSpPr>
        <p:spPr>
          <a:xfrm>
            <a:off x="7817758" y="4590794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126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7724D38C-CCC9-9B43-85FC-F400B56ADAC6}"/>
              </a:ext>
            </a:extLst>
          </p:cNvPr>
          <p:cNvSpPr txBox="1"/>
          <p:nvPr/>
        </p:nvSpPr>
        <p:spPr>
          <a:xfrm>
            <a:off x="8224714" y="4597167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126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0BF9FA46-A043-4D46-BD65-F22AA441F03D}"/>
              </a:ext>
            </a:extLst>
          </p:cNvPr>
          <p:cNvSpPr txBox="1"/>
          <p:nvPr/>
        </p:nvSpPr>
        <p:spPr>
          <a:xfrm>
            <a:off x="8631670" y="4597167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126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144D11F8-4700-CE49-9879-DE55D31F0CA3}"/>
              </a:ext>
            </a:extLst>
          </p:cNvPr>
          <p:cNvSpPr txBox="1"/>
          <p:nvPr/>
        </p:nvSpPr>
        <p:spPr>
          <a:xfrm>
            <a:off x="9017176" y="4590794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1261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640D8CE3-9F61-1B47-AFFC-173715C8F86F}"/>
              </a:ext>
            </a:extLst>
          </p:cNvPr>
          <p:cNvSpPr txBox="1"/>
          <p:nvPr/>
        </p:nvSpPr>
        <p:spPr>
          <a:xfrm>
            <a:off x="9409897" y="4583351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126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9FE556AB-E585-E742-924F-0CCDE7EDFAE4}"/>
              </a:ext>
            </a:extLst>
          </p:cNvPr>
          <p:cNvSpPr txBox="1"/>
          <p:nvPr/>
        </p:nvSpPr>
        <p:spPr>
          <a:xfrm>
            <a:off x="7028934" y="3465019"/>
            <a:ext cx="48951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103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7CC864AF-1D5A-A844-A9CA-CDCAE85EDD09}"/>
              </a:ext>
            </a:extLst>
          </p:cNvPr>
          <p:cNvSpPr txBox="1"/>
          <p:nvPr/>
        </p:nvSpPr>
        <p:spPr>
          <a:xfrm>
            <a:off x="7420157" y="3384093"/>
            <a:ext cx="48951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124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5F627612-D084-7B42-9C45-F4360FF86EDF}"/>
              </a:ext>
            </a:extLst>
          </p:cNvPr>
          <p:cNvSpPr txBox="1"/>
          <p:nvPr/>
        </p:nvSpPr>
        <p:spPr>
          <a:xfrm>
            <a:off x="7811841" y="3326519"/>
            <a:ext cx="48951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129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76946D71-94E4-624C-8BB2-78DEE3BD0781}"/>
              </a:ext>
            </a:extLst>
          </p:cNvPr>
          <p:cNvSpPr txBox="1"/>
          <p:nvPr/>
        </p:nvSpPr>
        <p:spPr>
          <a:xfrm>
            <a:off x="8218033" y="3277647"/>
            <a:ext cx="48951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132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6AF3256B-64BB-774E-96C5-51C6024AECAC}"/>
              </a:ext>
            </a:extLst>
          </p:cNvPr>
          <p:cNvSpPr txBox="1"/>
          <p:nvPr/>
        </p:nvSpPr>
        <p:spPr>
          <a:xfrm>
            <a:off x="8603231" y="3229000"/>
            <a:ext cx="48951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135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4A9DC7D2-CFE7-CA48-8E1F-539FCCE579B8}"/>
              </a:ext>
            </a:extLst>
          </p:cNvPr>
          <p:cNvSpPr txBox="1"/>
          <p:nvPr/>
        </p:nvSpPr>
        <p:spPr>
          <a:xfrm>
            <a:off x="9002169" y="3229000"/>
            <a:ext cx="48951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136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4119F146-2B64-5E42-8A00-E11155BE3473}"/>
              </a:ext>
            </a:extLst>
          </p:cNvPr>
          <p:cNvSpPr txBox="1"/>
          <p:nvPr/>
        </p:nvSpPr>
        <p:spPr>
          <a:xfrm>
            <a:off x="9396757" y="3233240"/>
            <a:ext cx="48951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137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CB55C2E-99B4-1646-AE76-E817CEC60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29" y="1140342"/>
            <a:ext cx="9701741" cy="4905840"/>
          </a:xfrm>
          <a:prstGeom prst="rect">
            <a:avLst/>
          </a:prstGeom>
          <a:ln w="38100">
            <a:solidFill>
              <a:srgbClr val="002B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330A856B-107E-CC4C-A6AB-C62472418D6E}"/>
              </a:ext>
            </a:extLst>
          </p:cNvPr>
          <p:cNvSpPr/>
          <p:nvPr/>
        </p:nvSpPr>
        <p:spPr>
          <a:xfrm>
            <a:off x="1357373" y="1657792"/>
            <a:ext cx="7817982" cy="37057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2018 ГОД:</a:t>
            </a:r>
          </a:p>
          <a:p>
            <a:pPr algn="ctr"/>
            <a:r>
              <a:rPr lang="ru-RU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223 СУДНА</a:t>
            </a:r>
            <a:endParaRPr lang="en-US" sz="8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C8BE464D-B3BC-7946-9BAE-1E20239DB4E0}"/>
              </a:ext>
            </a:extLst>
          </p:cNvPr>
          <p:cNvSpPr/>
          <p:nvPr/>
        </p:nvSpPr>
        <p:spPr>
          <a:xfrm>
            <a:off x="1357373" y="1659761"/>
            <a:ext cx="7817982" cy="37057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2019 ГОД:</a:t>
            </a:r>
          </a:p>
          <a:p>
            <a:pPr algn="ctr"/>
            <a:r>
              <a:rPr lang="ru-RU" sz="8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318 СУДОВ</a:t>
            </a:r>
            <a:endParaRPr lang="en-US" sz="8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81F8D2AB-2C74-6E49-84A8-585FAEAC835F}"/>
              </a:ext>
            </a:extLst>
          </p:cNvPr>
          <p:cNvSpPr txBox="1"/>
          <p:nvPr/>
        </p:nvSpPr>
        <p:spPr>
          <a:xfrm>
            <a:off x="1357373" y="1653003"/>
            <a:ext cx="7817982" cy="3785652"/>
          </a:xfrm>
          <a:prstGeom prst="rect">
            <a:avLst/>
          </a:prstGeom>
          <a:solidFill>
            <a:srgbClr val="FF0000"/>
          </a:solidFill>
          <a:ln w="190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СПГ-ФЛОТ:</a:t>
            </a:r>
          </a:p>
          <a:p>
            <a:pPr algn="ctr"/>
            <a:r>
              <a:rPr lang="ru-RU" sz="9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0</a:t>
            </a:r>
            <a:r>
              <a:rPr lang="en-US" sz="9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r>
              <a:rPr lang="ru-RU" sz="9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</a:t>
            </a:r>
            <a:r>
              <a:rPr lang="en-US" sz="9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%</a:t>
            </a:r>
            <a:endParaRPr lang="ru-RU" sz="9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ОТ ОБЩЕГО КОЛИЧЕСТВА</a:t>
            </a:r>
          </a:p>
          <a:p>
            <a:pPr algn="ctr"/>
            <a:r>
              <a:rPr lang="ru-RU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КОММЕРЧЕСКОГО ФЛОТА </a:t>
            </a:r>
            <a:endParaRPr lang="en-US" sz="4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918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75" grpId="0" animBg="1"/>
      <p:bldP spid="7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9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3625" y="116632"/>
            <a:ext cx="9752056" cy="6741368"/>
          </a:xfrm>
          <a:prstGeom prst="rect">
            <a:avLst/>
          </a:prstGeom>
          <a:noFill/>
          <a:ln w="15875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25"/>
          </a:p>
        </p:txBody>
      </p:sp>
      <p:pic>
        <p:nvPicPr>
          <p:cNvPr id="8" name="Рисунок 4">
            <a:extLst>
              <a:ext uri="{FF2B5EF4-FFF2-40B4-BE49-F238E27FC236}">
                <a16:creationId xmlns:a16="http://schemas.microsoft.com/office/drawing/2014/main" xmlns="" id="{BF5E5D5C-4892-7D4D-9530-8C1E943226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574" y="6356352"/>
            <a:ext cx="1128126" cy="390505"/>
          </a:xfrm>
          <a:prstGeom prst="rect">
            <a:avLst/>
          </a:prstGeom>
          <a:ln>
            <a:noFill/>
          </a:ln>
          <a:effectLst>
            <a:outerShdw dist="50800" dir="5400000" algn="ctr" rotWithShape="0">
              <a:srgbClr val="000000">
                <a:alpha val="0"/>
              </a:srgbClr>
            </a:outerShdw>
            <a:softEdge rad="0"/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0C1BED48-32F1-8441-93EF-72A4F43845C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906000" cy="764704"/>
          </a:xfrm>
          <a:prstGeom prst="rect">
            <a:avLst/>
          </a:prstGeom>
          <a:solidFill>
            <a:srgbClr val="25AAE0"/>
          </a:solidFill>
        </p:spPr>
        <p:txBody>
          <a:bodyPr vert="horz" lIns="36000" tIns="36000" rIns="36000" bIns="3600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IMO 2020</a:t>
            </a:r>
            <a:r>
              <a:rPr kumimoji="0" lang="ru-RU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А МОЖЕТ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IMO </a:t>
            </a:r>
            <a:r>
              <a:rPr kumimoji="0" lang="ru-RU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2022?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xmlns="" id="{72045DF4-FB8E-4742-8EAC-0A52C9C06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9677" y="6381328"/>
            <a:ext cx="252028" cy="365125"/>
          </a:xfrm>
        </p:spPr>
        <p:txBody>
          <a:bodyPr/>
          <a:lstStyle/>
          <a:p>
            <a:fld id="{E0E85748-DF73-431E-BEE6-0053AEBDFBFE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4" name="Rectangle 3"/>
          <p:cNvSpPr/>
          <p:nvPr/>
        </p:nvSpPr>
        <p:spPr>
          <a:xfrm>
            <a:off x="1407958" y="3140968"/>
            <a:ext cx="7083389" cy="101566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6000" b="1" dirty="0">
                <a:solidFill>
                  <a:srgbClr val="002B99"/>
                </a:solidFill>
              </a:rPr>
              <a:t>А МОЖЕТ </a:t>
            </a:r>
            <a:r>
              <a:rPr lang="en-US" sz="6000" b="1" dirty="0">
                <a:solidFill>
                  <a:srgbClr val="002B99"/>
                </a:solidFill>
              </a:rPr>
              <a:t>IMO </a:t>
            </a:r>
            <a:r>
              <a:rPr lang="ru-RU" sz="6000" b="1" dirty="0">
                <a:solidFill>
                  <a:srgbClr val="002B99"/>
                </a:solidFill>
              </a:rPr>
              <a:t>2022?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411305" y="3142686"/>
            <a:ext cx="7083389" cy="1015663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411305" y="3142686"/>
            <a:ext cx="7080042" cy="1015663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73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3625" y="116632"/>
            <a:ext cx="9752056" cy="6741368"/>
          </a:xfrm>
          <a:prstGeom prst="rect">
            <a:avLst/>
          </a:prstGeom>
          <a:noFill/>
          <a:ln w="15875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25"/>
          </a:p>
        </p:txBody>
      </p:sp>
      <p:sp>
        <p:nvSpPr>
          <p:cNvPr id="3" name="TextBox 2"/>
          <p:cNvSpPr txBox="1"/>
          <p:nvPr/>
        </p:nvSpPr>
        <p:spPr>
          <a:xfrm>
            <a:off x="344487" y="3792978"/>
            <a:ext cx="6984093" cy="1192634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3. </a:t>
            </a:r>
            <a:r>
              <a:rPr lang="ru-RU" sz="3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ТРАДИЦИОННЫЙ МАЗУТ</a:t>
            </a:r>
            <a:r>
              <a:rPr lang="en-US" sz="3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</a:t>
            </a:r>
            <a:r>
              <a:rPr lang="en-US" sz="3575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</a:t>
            </a:r>
          </a:p>
          <a:p>
            <a:r>
              <a:rPr lang="en-US" sz="3575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              </a:t>
            </a:r>
            <a:r>
              <a:rPr lang="ru-RU" sz="3575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380 </a:t>
            </a:r>
            <a:r>
              <a:rPr lang="en-US" sz="3575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HSFO </a:t>
            </a:r>
            <a:r>
              <a:rPr lang="en-US" sz="3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+ </a:t>
            </a:r>
            <a:r>
              <a:rPr lang="ru-RU" sz="3575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СКРУББЕР</a:t>
            </a:r>
            <a:r>
              <a:rPr lang="en-US" sz="3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</a:t>
            </a:r>
            <a:endParaRPr lang="ru-RU" sz="357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 Cond" panose="020B0506030403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486" y="2458077"/>
            <a:ext cx="8612819" cy="1192634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2</a:t>
            </a:r>
            <a:r>
              <a:rPr lang="ru-RU" sz="3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. НИЗКОСЕРНИСТЫЙ МАЗУТ</a:t>
            </a:r>
            <a:r>
              <a:rPr lang="en-US" sz="3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</a:t>
            </a:r>
            <a:r>
              <a:rPr lang="ru-RU" sz="3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(БЛЕНД) </a:t>
            </a:r>
            <a:endParaRPr lang="en-US" sz="357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 Cond" panose="020B0506030403020204" pitchFamily="34" charset="0"/>
            </a:endParaRPr>
          </a:p>
          <a:p>
            <a:r>
              <a:rPr lang="en-US" sz="3575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              ULS FO</a:t>
            </a:r>
            <a:r>
              <a:rPr lang="ru-RU" sz="3575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(0,1%) + </a:t>
            </a:r>
            <a:r>
              <a:rPr lang="en-US" sz="3575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VLS FO (0,5%)</a:t>
            </a:r>
            <a:endParaRPr lang="ru-RU" sz="3575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 Cond" panose="020B0506030403020204" pitchFamily="34" charset="0"/>
            </a:endParaRPr>
          </a:p>
        </p:txBody>
      </p:sp>
      <p:pic>
        <p:nvPicPr>
          <p:cNvPr id="8" name="Рисунок 4">
            <a:extLst>
              <a:ext uri="{FF2B5EF4-FFF2-40B4-BE49-F238E27FC236}">
                <a16:creationId xmlns:a16="http://schemas.microsoft.com/office/drawing/2014/main" xmlns="" id="{BF5E5D5C-4892-7D4D-9530-8C1E943226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574" y="6356352"/>
            <a:ext cx="1128126" cy="390505"/>
          </a:xfrm>
          <a:prstGeom prst="rect">
            <a:avLst/>
          </a:prstGeom>
          <a:ln>
            <a:noFill/>
          </a:ln>
          <a:effectLst>
            <a:outerShdw dist="50800" dir="5400000" algn="ctr" rotWithShape="0">
              <a:srgbClr val="000000">
                <a:alpha val="0"/>
              </a:srgbClr>
            </a:outerShdw>
            <a:softEdge rad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E8E0A49-04FA-9840-9BA1-B339D7413284}"/>
              </a:ext>
            </a:extLst>
          </p:cNvPr>
          <p:cNvSpPr txBox="1"/>
          <p:nvPr/>
        </p:nvSpPr>
        <p:spPr>
          <a:xfrm>
            <a:off x="344487" y="5181744"/>
            <a:ext cx="8612819" cy="1192634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4</a:t>
            </a:r>
            <a:r>
              <a:rPr lang="ru-RU" sz="3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. АЛЬТЕРНАТИВНЫЕ ВИДЫ ТОПЛИВА – </a:t>
            </a:r>
            <a:r>
              <a:rPr lang="en-US" sz="3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        </a:t>
            </a:r>
          </a:p>
          <a:p>
            <a:r>
              <a:rPr lang="en-US" sz="3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             </a:t>
            </a:r>
            <a:r>
              <a:rPr lang="ru-RU" sz="3575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СПГ, БИОТОПЛИВО.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0C1BED48-32F1-8441-93EF-72A4F43845C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906000" cy="764704"/>
          </a:xfrm>
          <a:prstGeom prst="rect">
            <a:avLst/>
          </a:prstGeom>
          <a:solidFill>
            <a:srgbClr val="25AAE0"/>
          </a:solidFill>
        </p:spPr>
        <p:txBody>
          <a:bodyPr vert="horz" lIns="36000" tIns="36000" rIns="36000" bIns="3600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ru-RU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ОГРАНИЧЕНИЯ ПО ВЫБРОСАМ.</a:t>
            </a:r>
            <a:r>
              <a:rPr lang="en-US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ВАРИАНТЫ?</a:t>
            </a:r>
            <a:endParaRPr kumimoji="0" lang="ru-RU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EAE0012-D35E-6048-A4F1-191D21C0B651}"/>
              </a:ext>
            </a:extLst>
          </p:cNvPr>
          <p:cNvSpPr txBox="1"/>
          <p:nvPr/>
        </p:nvSpPr>
        <p:spPr>
          <a:xfrm>
            <a:off x="344488" y="1148811"/>
            <a:ext cx="8900322" cy="1192634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1. </a:t>
            </a:r>
            <a:r>
              <a:rPr lang="ru-RU" sz="3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НИЗКОСЕРНИСТОЕ ДИЗЕЛЬНОЕ ТОПЛИВО </a:t>
            </a:r>
            <a:endParaRPr lang="en-US" sz="357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 Cond" panose="020B0506030403020204" pitchFamily="34" charset="0"/>
            </a:endParaRPr>
          </a:p>
          <a:p>
            <a:r>
              <a:rPr lang="en-US" sz="3575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              MGO LS </a:t>
            </a:r>
            <a:endParaRPr lang="ru-RU" sz="3575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 Cond" panose="020B0506030403020204" pitchFamily="34" charset="0"/>
            </a:endParaRP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xmlns="" id="{72045DF4-FB8E-4742-8EAC-0A52C9C06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9676" y="6381328"/>
            <a:ext cx="404851" cy="365125"/>
          </a:xfrm>
        </p:spPr>
        <p:txBody>
          <a:bodyPr/>
          <a:lstStyle/>
          <a:p>
            <a:fld id="{E0E85748-DF73-431E-BEE6-0053AEBDFBFE}" type="slidenum">
              <a:rPr lang="ru-RU" smtClean="0"/>
              <a:pPr/>
              <a:t>28</a:t>
            </a:fld>
            <a:r>
              <a:rPr lang="en-US" dirty="0"/>
              <a:t> </a:t>
            </a:r>
            <a:endParaRPr lang="ru-RU" dirty="0"/>
          </a:p>
        </p:txBody>
      </p:sp>
      <p:sp>
        <p:nvSpPr>
          <p:cNvPr id="2" name="Rectangle 1"/>
          <p:cNvSpPr/>
          <p:nvPr/>
        </p:nvSpPr>
        <p:spPr>
          <a:xfrm>
            <a:off x="200472" y="2349968"/>
            <a:ext cx="6552728" cy="1345555"/>
          </a:xfrm>
          <a:prstGeom prst="rect">
            <a:avLst/>
          </a:prstGeom>
          <a:solidFill>
            <a:srgbClr val="FF0000">
              <a:alpha val="0"/>
            </a:srgbClr>
          </a:solidFill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00472" y="3716517"/>
            <a:ext cx="6552728" cy="1345555"/>
          </a:xfrm>
          <a:prstGeom prst="rect">
            <a:avLst/>
          </a:prstGeom>
          <a:solidFill>
            <a:schemeClr val="accent1">
              <a:alpha val="0"/>
            </a:schemeClr>
          </a:solidFill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00472" y="5105283"/>
            <a:ext cx="6552728" cy="1345555"/>
          </a:xfrm>
          <a:prstGeom prst="rect">
            <a:avLst/>
          </a:prstGeom>
          <a:solidFill>
            <a:schemeClr val="accent1">
              <a:alpha val="0"/>
            </a:schemeClr>
          </a:solidFill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00472" y="2349968"/>
            <a:ext cx="6552728" cy="1300743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48392" y="5107051"/>
            <a:ext cx="6552728" cy="1300743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17181" y="3761005"/>
            <a:ext cx="6552728" cy="1300743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82864" y="3738922"/>
            <a:ext cx="6552728" cy="1300743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00472" y="5131212"/>
            <a:ext cx="6552728" cy="1300743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39244" y="2362719"/>
            <a:ext cx="6552728" cy="1300743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06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1" grpId="0"/>
      <p:bldP spid="2" grpId="0" animBg="1"/>
      <p:bldP spid="12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" r="9918" b="-2617"/>
          <a:stretch/>
        </p:blipFill>
        <p:spPr bwMode="auto">
          <a:xfrm>
            <a:off x="50785" y="0"/>
            <a:ext cx="9855215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MABUX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368" y="6237312"/>
            <a:ext cx="1380153" cy="51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43B1233-E4EF-6641-8A82-0F4DC5B25E17}"/>
              </a:ext>
            </a:extLst>
          </p:cNvPr>
          <p:cNvSpPr txBox="1"/>
          <p:nvPr/>
        </p:nvSpPr>
        <p:spPr>
          <a:xfrm>
            <a:off x="907900" y="2220380"/>
            <a:ext cx="8090187" cy="965944"/>
          </a:xfrm>
          <a:prstGeom prst="rect">
            <a:avLst/>
          </a:prstGeom>
          <a:noFill/>
        </p:spPr>
        <p:txBody>
          <a:bodyPr wrap="square" lIns="103163" tIns="51581" rIns="103163" bIns="51581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56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Sergey Ivanov</a:t>
            </a:r>
            <a:endParaRPr lang="ru-RU" sz="2800" b="1" dirty="0">
              <a:solidFill>
                <a:srgbClr val="0056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algn="ctr"/>
            <a:r>
              <a:rPr lang="en-US" sz="2800" b="1" dirty="0">
                <a:solidFill>
                  <a:srgbClr val="0056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Executive Director</a:t>
            </a:r>
            <a:endParaRPr lang="ru-RU" sz="2800" b="1" dirty="0">
              <a:solidFill>
                <a:srgbClr val="0056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CE0F889-65A4-8947-87CD-AD895182D5B2}"/>
              </a:ext>
            </a:extLst>
          </p:cNvPr>
          <p:cNvSpPr txBox="1"/>
          <p:nvPr/>
        </p:nvSpPr>
        <p:spPr>
          <a:xfrm>
            <a:off x="1064562" y="3178628"/>
            <a:ext cx="7776864" cy="658167"/>
          </a:xfrm>
          <a:prstGeom prst="rect">
            <a:avLst/>
          </a:prstGeom>
          <a:noFill/>
        </p:spPr>
        <p:txBody>
          <a:bodyPr wrap="square" lIns="103163" tIns="51581" rIns="103163" bIns="51581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56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Marine Bunker Exchange (MABUX) AB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CA24060-DA91-0C47-B5C1-3C3D89901609}"/>
              </a:ext>
            </a:extLst>
          </p:cNvPr>
          <p:cNvSpPr txBox="1"/>
          <p:nvPr/>
        </p:nvSpPr>
        <p:spPr>
          <a:xfrm>
            <a:off x="1144750" y="4022163"/>
            <a:ext cx="3528393" cy="1212165"/>
          </a:xfrm>
          <a:prstGeom prst="rect">
            <a:avLst/>
          </a:prstGeom>
          <a:noFill/>
        </p:spPr>
        <p:txBody>
          <a:bodyPr wrap="square" lIns="103163" tIns="51581" rIns="103163" bIns="51581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Kullagatan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6, SE-25220,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Helsingborg,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Sweden</a:t>
            </a:r>
            <a:endParaRPr lang="ru-RU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C9CBE12-BF56-104F-BF74-61CD50030427}"/>
              </a:ext>
            </a:extLst>
          </p:cNvPr>
          <p:cNvSpPr txBox="1"/>
          <p:nvPr/>
        </p:nvSpPr>
        <p:spPr>
          <a:xfrm>
            <a:off x="5824139" y="4022163"/>
            <a:ext cx="3744416" cy="1950829"/>
          </a:xfrm>
          <a:prstGeom prst="rect">
            <a:avLst/>
          </a:prstGeom>
          <a:noFill/>
        </p:spPr>
        <p:txBody>
          <a:bodyPr wrap="square" lIns="103163" tIns="51581" rIns="103163" bIns="51581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Tel:    +46 42 140430</a:t>
            </a:r>
          </a:p>
          <a:p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Mob. +46 709409454</a:t>
            </a:r>
          </a:p>
          <a:p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E-mail: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info@mabux.com</a:t>
            </a:r>
            <a:endParaRPr lang="en-US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Website: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www.mabux.com</a:t>
            </a:r>
            <a:endParaRPr lang="en-US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Website: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www.mabux.ru</a:t>
            </a:r>
            <a:endParaRPr lang="en-US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229F7C3-982F-E448-BCDA-591C6C190D70}"/>
              </a:ext>
            </a:extLst>
          </p:cNvPr>
          <p:cNvSpPr txBox="1"/>
          <p:nvPr/>
        </p:nvSpPr>
        <p:spPr>
          <a:xfrm>
            <a:off x="933298" y="41560"/>
            <a:ext cx="8090187" cy="213549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square" lIns="103163" tIns="51581" rIns="103163" bIns="51581" rtlCol="0">
            <a:spAutoFit/>
          </a:bodyPr>
          <a:lstStyle/>
          <a:p>
            <a:pPr algn="ctr"/>
            <a:r>
              <a:rPr lang="ru-RU" sz="6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СПАСИБО </a:t>
            </a:r>
            <a:endParaRPr lang="en-US" sz="6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algn="ctr"/>
            <a:r>
              <a:rPr lang="ru-RU" sz="6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09946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14" y="2270195"/>
            <a:ext cx="6864761" cy="2376264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xmlns="" id="{F1E44D1E-51B3-AC4D-9028-1F149B0B84FE}"/>
              </a:ext>
            </a:extLst>
          </p:cNvPr>
          <p:cNvSpPr txBox="1">
            <a:spLocks/>
          </p:cNvSpPr>
          <p:nvPr/>
        </p:nvSpPr>
        <p:spPr>
          <a:xfrm>
            <a:off x="299677" y="6381328"/>
            <a:ext cx="252028" cy="365125"/>
          </a:xfrm>
          <a:prstGeom prst="rect">
            <a:avLst/>
          </a:prstGeom>
        </p:spPr>
        <p:txBody>
          <a:bodyPr vert="horz" lIns="103163" tIns="51581" rIns="103163" bIns="51581" rtlCol="0" anchor="ctr"/>
          <a:lstStyle>
            <a:defPPr>
              <a:defRPr lang="ru-RU"/>
            </a:defPPr>
            <a:lvl1pPr marL="0" algn="r" defTabSz="1031626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5813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1626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7439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3252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9065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94878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0691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26504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E85748-DF73-431E-BEE6-0053AEBDFBFE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E541135-6A0D-5746-9AC1-396A3319682B}"/>
              </a:ext>
            </a:extLst>
          </p:cNvPr>
          <p:cNvSpPr txBox="1"/>
          <p:nvPr/>
        </p:nvSpPr>
        <p:spPr>
          <a:xfrm>
            <a:off x="527701" y="857463"/>
            <a:ext cx="8793783" cy="24006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143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5000" dirty="0"/>
              <a:t>СОСТОЯНИЕ ГЛОБАЛЬНОГО БУНКЕРНОГО РЫНКА, </a:t>
            </a:r>
          </a:p>
          <a:p>
            <a:pPr algn="ctr"/>
            <a:r>
              <a:rPr lang="en-US" sz="5000" dirty="0"/>
              <a:t>I </a:t>
            </a:r>
            <a:r>
              <a:rPr lang="ru-RU" sz="5000" dirty="0"/>
              <a:t>полугодие 2019 г.</a:t>
            </a:r>
            <a:endParaRPr lang="en-US" sz="5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4632077-9F94-E842-9B2B-4D70BBDDA5C1}"/>
              </a:ext>
            </a:extLst>
          </p:cNvPr>
          <p:cNvSpPr txBox="1"/>
          <p:nvPr/>
        </p:nvSpPr>
        <p:spPr>
          <a:xfrm>
            <a:off x="551705" y="3527062"/>
            <a:ext cx="8793783" cy="2585323"/>
          </a:xfrm>
          <a:prstGeom prst="rect">
            <a:avLst/>
          </a:prstGeom>
          <a:solidFill>
            <a:srgbClr val="002B99"/>
          </a:solidFill>
          <a:ln w="11430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chemeClr val="bg1"/>
                </a:solidFill>
              </a:rPr>
              <a:t>ПЕРСПЕКТИВЫ СПГ</a:t>
            </a:r>
          </a:p>
          <a:p>
            <a:pPr algn="ctr"/>
            <a:r>
              <a:rPr lang="ru-RU" sz="5400" dirty="0">
                <a:solidFill>
                  <a:schemeClr val="bg1"/>
                </a:solidFill>
              </a:rPr>
              <a:t>В КАЧЕСТВЕ</a:t>
            </a:r>
          </a:p>
          <a:p>
            <a:pPr algn="ctr"/>
            <a:r>
              <a:rPr lang="ru-RU" sz="5400" dirty="0">
                <a:solidFill>
                  <a:schemeClr val="bg1"/>
                </a:solidFill>
              </a:rPr>
              <a:t>БУНКЕРНОГО ТОПЛИВА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9638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3625" y="116632"/>
            <a:ext cx="9752056" cy="6741368"/>
          </a:xfrm>
          <a:prstGeom prst="rect">
            <a:avLst/>
          </a:prstGeom>
          <a:noFill/>
          <a:ln w="15875">
            <a:solidFill>
              <a:schemeClr val="tx1">
                <a:alpha val="50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25"/>
          </a:p>
        </p:txBody>
      </p:sp>
      <p:sp>
        <p:nvSpPr>
          <p:cNvPr id="2" name="TextBox 1"/>
          <p:cNvSpPr txBox="1"/>
          <p:nvPr/>
        </p:nvSpPr>
        <p:spPr>
          <a:xfrm>
            <a:off x="530151" y="1720744"/>
            <a:ext cx="6801956" cy="1192634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ru-RU" sz="3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Емкость: </a:t>
            </a:r>
            <a:r>
              <a:rPr lang="ru-RU" sz="357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250-380</a:t>
            </a:r>
            <a:r>
              <a:rPr lang="ru-RU" sz="3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млн тонн топлива в год.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0151" y="2917236"/>
            <a:ext cx="5366597" cy="642484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ru-RU" sz="3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Рост спроса: </a:t>
            </a:r>
            <a:r>
              <a:rPr lang="ru-RU" sz="357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2,6%</a:t>
            </a:r>
            <a:r>
              <a:rPr lang="ru-RU" sz="3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в год.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0151" y="3598340"/>
            <a:ext cx="8612819" cy="1192634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ru-RU" sz="3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Объем морских перевозок</a:t>
            </a:r>
            <a:r>
              <a:rPr lang="en-US" sz="3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:</a:t>
            </a:r>
            <a:r>
              <a:rPr lang="ru-RU" sz="3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</a:t>
            </a:r>
            <a:r>
              <a:rPr lang="ru-RU" sz="357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90%</a:t>
            </a:r>
            <a:r>
              <a:rPr lang="ru-RU" sz="3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от всех грузоперевозок в мире.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0151" y="672796"/>
            <a:ext cx="8959353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25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ОБЩЕЕ СОСТОЯНИЕ МИРОВОГО РЫНКА БУНКЕРОВОК</a:t>
            </a:r>
          </a:p>
        </p:txBody>
      </p:sp>
      <p:pic>
        <p:nvPicPr>
          <p:cNvPr id="8" name="Рисунок 4">
            <a:extLst>
              <a:ext uri="{FF2B5EF4-FFF2-40B4-BE49-F238E27FC236}">
                <a16:creationId xmlns:a16="http://schemas.microsoft.com/office/drawing/2014/main" xmlns="" id="{BF5E5D5C-4892-7D4D-9530-8C1E943226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574" y="6356352"/>
            <a:ext cx="1128126" cy="390505"/>
          </a:xfrm>
          <a:prstGeom prst="rect">
            <a:avLst/>
          </a:prstGeom>
          <a:ln>
            <a:noFill/>
          </a:ln>
          <a:effectLst>
            <a:outerShdw dist="50800" dir="5400000" algn="ctr" rotWithShape="0">
              <a:srgbClr val="000000">
                <a:alpha val="0"/>
              </a:srgbClr>
            </a:outerShdw>
            <a:softEdge rad="0"/>
          </a:effectLst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xmlns="" id="{85811EFC-F0EA-4545-BF4D-73EF34DAF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9677" y="6381328"/>
            <a:ext cx="252028" cy="365125"/>
          </a:xfrm>
        </p:spPr>
        <p:txBody>
          <a:bodyPr/>
          <a:lstStyle/>
          <a:p>
            <a:fld id="{E0E85748-DF73-431E-BEE6-0053AEBDFBFE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6051A8C-034D-FC43-B11C-A38426BCCBBD}"/>
              </a:ext>
            </a:extLst>
          </p:cNvPr>
          <p:cNvSpPr txBox="1"/>
          <p:nvPr/>
        </p:nvSpPr>
        <p:spPr>
          <a:xfrm>
            <a:off x="551704" y="4790974"/>
            <a:ext cx="8612819" cy="1742785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ru-RU" sz="3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Около</a:t>
            </a:r>
            <a:r>
              <a:rPr lang="ru-RU" sz="357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60 000 </a:t>
            </a:r>
            <a:r>
              <a:rPr lang="ru-RU" sz="3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судов в сфере коммерческого судоходства. Всего в мире насчитывается около </a:t>
            </a:r>
            <a:endParaRPr lang="en-GB" sz="357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 Cond" panose="020B0506030403020204" pitchFamily="34" charset="0"/>
            </a:endParaRPr>
          </a:p>
          <a:p>
            <a:r>
              <a:rPr lang="en-GB" sz="357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       </a:t>
            </a:r>
            <a:r>
              <a:rPr lang="ru-RU" sz="357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90 000 </a:t>
            </a:r>
            <a:r>
              <a:rPr lang="ru-RU" sz="357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судов.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F3051574-2EA1-6548-8B6B-444CED5031B9}"/>
              </a:ext>
            </a:extLst>
          </p:cNvPr>
          <p:cNvCxnSpPr/>
          <p:nvPr/>
        </p:nvCxnSpPr>
        <p:spPr>
          <a:xfrm>
            <a:off x="2144688" y="5373216"/>
            <a:ext cx="2016224" cy="0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07629ADD-F3C5-C24C-94D4-AB59C76510F9}"/>
              </a:ext>
            </a:extLst>
          </p:cNvPr>
          <p:cNvCxnSpPr/>
          <p:nvPr/>
        </p:nvCxnSpPr>
        <p:spPr>
          <a:xfrm>
            <a:off x="1172580" y="6453336"/>
            <a:ext cx="2592288" cy="0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874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4">
            <a:extLst>
              <a:ext uri="{FF2B5EF4-FFF2-40B4-BE49-F238E27FC236}">
                <a16:creationId xmlns:a16="http://schemas.microsoft.com/office/drawing/2014/main" xmlns="" id="{842D1C3B-AED0-3A45-93FD-EF763C19E4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679" y="6355948"/>
            <a:ext cx="1128126" cy="390505"/>
          </a:xfrm>
          <a:prstGeom prst="rect">
            <a:avLst/>
          </a:prstGeom>
          <a:ln>
            <a:noFill/>
          </a:ln>
          <a:effectLst>
            <a:outerShdw dist="50800" dir="5400000" algn="ctr" rotWithShape="0">
              <a:srgbClr val="000000">
                <a:alpha val="0"/>
              </a:srgbClr>
            </a:outerShdw>
            <a:softEdge rad="0"/>
          </a:effectLst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xmlns="" id="{DB52619B-6CDC-9C4E-8B6A-A9919E969EDC}"/>
              </a:ext>
            </a:extLst>
          </p:cNvPr>
          <p:cNvSpPr txBox="1">
            <a:spLocks/>
          </p:cNvSpPr>
          <p:nvPr/>
        </p:nvSpPr>
        <p:spPr>
          <a:xfrm>
            <a:off x="299677" y="6381328"/>
            <a:ext cx="252028" cy="365125"/>
          </a:xfrm>
          <a:prstGeom prst="rect">
            <a:avLst/>
          </a:prstGeom>
        </p:spPr>
        <p:txBody>
          <a:bodyPr vert="horz" lIns="103163" tIns="51581" rIns="103163" bIns="51581" rtlCol="0" anchor="ctr"/>
          <a:lstStyle>
            <a:defPPr>
              <a:defRPr lang="ru-RU"/>
            </a:defPPr>
            <a:lvl1pPr marL="0" algn="r" defTabSz="1031626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5813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1626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7439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3252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9065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94878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0691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26504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E85748-DF73-431E-BEE6-0053AEBDFBFE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2D13A47A-7DDB-D845-83E2-FE8D1BBE6A99}"/>
              </a:ext>
            </a:extLst>
          </p:cNvPr>
          <p:cNvSpPr txBox="1">
            <a:spLocks/>
          </p:cNvSpPr>
          <p:nvPr/>
        </p:nvSpPr>
        <p:spPr>
          <a:xfrm>
            <a:off x="-22406" y="20178"/>
            <a:ext cx="9906000" cy="764704"/>
          </a:xfrm>
          <a:prstGeom prst="rect">
            <a:avLst/>
          </a:prstGeom>
          <a:solidFill>
            <a:srgbClr val="25AAE0"/>
          </a:solidFill>
        </p:spPr>
        <p:txBody>
          <a:bodyPr vert="horz" lIns="36000" tIns="36000" rIns="36000" bIns="3600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ru-RU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МИРОВОЙ БУНКЕРНЫЙ ИНДЕКС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MABUX</a:t>
            </a:r>
            <a:endParaRPr kumimoji="0" lang="ru-RU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95104DC-DD78-1B41-999D-1FAF222007EF}"/>
              </a:ext>
            </a:extLst>
          </p:cNvPr>
          <p:cNvSpPr txBox="1"/>
          <p:nvPr/>
        </p:nvSpPr>
        <p:spPr>
          <a:xfrm>
            <a:off x="-1235427" y="1171671"/>
            <a:ext cx="1264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B99"/>
                </a:solidFill>
              </a:rPr>
              <a:t>380 HSFO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801D8FD-973D-F641-B9C9-73A2709D1ABD}"/>
              </a:ext>
            </a:extLst>
          </p:cNvPr>
          <p:cNvSpPr txBox="1"/>
          <p:nvPr/>
        </p:nvSpPr>
        <p:spPr>
          <a:xfrm>
            <a:off x="-1116523" y="3944514"/>
            <a:ext cx="1264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B99"/>
                </a:solidFill>
              </a:rPr>
              <a:t>MGO 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EE19C79-A1B2-794F-B4CF-1112D1C4B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61" y="869471"/>
            <a:ext cx="9727151" cy="2688253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F1440DE-28F6-AA42-9F3C-7A5BE76B6ECC}"/>
              </a:ext>
            </a:extLst>
          </p:cNvPr>
          <p:cNvSpPr txBox="1"/>
          <p:nvPr/>
        </p:nvSpPr>
        <p:spPr>
          <a:xfrm>
            <a:off x="632520" y="1371726"/>
            <a:ext cx="1264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B99"/>
                </a:solidFill>
              </a:rPr>
              <a:t>380 HSFO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3FAD8B8-A681-2F4E-8117-F7649E1C5DE7}"/>
              </a:ext>
            </a:extLst>
          </p:cNvPr>
          <p:cNvSpPr txBox="1"/>
          <p:nvPr/>
        </p:nvSpPr>
        <p:spPr>
          <a:xfrm>
            <a:off x="2652265" y="2173438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B99"/>
                </a:solidFill>
              </a:rPr>
              <a:t>360 </a:t>
            </a:r>
            <a:r>
              <a:rPr lang="en-US" b="1" dirty="0">
                <a:solidFill>
                  <a:srgbClr val="002B99"/>
                </a:solidFill>
              </a:rPr>
              <a:t>USD/MT</a:t>
            </a: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xmlns="" id="{A66C5DBA-210A-494E-A3A0-B0647D1959C8}"/>
              </a:ext>
            </a:extLst>
          </p:cNvPr>
          <p:cNvSpPr/>
          <p:nvPr/>
        </p:nvSpPr>
        <p:spPr>
          <a:xfrm>
            <a:off x="4236441" y="2259746"/>
            <a:ext cx="1008112" cy="2099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E96AF46-B8B7-5341-AC16-0173BB62DDC9}"/>
              </a:ext>
            </a:extLst>
          </p:cNvPr>
          <p:cNvSpPr txBox="1"/>
          <p:nvPr/>
        </p:nvSpPr>
        <p:spPr>
          <a:xfrm>
            <a:off x="5392331" y="1940640"/>
            <a:ext cx="3130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B99"/>
                </a:solidFill>
              </a:rPr>
              <a:t>398</a:t>
            </a:r>
            <a:r>
              <a:rPr lang="ru-RU" sz="4000" b="1" dirty="0">
                <a:solidFill>
                  <a:srgbClr val="002B99"/>
                </a:solidFill>
              </a:rPr>
              <a:t> </a:t>
            </a:r>
            <a:r>
              <a:rPr lang="en-US" sz="4000" b="1" dirty="0">
                <a:solidFill>
                  <a:srgbClr val="002B99"/>
                </a:solidFill>
              </a:rPr>
              <a:t>USD/MT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A4E97E0-7501-394B-BA7D-4A29F4B88C51}"/>
              </a:ext>
            </a:extLst>
          </p:cNvPr>
          <p:cNvSpPr txBox="1"/>
          <p:nvPr/>
        </p:nvSpPr>
        <p:spPr>
          <a:xfrm>
            <a:off x="4017055" y="1711773"/>
            <a:ext cx="2291865" cy="1323439"/>
          </a:xfrm>
          <a:prstGeom prst="rect">
            <a:avLst/>
          </a:prstGeom>
          <a:solidFill>
            <a:schemeClr val="bg1"/>
          </a:solidFill>
          <a:ln w="53975">
            <a:solidFill>
              <a:srgbClr val="002B99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2B99"/>
                </a:solidFill>
              </a:rPr>
              <a:t>9.5%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EBE8AF5-60BA-2146-B2AA-EEE12C18F4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61" y="3593783"/>
            <a:ext cx="9727151" cy="2716188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18A59E3-4402-5E4E-B2C9-A40CAFFEC714}"/>
              </a:ext>
            </a:extLst>
          </p:cNvPr>
          <p:cNvSpPr txBox="1"/>
          <p:nvPr/>
        </p:nvSpPr>
        <p:spPr>
          <a:xfrm>
            <a:off x="633694" y="4489044"/>
            <a:ext cx="1264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B99"/>
                </a:solidFill>
              </a:rPr>
              <a:t>MGO LS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043E83D-2CE9-1E42-B2D9-548EF6DB50D2}"/>
              </a:ext>
            </a:extLst>
          </p:cNvPr>
          <p:cNvSpPr txBox="1"/>
          <p:nvPr/>
        </p:nvSpPr>
        <p:spPr>
          <a:xfrm>
            <a:off x="2652265" y="5264952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B99"/>
                </a:solidFill>
              </a:rPr>
              <a:t>600</a:t>
            </a:r>
            <a:r>
              <a:rPr lang="ru-RU" b="1" dirty="0">
                <a:solidFill>
                  <a:srgbClr val="002B99"/>
                </a:solidFill>
              </a:rPr>
              <a:t> </a:t>
            </a:r>
            <a:r>
              <a:rPr lang="en-US" b="1" dirty="0">
                <a:solidFill>
                  <a:srgbClr val="002B99"/>
                </a:solidFill>
              </a:rPr>
              <a:t>USD/MT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xmlns="" id="{43EA9EDB-3BFF-4A47-ABB3-42E8CA910E6E}"/>
              </a:ext>
            </a:extLst>
          </p:cNvPr>
          <p:cNvSpPr/>
          <p:nvPr/>
        </p:nvSpPr>
        <p:spPr>
          <a:xfrm>
            <a:off x="4236441" y="5360055"/>
            <a:ext cx="1008112" cy="2099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D3B5D7A-B892-194D-9C0E-5B0C46E1D263}"/>
              </a:ext>
            </a:extLst>
          </p:cNvPr>
          <p:cNvSpPr txBox="1"/>
          <p:nvPr/>
        </p:nvSpPr>
        <p:spPr>
          <a:xfrm>
            <a:off x="5387921" y="5086177"/>
            <a:ext cx="3130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B99"/>
                </a:solidFill>
              </a:rPr>
              <a:t>650</a:t>
            </a:r>
            <a:r>
              <a:rPr lang="ru-RU" sz="4000" b="1" dirty="0">
                <a:solidFill>
                  <a:srgbClr val="002B99"/>
                </a:solidFill>
              </a:rPr>
              <a:t> </a:t>
            </a:r>
            <a:r>
              <a:rPr lang="en-US" sz="4000" b="1" dirty="0">
                <a:solidFill>
                  <a:srgbClr val="002B99"/>
                </a:solidFill>
              </a:rPr>
              <a:t>USD/MT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16AC920-3E56-0F48-80FD-5A3FC4623D2C}"/>
              </a:ext>
            </a:extLst>
          </p:cNvPr>
          <p:cNvSpPr txBox="1"/>
          <p:nvPr/>
        </p:nvSpPr>
        <p:spPr>
          <a:xfrm>
            <a:off x="4017055" y="4597408"/>
            <a:ext cx="2263114" cy="1323439"/>
          </a:xfrm>
          <a:prstGeom prst="rect">
            <a:avLst/>
          </a:prstGeom>
          <a:solidFill>
            <a:schemeClr val="bg1"/>
          </a:solidFill>
          <a:ln w="53975">
            <a:solidFill>
              <a:srgbClr val="002B99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2B99"/>
                </a:solidFill>
              </a:rPr>
              <a:t>7.7%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003A2F8-E5ED-0F4B-91A3-2C14B5FF0315}"/>
              </a:ext>
            </a:extLst>
          </p:cNvPr>
          <p:cNvSpPr txBox="1"/>
          <p:nvPr/>
        </p:nvSpPr>
        <p:spPr>
          <a:xfrm>
            <a:off x="4016887" y="1720356"/>
            <a:ext cx="2291865" cy="1323439"/>
          </a:xfrm>
          <a:prstGeom prst="rect">
            <a:avLst/>
          </a:prstGeom>
          <a:solidFill>
            <a:schemeClr val="bg1"/>
          </a:solidFill>
          <a:ln w="53975">
            <a:solidFill>
              <a:srgbClr val="002B99"/>
            </a:solidFill>
          </a:ln>
        </p:spPr>
        <p:txBody>
          <a:bodyPr wrap="square" rtlCol="0">
            <a:spAutoFit/>
          </a:bodyPr>
          <a:lstStyle/>
          <a:p>
            <a:r>
              <a:rPr lang="ru-RU" sz="8000" b="1" dirty="0">
                <a:solidFill>
                  <a:srgbClr val="FF0000"/>
                </a:solidFill>
              </a:rPr>
              <a:t>20</a:t>
            </a:r>
            <a:r>
              <a:rPr lang="en-US" sz="8000" b="1" dirty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E52938A-F989-BF4E-9869-3F9392BAA2E7}"/>
              </a:ext>
            </a:extLst>
          </p:cNvPr>
          <p:cNvSpPr txBox="1"/>
          <p:nvPr/>
        </p:nvSpPr>
        <p:spPr>
          <a:xfrm>
            <a:off x="4000988" y="4611653"/>
            <a:ext cx="2291865" cy="1323439"/>
          </a:xfrm>
          <a:prstGeom prst="rect">
            <a:avLst/>
          </a:prstGeom>
          <a:solidFill>
            <a:schemeClr val="bg1"/>
          </a:solidFill>
          <a:ln w="53975">
            <a:solidFill>
              <a:srgbClr val="002B99"/>
            </a:solidFill>
          </a:ln>
        </p:spPr>
        <p:txBody>
          <a:bodyPr wrap="square" rtlCol="0">
            <a:spAutoFit/>
          </a:bodyPr>
          <a:lstStyle/>
          <a:p>
            <a:r>
              <a:rPr lang="ru-RU" sz="8000" b="1" dirty="0">
                <a:solidFill>
                  <a:srgbClr val="FF0000"/>
                </a:solidFill>
              </a:rPr>
              <a:t>17</a:t>
            </a:r>
            <a:r>
              <a:rPr lang="en-US" sz="8000" b="1" dirty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2A38BB2-F0CC-6B44-AC8E-4C70A0D39BF5}"/>
              </a:ext>
            </a:extLst>
          </p:cNvPr>
          <p:cNvSpPr txBox="1"/>
          <p:nvPr/>
        </p:nvSpPr>
        <p:spPr>
          <a:xfrm>
            <a:off x="4612127" y="2617075"/>
            <a:ext cx="1264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B99"/>
                </a:solidFill>
              </a:rPr>
              <a:t> АПРЕЛЬ</a:t>
            </a:r>
            <a:endParaRPr lang="en-US" b="1" dirty="0">
              <a:solidFill>
                <a:srgbClr val="002B99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DB4A62E-B815-6F41-9C99-115C7CEC9765}"/>
              </a:ext>
            </a:extLst>
          </p:cNvPr>
          <p:cNvSpPr txBox="1"/>
          <p:nvPr/>
        </p:nvSpPr>
        <p:spPr>
          <a:xfrm>
            <a:off x="4514494" y="5542782"/>
            <a:ext cx="1264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B99"/>
                </a:solidFill>
              </a:rPr>
              <a:t> АПРЕЛЬ</a:t>
            </a:r>
            <a:endParaRPr lang="en-US" b="1" dirty="0">
              <a:solidFill>
                <a:srgbClr val="002B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0904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6" grpId="0" animBg="1"/>
      <p:bldP spid="28" grpId="0"/>
      <p:bldP spid="29" grpId="0" animBg="1"/>
      <p:bldP spid="30" grpId="0"/>
      <p:bldP spid="31" grpId="0" animBg="1"/>
      <p:bldP spid="19" grpId="2" animBg="1"/>
      <p:bldP spid="21" grpId="1" animBg="1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4">
            <a:extLst>
              <a:ext uri="{FF2B5EF4-FFF2-40B4-BE49-F238E27FC236}">
                <a16:creationId xmlns:a16="http://schemas.microsoft.com/office/drawing/2014/main" xmlns="" id="{842D1C3B-AED0-3A45-93FD-EF763C19E4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679" y="6355948"/>
            <a:ext cx="1128126" cy="390505"/>
          </a:xfrm>
          <a:prstGeom prst="rect">
            <a:avLst/>
          </a:prstGeom>
          <a:ln>
            <a:noFill/>
          </a:ln>
          <a:effectLst>
            <a:outerShdw dist="50800" dir="5400000" algn="ctr" rotWithShape="0">
              <a:srgbClr val="000000">
                <a:alpha val="0"/>
              </a:srgbClr>
            </a:outerShdw>
            <a:softEdge rad="0"/>
          </a:effectLst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xmlns="" id="{DB52619B-6CDC-9C4E-8B6A-A9919E969EDC}"/>
              </a:ext>
            </a:extLst>
          </p:cNvPr>
          <p:cNvSpPr txBox="1">
            <a:spLocks/>
          </p:cNvSpPr>
          <p:nvPr/>
        </p:nvSpPr>
        <p:spPr>
          <a:xfrm>
            <a:off x="299677" y="6381328"/>
            <a:ext cx="252028" cy="365125"/>
          </a:xfrm>
          <a:prstGeom prst="rect">
            <a:avLst/>
          </a:prstGeom>
        </p:spPr>
        <p:txBody>
          <a:bodyPr vert="horz" lIns="103163" tIns="51581" rIns="103163" bIns="51581" rtlCol="0" anchor="ctr"/>
          <a:lstStyle>
            <a:defPPr>
              <a:defRPr lang="ru-RU"/>
            </a:defPPr>
            <a:lvl1pPr marL="0" algn="r" defTabSz="1031626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5813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1626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7439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3252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9065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94878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0691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26504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E85748-DF73-431E-BEE6-0053AEBDFBFE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2D13A47A-7DDB-D845-83E2-FE8D1BBE6A99}"/>
              </a:ext>
            </a:extLst>
          </p:cNvPr>
          <p:cNvSpPr txBox="1">
            <a:spLocks/>
          </p:cNvSpPr>
          <p:nvPr/>
        </p:nvSpPr>
        <p:spPr>
          <a:xfrm>
            <a:off x="-22406" y="20178"/>
            <a:ext cx="9906000" cy="764704"/>
          </a:xfrm>
          <a:prstGeom prst="rect">
            <a:avLst/>
          </a:prstGeom>
          <a:solidFill>
            <a:srgbClr val="25AAE0"/>
          </a:solidFill>
        </p:spPr>
        <p:txBody>
          <a:bodyPr vert="horz" lIns="36000" tIns="36000" rIns="36000" bIns="3600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ru-RU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МИРОВОЙ БУНКЕРНЫЙ ИНДЕКС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MABUX</a:t>
            </a:r>
            <a:endParaRPr kumimoji="0" lang="ru-RU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95104DC-DD78-1B41-999D-1FAF222007EF}"/>
              </a:ext>
            </a:extLst>
          </p:cNvPr>
          <p:cNvSpPr txBox="1"/>
          <p:nvPr/>
        </p:nvSpPr>
        <p:spPr>
          <a:xfrm>
            <a:off x="-1235427" y="1171671"/>
            <a:ext cx="1264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B99"/>
                </a:solidFill>
              </a:rPr>
              <a:t>380 HSFO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801D8FD-973D-F641-B9C9-73A2709D1ABD}"/>
              </a:ext>
            </a:extLst>
          </p:cNvPr>
          <p:cNvSpPr txBox="1"/>
          <p:nvPr/>
        </p:nvSpPr>
        <p:spPr>
          <a:xfrm>
            <a:off x="-1116523" y="3944514"/>
            <a:ext cx="1264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B99"/>
                </a:solidFill>
              </a:rPr>
              <a:t>MGO 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EE19C79-A1B2-794F-B4CF-1112D1C4B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61" y="869471"/>
            <a:ext cx="9727151" cy="2688253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F1440DE-28F6-AA42-9F3C-7A5BE76B6ECC}"/>
              </a:ext>
            </a:extLst>
          </p:cNvPr>
          <p:cNvSpPr txBox="1"/>
          <p:nvPr/>
        </p:nvSpPr>
        <p:spPr>
          <a:xfrm>
            <a:off x="632520" y="1371726"/>
            <a:ext cx="1264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B99"/>
                </a:solidFill>
              </a:rPr>
              <a:t>380 HSFO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3FAD8B8-A681-2F4E-8117-F7649E1C5DE7}"/>
              </a:ext>
            </a:extLst>
          </p:cNvPr>
          <p:cNvSpPr txBox="1"/>
          <p:nvPr/>
        </p:nvSpPr>
        <p:spPr>
          <a:xfrm>
            <a:off x="2652265" y="2173438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B99"/>
                </a:solidFill>
              </a:rPr>
              <a:t>360 </a:t>
            </a:r>
            <a:r>
              <a:rPr lang="en-US" b="1" dirty="0">
                <a:solidFill>
                  <a:srgbClr val="002B99"/>
                </a:solidFill>
              </a:rPr>
              <a:t>USD/MT</a:t>
            </a: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xmlns="" id="{A66C5DBA-210A-494E-A3A0-B0647D1959C8}"/>
              </a:ext>
            </a:extLst>
          </p:cNvPr>
          <p:cNvSpPr/>
          <p:nvPr/>
        </p:nvSpPr>
        <p:spPr>
          <a:xfrm>
            <a:off x="4236441" y="2259746"/>
            <a:ext cx="1008112" cy="2099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E96AF46-B8B7-5341-AC16-0173BB62DDC9}"/>
              </a:ext>
            </a:extLst>
          </p:cNvPr>
          <p:cNvSpPr txBox="1"/>
          <p:nvPr/>
        </p:nvSpPr>
        <p:spPr>
          <a:xfrm>
            <a:off x="5392331" y="1940640"/>
            <a:ext cx="3130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B99"/>
                </a:solidFill>
              </a:rPr>
              <a:t>398</a:t>
            </a:r>
            <a:r>
              <a:rPr lang="ru-RU" sz="4000" b="1" dirty="0">
                <a:solidFill>
                  <a:srgbClr val="002B99"/>
                </a:solidFill>
              </a:rPr>
              <a:t> </a:t>
            </a:r>
            <a:r>
              <a:rPr lang="en-US" sz="4000" b="1" dirty="0">
                <a:solidFill>
                  <a:srgbClr val="002B99"/>
                </a:solidFill>
              </a:rPr>
              <a:t>USD/MT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A4E97E0-7501-394B-BA7D-4A29F4B88C51}"/>
              </a:ext>
            </a:extLst>
          </p:cNvPr>
          <p:cNvSpPr txBox="1"/>
          <p:nvPr/>
        </p:nvSpPr>
        <p:spPr>
          <a:xfrm>
            <a:off x="3805103" y="1692763"/>
            <a:ext cx="2291865" cy="1323439"/>
          </a:xfrm>
          <a:prstGeom prst="rect">
            <a:avLst/>
          </a:prstGeom>
          <a:solidFill>
            <a:schemeClr val="bg1"/>
          </a:solidFill>
          <a:ln w="53975">
            <a:solidFill>
              <a:srgbClr val="002B99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2B99"/>
                </a:solidFill>
              </a:rPr>
              <a:t>9.5%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FB9E84-69E3-A94A-BBE7-7C1228D79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61" y="3631755"/>
            <a:ext cx="9727151" cy="2645344"/>
          </a:xfrm>
          <a:prstGeom prst="rect">
            <a:avLst/>
          </a:prstGeom>
          <a:ln w="25400">
            <a:solidFill>
              <a:srgbClr val="002B99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56EF09C-E623-7547-8F9D-4295569F0AE3}"/>
              </a:ext>
            </a:extLst>
          </p:cNvPr>
          <p:cNvSpPr txBox="1"/>
          <p:nvPr/>
        </p:nvSpPr>
        <p:spPr>
          <a:xfrm>
            <a:off x="632519" y="4239775"/>
            <a:ext cx="1264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B99"/>
                </a:solidFill>
              </a:rPr>
              <a:t>BRENT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165A22D-E782-994D-94EE-A730B34B971C}"/>
              </a:ext>
            </a:extLst>
          </p:cNvPr>
          <p:cNvSpPr txBox="1"/>
          <p:nvPr/>
        </p:nvSpPr>
        <p:spPr>
          <a:xfrm>
            <a:off x="2652264" y="5156883"/>
            <a:ext cx="1652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B99"/>
                </a:solidFill>
              </a:rPr>
              <a:t>54</a:t>
            </a:r>
            <a:r>
              <a:rPr lang="ru-RU" b="1" dirty="0">
                <a:solidFill>
                  <a:srgbClr val="002B99"/>
                </a:solidFill>
              </a:rPr>
              <a:t> </a:t>
            </a:r>
            <a:r>
              <a:rPr lang="en-US" b="1" dirty="0">
                <a:solidFill>
                  <a:srgbClr val="002B99"/>
                </a:solidFill>
              </a:rPr>
              <a:t>USD/</a:t>
            </a:r>
            <a:r>
              <a:rPr lang="ru-RU" b="1" dirty="0" err="1">
                <a:solidFill>
                  <a:srgbClr val="002B99"/>
                </a:solidFill>
              </a:rPr>
              <a:t>Барр</a:t>
            </a:r>
            <a:endParaRPr lang="en-US" b="1" dirty="0">
              <a:solidFill>
                <a:srgbClr val="002B99"/>
              </a:solidFill>
            </a:endParaRPr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xmlns="" id="{7C59C079-6209-A34F-B1F3-912C4B4D7CA1}"/>
              </a:ext>
            </a:extLst>
          </p:cNvPr>
          <p:cNvSpPr/>
          <p:nvPr/>
        </p:nvSpPr>
        <p:spPr>
          <a:xfrm>
            <a:off x="4241023" y="5281563"/>
            <a:ext cx="1008112" cy="2099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5C1DAC5-90A9-F344-9A5B-E0EA3AA00036}"/>
              </a:ext>
            </a:extLst>
          </p:cNvPr>
          <p:cNvSpPr txBox="1"/>
          <p:nvPr/>
        </p:nvSpPr>
        <p:spPr>
          <a:xfrm>
            <a:off x="5387921" y="4953660"/>
            <a:ext cx="3130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B99"/>
                </a:solidFill>
              </a:rPr>
              <a:t>6</a:t>
            </a:r>
            <a:r>
              <a:rPr lang="ru-RU" sz="4000" b="1" dirty="0">
                <a:solidFill>
                  <a:srgbClr val="002B99"/>
                </a:solidFill>
              </a:rPr>
              <a:t>1 </a:t>
            </a:r>
            <a:r>
              <a:rPr lang="en-US" sz="4000" b="1" dirty="0">
                <a:solidFill>
                  <a:srgbClr val="002B99"/>
                </a:solidFill>
              </a:rPr>
              <a:t>USD/</a:t>
            </a:r>
            <a:r>
              <a:rPr lang="ru-RU" sz="4000" b="1" dirty="0" err="1">
                <a:solidFill>
                  <a:srgbClr val="002B99"/>
                </a:solidFill>
              </a:rPr>
              <a:t>Барр</a:t>
            </a:r>
            <a:endParaRPr lang="en-US" sz="4000" b="1" dirty="0">
              <a:solidFill>
                <a:srgbClr val="002B99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B731F70-DAB1-B946-B55C-CCF2F045367D}"/>
              </a:ext>
            </a:extLst>
          </p:cNvPr>
          <p:cNvSpPr txBox="1"/>
          <p:nvPr/>
        </p:nvSpPr>
        <p:spPr>
          <a:xfrm>
            <a:off x="3821337" y="4495163"/>
            <a:ext cx="2263114" cy="1323439"/>
          </a:xfrm>
          <a:prstGeom prst="rect">
            <a:avLst/>
          </a:prstGeom>
          <a:solidFill>
            <a:schemeClr val="bg1"/>
          </a:solidFill>
          <a:ln w="53975">
            <a:solidFill>
              <a:srgbClr val="002B99"/>
            </a:solidFill>
          </a:ln>
        </p:spPr>
        <p:txBody>
          <a:bodyPr wrap="square" rtlCol="0">
            <a:spAutoFit/>
          </a:bodyPr>
          <a:lstStyle/>
          <a:p>
            <a:r>
              <a:rPr lang="ru-RU" sz="8000" b="1" dirty="0">
                <a:solidFill>
                  <a:srgbClr val="002B99"/>
                </a:solidFill>
              </a:rPr>
              <a:t>11</a:t>
            </a:r>
            <a:r>
              <a:rPr lang="en-US" sz="8000" b="1" dirty="0">
                <a:solidFill>
                  <a:srgbClr val="002B99"/>
                </a:solidFill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41758913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6" grpId="0" animBg="1"/>
      <p:bldP spid="21" grpId="0"/>
      <p:bldP spid="32" grpId="0" animBg="1"/>
      <p:bldP spid="33" grpId="0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4">
            <a:extLst>
              <a:ext uri="{FF2B5EF4-FFF2-40B4-BE49-F238E27FC236}">
                <a16:creationId xmlns:a16="http://schemas.microsoft.com/office/drawing/2014/main" xmlns="" id="{842D1C3B-AED0-3A45-93FD-EF763C19E4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679" y="6355948"/>
            <a:ext cx="1128126" cy="390505"/>
          </a:xfrm>
          <a:prstGeom prst="rect">
            <a:avLst/>
          </a:prstGeom>
          <a:ln>
            <a:noFill/>
          </a:ln>
          <a:effectLst>
            <a:outerShdw dist="50800" dir="5400000" algn="ctr" rotWithShape="0">
              <a:srgbClr val="000000">
                <a:alpha val="0"/>
              </a:srgbClr>
            </a:outerShdw>
            <a:softEdge rad="0"/>
          </a:effectLst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xmlns="" id="{DB52619B-6CDC-9C4E-8B6A-A9919E969EDC}"/>
              </a:ext>
            </a:extLst>
          </p:cNvPr>
          <p:cNvSpPr txBox="1">
            <a:spLocks/>
          </p:cNvSpPr>
          <p:nvPr/>
        </p:nvSpPr>
        <p:spPr>
          <a:xfrm>
            <a:off x="299677" y="6381328"/>
            <a:ext cx="252028" cy="365125"/>
          </a:xfrm>
          <a:prstGeom prst="rect">
            <a:avLst/>
          </a:prstGeom>
        </p:spPr>
        <p:txBody>
          <a:bodyPr vert="horz" lIns="103163" tIns="51581" rIns="103163" bIns="51581" rtlCol="0" anchor="ctr"/>
          <a:lstStyle>
            <a:defPPr>
              <a:defRPr lang="ru-RU"/>
            </a:defPPr>
            <a:lvl1pPr marL="0" algn="r" defTabSz="1031626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5813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1626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7439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3252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9065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94878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0691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26504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E85748-DF73-431E-BEE6-0053AEBDFBFE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2D13A47A-7DDB-D845-83E2-FE8D1BBE6A99}"/>
              </a:ext>
            </a:extLst>
          </p:cNvPr>
          <p:cNvSpPr txBox="1">
            <a:spLocks/>
          </p:cNvSpPr>
          <p:nvPr/>
        </p:nvSpPr>
        <p:spPr>
          <a:xfrm>
            <a:off x="-22406" y="20178"/>
            <a:ext cx="9906000" cy="764704"/>
          </a:xfrm>
          <a:prstGeom prst="rect">
            <a:avLst/>
          </a:prstGeom>
          <a:solidFill>
            <a:srgbClr val="25AAE0"/>
          </a:solidFill>
        </p:spPr>
        <p:txBody>
          <a:bodyPr vert="horz" lIns="36000" tIns="36000" rIns="36000" bIns="3600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ru-RU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МИРОВОЙ БУНКЕРНЫЙ ИНДЕКС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MABUX</a:t>
            </a:r>
            <a:endParaRPr kumimoji="0" lang="ru-RU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95104DC-DD78-1B41-999D-1FAF222007EF}"/>
              </a:ext>
            </a:extLst>
          </p:cNvPr>
          <p:cNvSpPr txBox="1"/>
          <p:nvPr/>
        </p:nvSpPr>
        <p:spPr>
          <a:xfrm>
            <a:off x="-1235427" y="1171671"/>
            <a:ext cx="1264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B99"/>
                </a:solidFill>
              </a:rPr>
              <a:t>380 HSFO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801D8FD-973D-F641-B9C9-73A2709D1ABD}"/>
              </a:ext>
            </a:extLst>
          </p:cNvPr>
          <p:cNvSpPr txBox="1"/>
          <p:nvPr/>
        </p:nvSpPr>
        <p:spPr>
          <a:xfrm>
            <a:off x="-1116523" y="3944514"/>
            <a:ext cx="1264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B99"/>
                </a:solidFill>
              </a:rPr>
              <a:t>MGO 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EBE8AF5-60BA-2146-B2AA-EEE12C18F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18" y="866917"/>
            <a:ext cx="9727151" cy="2716188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18A59E3-4402-5E4E-B2C9-A40CAFFEC714}"/>
              </a:ext>
            </a:extLst>
          </p:cNvPr>
          <p:cNvSpPr txBox="1"/>
          <p:nvPr/>
        </p:nvSpPr>
        <p:spPr>
          <a:xfrm>
            <a:off x="632520" y="1336363"/>
            <a:ext cx="1264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B99"/>
                </a:solidFill>
              </a:rPr>
              <a:t>MGO LS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043E83D-2CE9-1E42-B2D9-548EF6DB50D2}"/>
              </a:ext>
            </a:extLst>
          </p:cNvPr>
          <p:cNvSpPr txBox="1"/>
          <p:nvPr/>
        </p:nvSpPr>
        <p:spPr>
          <a:xfrm>
            <a:off x="2504728" y="249289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B99"/>
                </a:solidFill>
              </a:rPr>
              <a:t>600</a:t>
            </a:r>
            <a:r>
              <a:rPr lang="ru-RU" b="1" dirty="0">
                <a:solidFill>
                  <a:srgbClr val="002B99"/>
                </a:solidFill>
              </a:rPr>
              <a:t> </a:t>
            </a:r>
            <a:r>
              <a:rPr lang="en-US" b="1" dirty="0">
                <a:solidFill>
                  <a:srgbClr val="002B99"/>
                </a:solidFill>
              </a:rPr>
              <a:t>USD/MT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xmlns="" id="{43EA9EDB-3BFF-4A47-ABB3-42E8CA910E6E}"/>
              </a:ext>
            </a:extLst>
          </p:cNvPr>
          <p:cNvSpPr/>
          <p:nvPr/>
        </p:nvSpPr>
        <p:spPr>
          <a:xfrm>
            <a:off x="4067251" y="2587999"/>
            <a:ext cx="1008112" cy="2099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D3B5D7A-B892-194D-9C0E-5B0C46E1D263}"/>
              </a:ext>
            </a:extLst>
          </p:cNvPr>
          <p:cNvSpPr txBox="1"/>
          <p:nvPr/>
        </p:nvSpPr>
        <p:spPr>
          <a:xfrm>
            <a:off x="5169024" y="2339007"/>
            <a:ext cx="3130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B99"/>
                </a:solidFill>
              </a:rPr>
              <a:t>650</a:t>
            </a:r>
            <a:r>
              <a:rPr lang="ru-RU" sz="4000" b="1" dirty="0">
                <a:solidFill>
                  <a:srgbClr val="002B99"/>
                </a:solidFill>
              </a:rPr>
              <a:t> </a:t>
            </a:r>
            <a:r>
              <a:rPr lang="en-US" sz="4000" b="1" dirty="0">
                <a:solidFill>
                  <a:srgbClr val="002B99"/>
                </a:solidFill>
              </a:rPr>
              <a:t>USD/MT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16AC920-3E56-0F48-80FD-5A3FC4623D2C}"/>
              </a:ext>
            </a:extLst>
          </p:cNvPr>
          <p:cNvSpPr txBox="1"/>
          <p:nvPr/>
        </p:nvSpPr>
        <p:spPr>
          <a:xfrm>
            <a:off x="3797511" y="1711095"/>
            <a:ext cx="2263114" cy="1323439"/>
          </a:xfrm>
          <a:prstGeom prst="rect">
            <a:avLst/>
          </a:prstGeom>
          <a:solidFill>
            <a:schemeClr val="bg1"/>
          </a:solidFill>
          <a:ln w="53975">
            <a:solidFill>
              <a:srgbClr val="002B99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2B99"/>
                </a:solidFill>
              </a:rPr>
              <a:t>7.7%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063E74-918A-AE44-9001-8AEB5EC87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18" y="3678208"/>
            <a:ext cx="9727151" cy="2703120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31E3D9E-309C-544E-AE5F-F2C34CC91756}"/>
              </a:ext>
            </a:extLst>
          </p:cNvPr>
          <p:cNvSpPr txBox="1"/>
          <p:nvPr/>
        </p:nvSpPr>
        <p:spPr>
          <a:xfrm>
            <a:off x="632520" y="4437112"/>
            <a:ext cx="1264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B99"/>
                </a:solidFill>
              </a:rPr>
              <a:t>GASOIL ICE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A2E7650-B9AE-5B44-B294-37EEFD3D8276}"/>
              </a:ext>
            </a:extLst>
          </p:cNvPr>
          <p:cNvSpPr txBox="1"/>
          <p:nvPr/>
        </p:nvSpPr>
        <p:spPr>
          <a:xfrm>
            <a:off x="2504728" y="5219925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B99"/>
                </a:solidFill>
              </a:rPr>
              <a:t>515</a:t>
            </a:r>
            <a:r>
              <a:rPr lang="ru-RU" b="1" dirty="0">
                <a:solidFill>
                  <a:srgbClr val="002B99"/>
                </a:solidFill>
              </a:rPr>
              <a:t> </a:t>
            </a:r>
            <a:r>
              <a:rPr lang="en-US" b="1" dirty="0">
                <a:solidFill>
                  <a:srgbClr val="002B99"/>
                </a:solidFill>
              </a:rPr>
              <a:t>USD/MT</a:t>
            </a:r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xmlns="" id="{512FB321-5256-B341-B31B-62004D3BAE5F}"/>
              </a:ext>
            </a:extLst>
          </p:cNvPr>
          <p:cNvSpPr/>
          <p:nvPr/>
        </p:nvSpPr>
        <p:spPr>
          <a:xfrm>
            <a:off x="4067251" y="5315028"/>
            <a:ext cx="1008112" cy="2099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783DFEF-3046-8F42-99F3-FBAE0A6AD882}"/>
              </a:ext>
            </a:extLst>
          </p:cNvPr>
          <p:cNvSpPr txBox="1"/>
          <p:nvPr/>
        </p:nvSpPr>
        <p:spPr>
          <a:xfrm>
            <a:off x="5169024" y="5029768"/>
            <a:ext cx="3130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B99"/>
                </a:solidFill>
              </a:rPr>
              <a:t>562</a:t>
            </a:r>
            <a:r>
              <a:rPr lang="ru-RU" sz="4000" b="1" dirty="0">
                <a:solidFill>
                  <a:srgbClr val="002B99"/>
                </a:solidFill>
              </a:rPr>
              <a:t> </a:t>
            </a:r>
            <a:r>
              <a:rPr lang="en-US" sz="4000" b="1" dirty="0">
                <a:solidFill>
                  <a:srgbClr val="002B99"/>
                </a:solidFill>
              </a:rPr>
              <a:t>USD/MT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44C2CF00-393B-E346-A1B7-60870C4B8143}"/>
              </a:ext>
            </a:extLst>
          </p:cNvPr>
          <p:cNvSpPr txBox="1"/>
          <p:nvPr/>
        </p:nvSpPr>
        <p:spPr>
          <a:xfrm>
            <a:off x="3799037" y="4558205"/>
            <a:ext cx="2263114" cy="1323439"/>
          </a:xfrm>
          <a:prstGeom prst="rect">
            <a:avLst/>
          </a:prstGeom>
          <a:solidFill>
            <a:schemeClr val="bg1"/>
          </a:solidFill>
          <a:ln w="53975">
            <a:solidFill>
              <a:srgbClr val="002B99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2B99"/>
                </a:solidFill>
              </a:rPr>
              <a:t>8.4%</a:t>
            </a:r>
          </a:p>
        </p:txBody>
      </p:sp>
    </p:spTree>
    <p:extLst>
      <p:ext uri="{BB962C8B-B14F-4D97-AF65-F5344CB8AC3E}">
        <p14:creationId xmlns:p14="http://schemas.microsoft.com/office/powerpoint/2010/main" val="23921605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0" grpId="0"/>
      <p:bldP spid="31" grpId="0" animBg="1"/>
      <p:bldP spid="21" grpId="0"/>
      <p:bldP spid="32" grpId="0" animBg="1"/>
      <p:bldP spid="33" grpId="0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4">
            <a:extLst>
              <a:ext uri="{FF2B5EF4-FFF2-40B4-BE49-F238E27FC236}">
                <a16:creationId xmlns:a16="http://schemas.microsoft.com/office/drawing/2014/main" xmlns="" id="{842D1C3B-AED0-3A45-93FD-EF763C19E4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679" y="6355948"/>
            <a:ext cx="1128126" cy="390505"/>
          </a:xfrm>
          <a:prstGeom prst="rect">
            <a:avLst/>
          </a:prstGeom>
          <a:ln>
            <a:noFill/>
          </a:ln>
          <a:effectLst>
            <a:outerShdw dist="50800" dir="5400000" algn="ctr" rotWithShape="0">
              <a:srgbClr val="000000">
                <a:alpha val="0"/>
              </a:srgbClr>
            </a:outerShdw>
            <a:softEdge rad="0"/>
          </a:effectLst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xmlns="" id="{DB52619B-6CDC-9C4E-8B6A-A9919E969EDC}"/>
              </a:ext>
            </a:extLst>
          </p:cNvPr>
          <p:cNvSpPr txBox="1">
            <a:spLocks/>
          </p:cNvSpPr>
          <p:nvPr/>
        </p:nvSpPr>
        <p:spPr>
          <a:xfrm>
            <a:off x="299677" y="6381328"/>
            <a:ext cx="252028" cy="365125"/>
          </a:xfrm>
          <a:prstGeom prst="rect">
            <a:avLst/>
          </a:prstGeom>
        </p:spPr>
        <p:txBody>
          <a:bodyPr vert="horz" lIns="103163" tIns="51581" rIns="103163" bIns="51581" rtlCol="0" anchor="ctr"/>
          <a:lstStyle>
            <a:defPPr>
              <a:defRPr lang="ru-RU"/>
            </a:defPPr>
            <a:lvl1pPr marL="0" algn="r" defTabSz="1031626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5813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1626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7439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3252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9065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94878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0691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26504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E85748-DF73-431E-BEE6-0053AEBDFBFE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2D13A47A-7DDB-D845-83E2-FE8D1BBE6A99}"/>
              </a:ext>
            </a:extLst>
          </p:cNvPr>
          <p:cNvSpPr txBox="1">
            <a:spLocks/>
          </p:cNvSpPr>
          <p:nvPr/>
        </p:nvSpPr>
        <p:spPr>
          <a:xfrm>
            <a:off x="-22406" y="20178"/>
            <a:ext cx="9906000" cy="764704"/>
          </a:xfrm>
          <a:prstGeom prst="rect">
            <a:avLst/>
          </a:prstGeom>
          <a:solidFill>
            <a:srgbClr val="25AAE0"/>
          </a:solidFill>
        </p:spPr>
        <p:txBody>
          <a:bodyPr vert="horz" lIns="36000" tIns="36000" rIns="36000" bIns="3600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ru-RU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МИРОВОЙ БУНКЕРНЫЙ ИНДЕКС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MABUX</a:t>
            </a:r>
            <a:endParaRPr kumimoji="0" lang="ru-RU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F1DDD310-4D5E-D64B-9A57-A46E0F400C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809564"/>
              </p:ext>
            </p:extLst>
          </p:nvPr>
        </p:nvGraphicFramePr>
        <p:xfrm>
          <a:off x="70053" y="1116094"/>
          <a:ext cx="9721082" cy="5029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8611">
                  <a:extLst>
                    <a:ext uri="{9D8B030D-6E8A-4147-A177-3AD203B41FA5}">
                      <a16:colId xmlns:a16="http://schemas.microsoft.com/office/drawing/2014/main" xmlns="" val="11436932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17406673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309212493"/>
                    </a:ext>
                  </a:extLst>
                </a:gridCol>
                <a:gridCol w="1176013">
                  <a:extLst>
                    <a:ext uri="{9D8B030D-6E8A-4147-A177-3AD203B41FA5}">
                      <a16:colId xmlns:a16="http://schemas.microsoft.com/office/drawing/2014/main" xmlns="" val="3580142192"/>
                    </a:ext>
                  </a:extLst>
                </a:gridCol>
                <a:gridCol w="1388726">
                  <a:extLst>
                    <a:ext uri="{9D8B030D-6E8A-4147-A177-3AD203B41FA5}">
                      <a16:colId xmlns:a16="http://schemas.microsoft.com/office/drawing/2014/main" xmlns="" val="78819090"/>
                    </a:ext>
                  </a:extLst>
                </a:gridCol>
                <a:gridCol w="1388726">
                  <a:extLst>
                    <a:ext uri="{9D8B030D-6E8A-4147-A177-3AD203B41FA5}">
                      <a16:colId xmlns:a16="http://schemas.microsoft.com/office/drawing/2014/main" xmlns="" val="3720408359"/>
                    </a:ext>
                  </a:extLst>
                </a:gridCol>
                <a:gridCol w="1388726">
                  <a:extLst>
                    <a:ext uri="{9D8B030D-6E8A-4147-A177-3AD203B41FA5}">
                      <a16:colId xmlns:a16="http://schemas.microsoft.com/office/drawing/2014/main" xmlns="" val="4023201490"/>
                    </a:ext>
                  </a:extLst>
                </a:gridCol>
              </a:tblGrid>
              <a:tr h="521143">
                <a:tc>
                  <a:txBody>
                    <a:bodyPr/>
                    <a:lstStyle/>
                    <a:p>
                      <a:r>
                        <a:rPr lang="ru-RU" dirty="0"/>
                        <a:t>Регион</a:t>
                      </a:r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/>
                        <a:t>380 </a:t>
                      </a:r>
                      <a:r>
                        <a:rPr lang="en-US" dirty="0"/>
                        <a:t>HSFO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MGO LS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73879412"/>
                  </a:ext>
                </a:extLst>
              </a:tr>
              <a:tr h="50096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Jan.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i="0" u="none" strike="noStrike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June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Jan.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i="0" u="none" strike="noStrike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June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4102693302"/>
                  </a:ext>
                </a:extLst>
              </a:tr>
              <a:tr h="500965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World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3</a:t>
                      </a:r>
                      <a:r>
                        <a:rPr lang="en-US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60</a:t>
                      </a:r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398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9.55%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600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650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7.69%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545517313"/>
                  </a:ext>
                </a:extLst>
              </a:tr>
              <a:tr h="500965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North Europe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308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362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14.92%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503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548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8.21%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78177974"/>
                  </a:ext>
                </a:extLst>
              </a:tr>
              <a:tr h="500965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South Europe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352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379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7.12%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558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587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4.94%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725224543"/>
                  </a:ext>
                </a:extLst>
              </a:tr>
              <a:tr h="500965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North America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372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387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3.87%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595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615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3.25%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944337572"/>
                  </a:ext>
                </a:extLst>
              </a:tr>
              <a:tr h="500965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Central </a:t>
                      </a:r>
                      <a:r>
                        <a:rPr lang="en-GB" sz="20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Americ</a:t>
                      </a:r>
                      <a:endParaRPr lang="en-GB" sz="2000" b="1" i="0" u="none" strike="noStrike" dirty="0">
                        <a:solidFill>
                          <a:srgbClr val="0070C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373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387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3.62%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624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660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5.45%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762730241"/>
                  </a:ext>
                </a:extLst>
              </a:tr>
              <a:tr h="500965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South America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387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420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7.86%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730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776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5.93%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031058174"/>
                  </a:ext>
                </a:extLst>
              </a:tr>
              <a:tr h="500965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Asia &amp;Oceania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360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383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6.00%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572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608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5.92%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115892800"/>
                  </a:ext>
                </a:extLst>
              </a:tr>
              <a:tr h="500965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Africa &amp;</a:t>
                      </a:r>
                      <a:r>
                        <a:rPr lang="en-GB" sz="20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M.East</a:t>
                      </a:r>
                      <a:endParaRPr lang="en-GB" sz="2000" b="1" i="0" u="none" strike="noStrike" dirty="0">
                        <a:solidFill>
                          <a:srgbClr val="0070C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358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403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11.17%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660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679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 (Body)"/>
                        </a:rPr>
                        <a:t>2.80%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427592624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1E867F1-5B49-F842-9F45-9DE2B5639507}"/>
              </a:ext>
            </a:extLst>
          </p:cNvPr>
          <p:cNvSpPr/>
          <p:nvPr/>
        </p:nvSpPr>
        <p:spPr>
          <a:xfrm>
            <a:off x="4539107" y="2134716"/>
            <a:ext cx="1090363" cy="523220"/>
          </a:xfrm>
          <a:prstGeom prst="rect">
            <a:avLst/>
          </a:prstGeom>
          <a:solidFill>
            <a:schemeClr val="accent1">
              <a:tint val="2000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US" sz="2800" b="1" dirty="0">
                <a:solidFill>
                  <a:srgbClr val="34A833"/>
                </a:solidFill>
                <a:latin typeface="Calibri (Body)"/>
              </a:rPr>
              <a:t>9</a:t>
            </a:r>
            <a:r>
              <a:rPr lang="en-GB" sz="2800" b="1" dirty="0">
                <a:solidFill>
                  <a:srgbClr val="34A833"/>
                </a:solidFill>
                <a:latin typeface="Calibri (Body)"/>
              </a:rPr>
              <a:t>.</a:t>
            </a:r>
            <a:r>
              <a:rPr lang="en-US" sz="2800" b="1" dirty="0">
                <a:solidFill>
                  <a:srgbClr val="34A833"/>
                </a:solidFill>
                <a:latin typeface="Calibri (Body)"/>
              </a:rPr>
              <a:t>55</a:t>
            </a:r>
            <a:r>
              <a:rPr lang="en-GB" sz="2800" b="1" dirty="0">
                <a:solidFill>
                  <a:srgbClr val="34A833"/>
                </a:solidFill>
                <a:latin typeface="Calibri (Body)"/>
              </a:rPr>
              <a:t>%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03F84B2-EFE4-C243-89B1-7C0583DC526F}"/>
              </a:ext>
            </a:extLst>
          </p:cNvPr>
          <p:cNvSpPr/>
          <p:nvPr/>
        </p:nvSpPr>
        <p:spPr>
          <a:xfrm>
            <a:off x="8518679" y="2127099"/>
            <a:ext cx="1090363" cy="523220"/>
          </a:xfrm>
          <a:prstGeom prst="rect">
            <a:avLst/>
          </a:prstGeom>
          <a:solidFill>
            <a:schemeClr val="accent1">
              <a:tint val="2000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GB" sz="2800" b="1" dirty="0">
                <a:solidFill>
                  <a:srgbClr val="34A833"/>
                </a:solidFill>
                <a:latin typeface="Calibri (Body)"/>
              </a:rPr>
              <a:t>7.69%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B369CEE-BB59-7D44-AE57-B03C675356CA}"/>
              </a:ext>
            </a:extLst>
          </p:cNvPr>
          <p:cNvSpPr/>
          <p:nvPr/>
        </p:nvSpPr>
        <p:spPr>
          <a:xfrm>
            <a:off x="4447735" y="2631421"/>
            <a:ext cx="1273105" cy="523220"/>
          </a:xfrm>
          <a:prstGeom prst="rect">
            <a:avLst/>
          </a:prstGeom>
          <a:solidFill>
            <a:schemeClr val="accent1">
              <a:tint val="2000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GB" sz="2800" b="1" dirty="0">
                <a:solidFill>
                  <a:srgbClr val="FF0000"/>
                </a:solidFill>
                <a:latin typeface="Calibri (Body)"/>
              </a:rPr>
              <a:t>14.92%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02249AB8-8B8D-2F4A-AAF7-0A7C33322C31}"/>
              </a:ext>
            </a:extLst>
          </p:cNvPr>
          <p:cNvSpPr/>
          <p:nvPr/>
        </p:nvSpPr>
        <p:spPr>
          <a:xfrm>
            <a:off x="8482334" y="2650319"/>
            <a:ext cx="1090363" cy="523220"/>
          </a:xfrm>
          <a:prstGeom prst="rect">
            <a:avLst/>
          </a:prstGeom>
          <a:solidFill>
            <a:schemeClr val="accent1">
              <a:tint val="2000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GB" sz="2800" b="1" dirty="0">
                <a:solidFill>
                  <a:srgbClr val="FF0000"/>
                </a:solidFill>
                <a:latin typeface="Calibri (Body)"/>
              </a:rPr>
              <a:t>8.21%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1437C8A5-569D-324E-A007-16834F1FF493}"/>
              </a:ext>
            </a:extLst>
          </p:cNvPr>
          <p:cNvSpPr/>
          <p:nvPr/>
        </p:nvSpPr>
        <p:spPr>
          <a:xfrm>
            <a:off x="4447736" y="5622702"/>
            <a:ext cx="1273105" cy="523220"/>
          </a:xfrm>
          <a:prstGeom prst="rect">
            <a:avLst/>
          </a:prstGeom>
          <a:solidFill>
            <a:schemeClr val="accent1">
              <a:tint val="2000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GB" sz="2800" b="1" dirty="0">
                <a:solidFill>
                  <a:srgbClr val="FF7207"/>
                </a:solidFill>
                <a:latin typeface="Calibri (Body)"/>
              </a:rPr>
              <a:t>11.17%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9F4B53C-44D9-1541-9E32-53E40B32E028}"/>
              </a:ext>
            </a:extLst>
          </p:cNvPr>
          <p:cNvSpPr/>
          <p:nvPr/>
        </p:nvSpPr>
        <p:spPr>
          <a:xfrm>
            <a:off x="4475692" y="4133192"/>
            <a:ext cx="1090363" cy="523220"/>
          </a:xfrm>
          <a:prstGeom prst="rect">
            <a:avLst/>
          </a:prstGeom>
          <a:solidFill>
            <a:schemeClr val="accent1">
              <a:tint val="2000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GB" sz="2800" b="1" dirty="0">
                <a:solidFill>
                  <a:srgbClr val="002B99"/>
                </a:solidFill>
                <a:latin typeface="Calibri (Body)"/>
              </a:rPr>
              <a:t>3.62%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DE3C14EB-FF21-8240-A035-AA2CB7021F53}"/>
              </a:ext>
            </a:extLst>
          </p:cNvPr>
          <p:cNvSpPr/>
          <p:nvPr/>
        </p:nvSpPr>
        <p:spPr>
          <a:xfrm>
            <a:off x="8556442" y="5630494"/>
            <a:ext cx="1090363" cy="523220"/>
          </a:xfrm>
          <a:prstGeom prst="rect">
            <a:avLst/>
          </a:prstGeom>
          <a:solidFill>
            <a:schemeClr val="accent1">
              <a:tint val="2000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GB" sz="2800" b="1" dirty="0">
                <a:solidFill>
                  <a:srgbClr val="002B99"/>
                </a:solidFill>
                <a:latin typeface="Calibri (Body)"/>
              </a:rPr>
              <a:t>2.80%</a:t>
            </a:r>
          </a:p>
        </p:txBody>
      </p:sp>
      <p:sp>
        <p:nvSpPr>
          <p:cNvPr id="34" name="Frame 33">
            <a:extLst>
              <a:ext uri="{FF2B5EF4-FFF2-40B4-BE49-F238E27FC236}">
                <a16:creationId xmlns:a16="http://schemas.microsoft.com/office/drawing/2014/main" xmlns="" id="{42CE2287-8C68-2F4D-A80C-5EEFB57ACB4A}"/>
              </a:ext>
            </a:extLst>
          </p:cNvPr>
          <p:cNvSpPr/>
          <p:nvPr/>
        </p:nvSpPr>
        <p:spPr>
          <a:xfrm>
            <a:off x="0" y="2658111"/>
            <a:ext cx="9754790" cy="493542"/>
          </a:xfrm>
          <a:prstGeom prst="fram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2AA8711-225E-8D4C-988A-EBFCF64D5CD2}"/>
              </a:ext>
            </a:extLst>
          </p:cNvPr>
          <p:cNvSpPr/>
          <p:nvPr/>
        </p:nvSpPr>
        <p:spPr>
          <a:xfrm>
            <a:off x="8537560" y="4647371"/>
            <a:ext cx="1090363" cy="523220"/>
          </a:xfrm>
          <a:prstGeom prst="rect">
            <a:avLst/>
          </a:prstGeom>
          <a:solidFill>
            <a:schemeClr val="accent1">
              <a:tint val="20000"/>
            </a:schemeClr>
          </a:solidFill>
        </p:spPr>
        <p:txBody>
          <a:bodyPr wrap="none">
            <a:spAutoFit/>
          </a:bodyPr>
          <a:lstStyle/>
          <a:p>
            <a:pPr algn="ctr" fontAlgn="b"/>
            <a:r>
              <a:rPr lang="en-GB" sz="2800" b="1" dirty="0">
                <a:solidFill>
                  <a:srgbClr val="FF7207"/>
                </a:solidFill>
                <a:latin typeface="Calibri (Body)"/>
              </a:rPr>
              <a:t>5.93%</a:t>
            </a:r>
          </a:p>
        </p:txBody>
      </p:sp>
      <p:sp>
        <p:nvSpPr>
          <p:cNvPr id="17" name="Frame 16">
            <a:extLst>
              <a:ext uri="{FF2B5EF4-FFF2-40B4-BE49-F238E27FC236}">
                <a16:creationId xmlns:a16="http://schemas.microsoft.com/office/drawing/2014/main" xmlns="" id="{3C508BF0-DA16-DB4D-8993-9CDCB3637F10}"/>
              </a:ext>
            </a:extLst>
          </p:cNvPr>
          <p:cNvSpPr/>
          <p:nvPr/>
        </p:nvSpPr>
        <p:spPr>
          <a:xfrm>
            <a:off x="0" y="4649718"/>
            <a:ext cx="9754790" cy="487059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2837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4">
            <a:extLst>
              <a:ext uri="{FF2B5EF4-FFF2-40B4-BE49-F238E27FC236}">
                <a16:creationId xmlns:a16="http://schemas.microsoft.com/office/drawing/2014/main" xmlns="" id="{842D1C3B-AED0-3A45-93FD-EF763C19E4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679" y="6355948"/>
            <a:ext cx="1128126" cy="390505"/>
          </a:xfrm>
          <a:prstGeom prst="rect">
            <a:avLst/>
          </a:prstGeom>
          <a:ln>
            <a:noFill/>
          </a:ln>
          <a:effectLst>
            <a:outerShdw dist="50800" dir="5400000" algn="ctr" rotWithShape="0">
              <a:srgbClr val="000000">
                <a:alpha val="0"/>
              </a:srgbClr>
            </a:outerShdw>
            <a:softEdge rad="0"/>
          </a:effectLst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xmlns="" id="{DB52619B-6CDC-9C4E-8B6A-A9919E969EDC}"/>
              </a:ext>
            </a:extLst>
          </p:cNvPr>
          <p:cNvSpPr txBox="1">
            <a:spLocks/>
          </p:cNvSpPr>
          <p:nvPr/>
        </p:nvSpPr>
        <p:spPr>
          <a:xfrm>
            <a:off x="299677" y="6381328"/>
            <a:ext cx="252028" cy="365125"/>
          </a:xfrm>
          <a:prstGeom prst="rect">
            <a:avLst/>
          </a:prstGeom>
        </p:spPr>
        <p:txBody>
          <a:bodyPr vert="horz" lIns="103163" tIns="51581" rIns="103163" bIns="51581" rtlCol="0" anchor="ctr"/>
          <a:lstStyle>
            <a:defPPr>
              <a:defRPr lang="ru-RU"/>
            </a:defPPr>
            <a:lvl1pPr marL="0" algn="r" defTabSz="1031626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5813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1626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7439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3252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79065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94878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10691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26504" algn="l" defTabSz="1031626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E85748-DF73-431E-BEE6-0053AEBDFBFE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2D13A47A-7DDB-D845-83E2-FE8D1BBE6A99}"/>
              </a:ext>
            </a:extLst>
          </p:cNvPr>
          <p:cNvSpPr txBox="1">
            <a:spLocks/>
          </p:cNvSpPr>
          <p:nvPr/>
        </p:nvSpPr>
        <p:spPr>
          <a:xfrm>
            <a:off x="-14526" y="0"/>
            <a:ext cx="9906000" cy="764704"/>
          </a:xfrm>
          <a:prstGeom prst="rect">
            <a:avLst/>
          </a:prstGeom>
          <a:solidFill>
            <a:srgbClr val="25AAE0"/>
          </a:solidFill>
        </p:spPr>
        <p:txBody>
          <a:bodyPr vert="horz" lIns="36000" tIns="36000" rIns="36000" bIns="3600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ru-RU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ОБЩИЙ</a:t>
            </a:r>
            <a:r>
              <a:rPr lang="ru-RU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ТРЕНД В ПРЕДДВЕРИИ </a:t>
            </a:r>
            <a:r>
              <a:rPr lang="en-US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IMO 2020</a:t>
            </a:r>
            <a:endParaRPr kumimoji="0" lang="ru-RU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75BA7BF-C455-8D4D-92B6-FE15773A4A69}"/>
              </a:ext>
            </a:extLst>
          </p:cNvPr>
          <p:cNvSpPr txBox="1"/>
          <p:nvPr/>
        </p:nvSpPr>
        <p:spPr>
          <a:xfrm>
            <a:off x="14526" y="951979"/>
            <a:ext cx="989147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ПОТРЕБЛЕНИЕ БУНКЕРНОГО ТОПЛИВА МИРОВЫМ СУДОХОДСТВОМ:</a:t>
            </a:r>
          </a:p>
          <a:p>
            <a:pPr algn="ctr"/>
            <a:r>
              <a:rPr lang="ru-RU" sz="2400" dirty="0"/>
              <a:t>В СРЕДНЕМ </a:t>
            </a:r>
            <a:r>
              <a:rPr lang="ru-RU" sz="2800" b="1" dirty="0">
                <a:solidFill>
                  <a:srgbClr val="005699"/>
                </a:solidFill>
              </a:rPr>
              <a:t>5,3 МИЛЛИОНА </a:t>
            </a:r>
            <a:r>
              <a:rPr lang="ru-RU" sz="2400" dirty="0"/>
              <a:t>БАРРЕЛЕЙ В ДЕНЬ  (Б/Д)</a:t>
            </a:r>
          </a:p>
          <a:p>
            <a:endParaRPr lang="ru-RU" sz="2400" dirty="0"/>
          </a:p>
          <a:p>
            <a:pPr algn="ctr"/>
            <a:r>
              <a:rPr lang="en-US" sz="3200" b="1" dirty="0"/>
              <a:t>IMO 2020: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/>
              <a:t>СПРОС НА </a:t>
            </a:r>
            <a:r>
              <a:rPr lang="en-US" sz="2400" dirty="0"/>
              <a:t>HSFO:   </a:t>
            </a:r>
            <a:r>
              <a:rPr lang="ru-RU" sz="2800" dirty="0"/>
              <a:t> С </a:t>
            </a:r>
            <a:r>
              <a:rPr lang="ru-RU" sz="2800" b="1" dirty="0">
                <a:solidFill>
                  <a:srgbClr val="FF0000"/>
                </a:solidFill>
              </a:rPr>
              <a:t>3,5</a:t>
            </a:r>
            <a:r>
              <a:rPr lang="ru-RU" sz="2800" dirty="0"/>
              <a:t> </a:t>
            </a:r>
            <a:r>
              <a:rPr lang="ru-RU" sz="2800" b="1" dirty="0">
                <a:solidFill>
                  <a:srgbClr val="FF0000"/>
                </a:solidFill>
              </a:rPr>
              <a:t>МИЛЛИОНОВ</a:t>
            </a:r>
            <a:r>
              <a:rPr lang="ru-RU" sz="2800" dirty="0"/>
              <a:t> ДО </a:t>
            </a:r>
            <a:r>
              <a:rPr lang="ru-RU" sz="2800" b="1" dirty="0">
                <a:solidFill>
                  <a:srgbClr val="FF0000"/>
                </a:solidFill>
              </a:rPr>
              <a:t>1,4 МИЛЛИОНА</a:t>
            </a:r>
            <a:r>
              <a:rPr lang="ru-RU" sz="2400" dirty="0"/>
              <a:t> </a:t>
            </a:r>
            <a:r>
              <a:rPr lang="en-US" sz="2400" dirty="0"/>
              <a:t> </a:t>
            </a:r>
            <a:r>
              <a:rPr lang="ru-RU" sz="2800" dirty="0"/>
              <a:t>Б/Д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/>
              <a:t>СПРОС НА </a:t>
            </a:r>
            <a:r>
              <a:rPr lang="en-US" sz="2400" dirty="0"/>
              <a:t>MGO LS:       </a:t>
            </a:r>
            <a:r>
              <a:rPr lang="ru-RU" sz="2800" dirty="0"/>
              <a:t>С </a:t>
            </a:r>
            <a:r>
              <a:rPr lang="ru-RU" sz="2800" b="1" dirty="0">
                <a:solidFill>
                  <a:srgbClr val="34A833"/>
                </a:solidFill>
              </a:rPr>
              <a:t>900 000</a:t>
            </a:r>
            <a:r>
              <a:rPr lang="ru-RU" sz="2800" dirty="0"/>
              <a:t> Б/Д ДО </a:t>
            </a:r>
            <a:r>
              <a:rPr lang="ru-RU" sz="2800" b="1" dirty="0">
                <a:solidFill>
                  <a:srgbClr val="34A833"/>
                </a:solidFill>
              </a:rPr>
              <a:t>2,0 МИЛЛИОНОВ </a:t>
            </a:r>
            <a:r>
              <a:rPr lang="ru-RU" sz="2800" dirty="0"/>
              <a:t>Б/Д</a:t>
            </a:r>
          </a:p>
          <a:p>
            <a:endParaRPr lang="ru-RU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/>
              <a:t>РАЗНИЦА В ЦЕНЕ </a:t>
            </a:r>
            <a:r>
              <a:rPr lang="en-US" sz="2400" dirty="0"/>
              <a:t>HSFO/MGO LS:      c </a:t>
            </a:r>
            <a:r>
              <a:rPr lang="en-US" sz="2800" b="1" dirty="0">
                <a:solidFill>
                  <a:srgbClr val="FF0000"/>
                </a:solidFill>
              </a:rPr>
              <a:t>250 USD/MT </a:t>
            </a:r>
            <a:r>
              <a:rPr lang="ru-RU" sz="2400" dirty="0"/>
              <a:t>ДО </a:t>
            </a:r>
            <a:r>
              <a:rPr lang="ru-RU" sz="2800" b="1" dirty="0">
                <a:solidFill>
                  <a:srgbClr val="FF0000"/>
                </a:solidFill>
              </a:rPr>
              <a:t>380 </a:t>
            </a:r>
            <a:r>
              <a:rPr lang="en-US" sz="2800" b="1" dirty="0">
                <a:solidFill>
                  <a:srgbClr val="FF0000"/>
                </a:solidFill>
              </a:rPr>
              <a:t>USD/MT </a:t>
            </a:r>
          </a:p>
          <a:p>
            <a:pPr algn="ctr"/>
            <a:r>
              <a:rPr lang="en-US" sz="2400" dirty="0"/>
              <a:t>(</a:t>
            </a:r>
            <a:r>
              <a:rPr lang="ru-RU" sz="2400" dirty="0"/>
              <a:t>ПЕССИМИСТИЧЕСКАЯ ОЦЕНКА: </a:t>
            </a:r>
            <a:r>
              <a:rPr lang="en-US" sz="2400" dirty="0"/>
              <a:t>      </a:t>
            </a:r>
            <a:r>
              <a:rPr lang="ru-RU" sz="2800" b="1" dirty="0">
                <a:solidFill>
                  <a:srgbClr val="FF0000"/>
                </a:solidFill>
              </a:rPr>
              <a:t>В 2 РАЗА</a:t>
            </a:r>
            <a:r>
              <a:rPr lang="en-US" sz="2800" dirty="0"/>
              <a:t>)</a:t>
            </a:r>
            <a:r>
              <a:rPr lang="ru-RU" sz="2400" dirty="0"/>
              <a:t>	</a:t>
            </a:r>
          </a:p>
          <a:p>
            <a:endParaRPr lang="ru-RU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/>
              <a:t>РАСХОД БУНКЕРНОГО ТОПЛИВА/ДЕНЬ: ОТ 20 ДО 80 ТОНН</a:t>
            </a:r>
          </a:p>
          <a:p>
            <a:r>
              <a:rPr lang="ru-RU" sz="2400" dirty="0"/>
              <a:t>ДОПОЛНИТЕЛЬНЫЕ РАСХОДЫ: </a:t>
            </a:r>
            <a:r>
              <a:rPr lang="en-US" sz="2400" dirty="0"/>
              <a:t>   </a:t>
            </a:r>
            <a:r>
              <a:rPr lang="ru-RU" sz="2400" dirty="0"/>
              <a:t>  ОТ </a:t>
            </a:r>
            <a:r>
              <a:rPr lang="ru-RU" sz="2800" b="1" dirty="0">
                <a:solidFill>
                  <a:srgbClr val="FF0000"/>
                </a:solidFill>
              </a:rPr>
              <a:t>6000 </a:t>
            </a:r>
            <a:r>
              <a:rPr lang="en-US" sz="2800" b="1" dirty="0">
                <a:solidFill>
                  <a:srgbClr val="FF0000"/>
                </a:solidFill>
              </a:rPr>
              <a:t>USD </a:t>
            </a:r>
            <a:r>
              <a:rPr lang="ru-RU" sz="2400" dirty="0"/>
              <a:t>ДО </a:t>
            </a:r>
            <a:r>
              <a:rPr lang="ru-RU" sz="2800" b="1" dirty="0">
                <a:solidFill>
                  <a:srgbClr val="FF0000"/>
                </a:solidFill>
              </a:rPr>
              <a:t>20 000</a:t>
            </a:r>
            <a:r>
              <a:rPr lang="en-US" sz="2800" b="1" dirty="0">
                <a:solidFill>
                  <a:srgbClr val="FF0000"/>
                </a:solidFill>
              </a:rPr>
              <a:t> USD/</a:t>
            </a:r>
            <a:r>
              <a:rPr lang="ru-RU" sz="2800" b="1" dirty="0">
                <a:solidFill>
                  <a:srgbClr val="FF0000"/>
                </a:solidFill>
              </a:rPr>
              <a:t>ДЕНЬ</a:t>
            </a:r>
            <a:r>
              <a:rPr lang="ru-RU" sz="2400" dirty="0"/>
              <a:t>	</a:t>
            </a:r>
            <a:r>
              <a:rPr lang="ru-RU" dirty="0"/>
              <a:t>	</a:t>
            </a:r>
            <a:endParaRPr lang="en-US" dirty="0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xmlns="" id="{FE612646-E1E1-074B-9B47-44A06749FD4C}"/>
              </a:ext>
            </a:extLst>
          </p:cNvPr>
          <p:cNvSpPr/>
          <p:nvPr/>
        </p:nvSpPr>
        <p:spPr>
          <a:xfrm>
            <a:off x="2617946" y="2593789"/>
            <a:ext cx="216024" cy="50405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Up Arrow 21">
            <a:extLst>
              <a:ext uri="{FF2B5EF4-FFF2-40B4-BE49-F238E27FC236}">
                <a16:creationId xmlns:a16="http://schemas.microsoft.com/office/drawing/2014/main" xmlns="" id="{DB9489E2-59B8-044B-89AD-93B630AAE76F}"/>
              </a:ext>
            </a:extLst>
          </p:cNvPr>
          <p:cNvSpPr/>
          <p:nvPr/>
        </p:nvSpPr>
        <p:spPr>
          <a:xfrm>
            <a:off x="3008784" y="3091151"/>
            <a:ext cx="216024" cy="504056"/>
          </a:xfrm>
          <a:prstGeom prst="upArrow">
            <a:avLst/>
          </a:prstGeom>
          <a:solidFill>
            <a:srgbClr val="34A833"/>
          </a:solidFill>
          <a:ln>
            <a:solidFill>
              <a:srgbClr val="34A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Up Arrow 22">
            <a:extLst>
              <a:ext uri="{FF2B5EF4-FFF2-40B4-BE49-F238E27FC236}">
                <a16:creationId xmlns:a16="http://schemas.microsoft.com/office/drawing/2014/main" xmlns="" id="{75645F18-8802-E747-9E57-4917C3E7732C}"/>
              </a:ext>
            </a:extLst>
          </p:cNvPr>
          <p:cNvSpPr/>
          <p:nvPr/>
        </p:nvSpPr>
        <p:spPr>
          <a:xfrm>
            <a:off x="4722450" y="3852480"/>
            <a:ext cx="216024" cy="414913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Up Arrow 23">
            <a:extLst>
              <a:ext uri="{FF2B5EF4-FFF2-40B4-BE49-F238E27FC236}">
                <a16:creationId xmlns:a16="http://schemas.microsoft.com/office/drawing/2014/main" xmlns="" id="{1D986B3B-67A6-6446-B8CA-12E7E92123C1}"/>
              </a:ext>
            </a:extLst>
          </p:cNvPr>
          <p:cNvSpPr/>
          <p:nvPr/>
        </p:nvSpPr>
        <p:spPr>
          <a:xfrm>
            <a:off x="4160912" y="5445224"/>
            <a:ext cx="216024" cy="414913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Up Arrow 24">
            <a:extLst>
              <a:ext uri="{FF2B5EF4-FFF2-40B4-BE49-F238E27FC236}">
                <a16:creationId xmlns:a16="http://schemas.microsoft.com/office/drawing/2014/main" xmlns="" id="{D2C37C69-B83D-0C44-B805-DC426786DB0E}"/>
              </a:ext>
            </a:extLst>
          </p:cNvPr>
          <p:cNvSpPr/>
          <p:nvPr/>
        </p:nvSpPr>
        <p:spPr>
          <a:xfrm>
            <a:off x="6105128" y="4267393"/>
            <a:ext cx="216024" cy="414913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860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22020</TotalTime>
  <Words>1473</Words>
  <Application>Microsoft Office PowerPoint</Application>
  <PresentationFormat>Лист A4 (210x297 мм)</PresentationFormat>
  <Paragraphs>513</Paragraphs>
  <Slides>29</Slides>
  <Notes>26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Arial Narrow</vt:lpstr>
      <vt:lpstr>Calibri</vt:lpstr>
      <vt:lpstr>Calibri (Body)</vt:lpstr>
      <vt:lpstr>Myriad Pro Cond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ДЕЙСТВУЮЩИЕ БУНКЕРНЫЕ СПГ ТЕРМИНАЛЫ</vt:lpstr>
      <vt:lpstr>Презентация PowerPoint</vt:lpstr>
      <vt:lpstr>ЦЕНА НА СПГ В КАЧЕСТВЕ БУНКЕРНОГО ТОПЛИВА</vt:lpstr>
      <vt:lpstr>ХИМИЧЕСКИЙ СОСТАВ СПГ/ЭКСПОРТ</vt:lpstr>
      <vt:lpstr>ИНДЕКСЫ ДЛЯ ОПРЕДЕЛЕНИЯ ЦЕНЫ СПГ-БУНКЕРНОГО ТОПЛИВА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Для мероприятий</cp:lastModifiedBy>
  <cp:revision>525</cp:revision>
  <dcterms:created xsi:type="dcterms:W3CDTF">2016-10-23T18:56:16Z</dcterms:created>
  <dcterms:modified xsi:type="dcterms:W3CDTF">2019-06-27T06:22:05Z</dcterms:modified>
</cp:coreProperties>
</file>