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75" r:id="rId10"/>
    <p:sldId id="276" r:id="rId11"/>
    <p:sldId id="277" r:id="rId12"/>
    <p:sldId id="278" r:id="rId13"/>
    <p:sldId id="272" r:id="rId14"/>
    <p:sldId id="273" r:id="rId15"/>
    <p:sldId id="279" r:id="rId16"/>
    <p:sldId id="285" r:id="rId17"/>
    <p:sldId id="286" r:id="rId18"/>
    <p:sldId id="287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90;&#1072;&#1083;&#1080;&#1081;\AppData\Local\Microsoft\Windows\Temporary%20Internet%20Files\Content.Outlook\J0IA64SY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90;&#1072;&#1083;&#1080;&#1081;\AppData\Local\Microsoft\Windows\Temporary%20Internet%20Files\Content.Outlook\J0IA64SY\&#1050;&#1085;&#1080;&#1075;&#1072;1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90;&#1072;&#1083;&#1080;&#1081;\AppData\Local\Microsoft\Windows\Temporary%20Internet%20Files\Content.Outlook\J0IA64SY\&#1050;&#1085;&#1080;&#1075;&#1072;1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90;&#1072;&#1083;&#1080;&#1081;\AppData\Local\Microsoft\Windows\Temporary%20Internet%20Files\Content.Outlook\J0IA64SY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600"/>
              <a:t>ОБЪЕМ РЕАЛИЗОВАННОГО БУНКЕРНОГО ТОПЛИВА В</a:t>
            </a:r>
            <a:r>
              <a:rPr lang="ru-RU" sz="1600" baseline="0"/>
              <a:t> 2014 г.</a:t>
            </a:r>
            <a:endParaRPr lang="ru-RU" sz="1600"/>
          </a:p>
        </c:rich>
      </c:tx>
      <c:layout>
        <c:manualLayout>
          <c:xMode val="edge"/>
          <c:yMode val="edge"/>
          <c:x val="0.11841633409951506"/>
          <c:y val="2.3021646894753198E-2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0773471850252885E-2"/>
          <c:y val="9.0237250711325809E-2"/>
          <c:w val="0.88845958027586869"/>
          <c:h val="0.89109297327943482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7"/>
          </c:dPt>
          <c:dPt>
            <c:idx val="1"/>
            <c:explosion val="8"/>
          </c:dPt>
          <c:dPt>
            <c:idx val="2"/>
            <c:explosion val="13"/>
          </c:dPt>
          <c:dPt>
            <c:idx val="3"/>
            <c:explosion val="8"/>
          </c:dPt>
          <c:dLbls>
            <c:dLbl>
              <c:idx val="0"/>
              <c:layout>
                <c:manualLayout>
                  <c:x val="-0.24597522571087641"/>
                  <c:y val="3.930404367257527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baseline="0"/>
                      <a:t>8</a:t>
                    </a:r>
                    <a:r>
                      <a:rPr lang="ru-RU" sz="1100" b="1" i="0" baseline="0"/>
                      <a:t> млн </a:t>
                    </a:r>
                    <a:r>
                      <a:rPr lang="en-US" sz="1100" b="1" i="0" baseline="0"/>
                      <a:t>150</a:t>
                    </a:r>
                    <a:r>
                      <a:rPr lang="ru-RU" sz="1100" b="1" i="0" baseline="0"/>
                      <a:t> тыс. т.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8502034700477843"/>
                  <c:y val="-0.24179638526675387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/>
                      <a:t>4,9</a:t>
                    </a:r>
                    <a:r>
                      <a:rPr lang="ru-RU" sz="1100" baseline="0"/>
                      <a:t> млн т.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.11873143969324118"/>
                  <c:y val="1.469522080685284E-2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/>
                      <a:t>700 тыс. т.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2379241545331213"/>
                  <c:y val="0.10301673689066888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/>
                      <a:t>3,4</a:t>
                    </a:r>
                    <a:r>
                      <a:rPr lang="ru-RU" sz="1100" baseline="0"/>
                      <a:t> млн т.</a:t>
                    </a:r>
                    <a:endParaRPr lang="en-US"/>
                  </a:p>
                </c:rich>
              </c:tx>
              <c:dLblPos val="bestFit"/>
              <c:showVal val="1"/>
            </c:dLbl>
            <c:delete val="1"/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dLblPos val="inEnd"/>
          </c:dLbls>
          <c:cat>
            <c:strRef>
              <c:f>Лист1!$A$1:$A$4</c:f>
              <c:strCache>
                <c:ptCount val="4"/>
                <c:pt idx="0">
                  <c:v>Дальний Восток</c:v>
                </c:pt>
                <c:pt idx="1">
                  <c:v>Балтийский и Арктический бассейны</c:v>
                </c:pt>
                <c:pt idx="2">
                  <c:v>Речные бункеровки</c:v>
                </c:pt>
                <c:pt idx="3">
                  <c:v>Южные бассейны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 formatCode="0.000">
                  <c:v>8.15</c:v>
                </c:pt>
                <c:pt idx="1">
                  <c:v>4.9000000000000004</c:v>
                </c:pt>
                <c:pt idx="2">
                  <c:v>0.70000000000000029</c:v>
                </c:pt>
                <c:pt idx="3">
                  <c:v>3.4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6.0644413415638816E-2"/>
          <c:y val="0.87706859035595819"/>
          <c:w val="0.9210682964185134"/>
          <c:h val="0.12293140964404185"/>
        </c:manualLayout>
      </c:layout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412935323383085E-2"/>
          <c:y val="3.9693273567064376E-2"/>
          <c:w val="0.97263681592039863"/>
          <c:h val="0.77805294406459224"/>
        </c:manualLayout>
      </c:layout>
      <c:pie3DChart>
        <c:varyColors val="1"/>
        <c:ser>
          <c:idx val="0"/>
          <c:order val="0"/>
          <c:explosion val="20"/>
          <c:dPt>
            <c:idx val="0"/>
            <c:explosion val="5"/>
          </c:dPt>
          <c:dPt>
            <c:idx val="1"/>
            <c:explosion val="12"/>
          </c:dPt>
          <c:dPt>
            <c:idx val="2"/>
            <c:explosion val="9"/>
          </c:dPt>
          <c:dPt>
            <c:idx val="3"/>
            <c:explosion val="7"/>
          </c:dPt>
          <c:dLbls>
            <c:dLbl>
              <c:idx val="0"/>
              <c:layout>
                <c:manualLayout>
                  <c:x val="-0.21859168723312589"/>
                  <c:y val="4.967711212540006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/>
                      <a:t>127</a:t>
                    </a:r>
                    <a:r>
                      <a:rPr lang="ru-RU" sz="1200" b="1" i="0" baseline="0"/>
                      <a:t> танкеров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4.3867865397422288E-2"/>
                  <c:y val="-0.275498879382456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/>
                      <a:t>90</a:t>
                    </a:r>
                    <a:r>
                      <a:rPr lang="ru-RU" sz="1200" b="1" i="0" baseline="0"/>
                      <a:t> танкеров  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.12101382849531868"/>
                  <c:y val="-0.1505588312845504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/>
                      <a:t>45</a:t>
                    </a:r>
                    <a:r>
                      <a:rPr lang="ru-RU" sz="1200" b="1" i="0" baseline="0"/>
                      <a:t> танкеров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8178340580561769"/>
                  <c:y val="8.097711939918533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/>
                      <a:t>87</a:t>
                    </a:r>
                    <a:r>
                      <a:rPr lang="ru-RU" sz="1200" b="1" i="0" baseline="0"/>
                      <a:t> танкеров</a:t>
                    </a:r>
                    <a:endParaRPr lang="en-US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Лист1!$A$1:$A$4</c:f>
              <c:strCache>
                <c:ptCount val="4"/>
                <c:pt idx="0">
                  <c:v>Дальний Восток</c:v>
                </c:pt>
                <c:pt idx="1">
                  <c:v>Северо-Запад</c:v>
                </c:pt>
                <c:pt idx="2">
                  <c:v>Южный бассейн </c:v>
                </c:pt>
                <c:pt idx="3">
                  <c:v>Внутренние водные пути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127</c:v>
                </c:pt>
                <c:pt idx="1">
                  <c:v>90</c:v>
                </c:pt>
                <c:pt idx="2">
                  <c:v>45</c:v>
                </c:pt>
                <c:pt idx="3">
                  <c:v>87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r>
                      <a:rPr lang="ru-RU"/>
                      <a:t> года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r>
                      <a:rPr lang="ru-RU"/>
                      <a:t> лет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31</a:t>
                    </a:r>
                    <a:r>
                      <a:rPr lang="ru-RU"/>
                      <a:t> год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  <a:r>
                      <a:rPr lang="ru-RU"/>
                      <a:t> лет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Val val="1"/>
          </c:dLbls>
          <c:cat>
            <c:strRef>
              <c:f>Лист1!$A$25:$A$28</c:f>
              <c:strCache>
                <c:ptCount val="4"/>
                <c:pt idx="0">
                  <c:v>Внутренние водные пути</c:v>
                </c:pt>
                <c:pt idx="1">
                  <c:v>Северо-Запад</c:v>
                </c:pt>
                <c:pt idx="2">
                  <c:v>Дальний Восток</c:v>
                </c:pt>
                <c:pt idx="3">
                  <c:v>Южный бассейн </c:v>
                </c:pt>
              </c:strCache>
            </c:strRef>
          </c:cat>
          <c:val>
            <c:numRef>
              <c:f>Лист1!$B$25:$B$28</c:f>
              <c:numCache>
                <c:formatCode>General</c:formatCode>
                <c:ptCount val="4"/>
                <c:pt idx="0">
                  <c:v>42</c:v>
                </c:pt>
                <c:pt idx="1">
                  <c:v>35</c:v>
                </c:pt>
                <c:pt idx="2">
                  <c:v>31</c:v>
                </c:pt>
                <c:pt idx="3">
                  <c:v>26</c:v>
                </c:pt>
              </c:numCache>
            </c:numRef>
          </c:val>
        </c:ser>
        <c:dLbls>
          <c:showVal val="1"/>
        </c:dLbls>
        <c:overlap val="-25"/>
        <c:axId val="72147328"/>
        <c:axId val="72148864"/>
      </c:barChart>
      <c:catAx>
        <c:axId val="721473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72148864"/>
        <c:crosses val="autoZero"/>
        <c:auto val="1"/>
        <c:lblAlgn val="ctr"/>
        <c:lblOffset val="100"/>
      </c:catAx>
      <c:valAx>
        <c:axId val="72148864"/>
        <c:scaling>
          <c:orientation val="minMax"/>
        </c:scaling>
        <c:delete val="1"/>
        <c:axPos val="l"/>
        <c:numFmt formatCode="General" sourceLinked="1"/>
        <c:tickLblPos val="none"/>
        <c:crossAx val="7214732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2.6143790849673228E-2"/>
          <c:y val="4.4647365709544758E-2"/>
          <c:w val="0.957219251336899"/>
          <c:h val="0.87396595166962654"/>
        </c:manualLayout>
      </c:layout>
      <c:lineChart>
        <c:grouping val="standard"/>
        <c:ser>
          <c:idx val="0"/>
          <c:order val="0"/>
          <c:tx>
            <c:strRef>
              <c:f>Лист1!$A$10</c:f>
              <c:strCache>
                <c:ptCount val="1"/>
                <c:pt idx="0">
                  <c:v>грузообоорот</c:v>
                </c:pt>
              </c:strCache>
            </c:strRef>
          </c:tx>
          <c:marker>
            <c:symbol val="diamond"/>
            <c:size val="16"/>
          </c:marker>
          <c:dLbls>
            <c:dLbl>
              <c:idx val="0"/>
              <c:layout>
                <c:manualLayout>
                  <c:x val="2.4286581663630837E-3"/>
                  <c:y val="5.5823930444261767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/>
                      <a:t>623</a:t>
                    </a:r>
                    <a:r>
                      <a:rPr lang="ru-RU" sz="1100" baseline="0"/>
                      <a:t> млн т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7.2859744990892532E-3"/>
                  <c:y val="6.4412227435686725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/>
                      <a:t>740</a:t>
                    </a:r>
                    <a:r>
                      <a:rPr lang="ru-RU" sz="1100" baseline="0"/>
                      <a:t> млн т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8.9049770722763117E-17"/>
                  <c:y val="6.011807893997427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/>
                      <a:t>850</a:t>
                    </a:r>
                    <a:r>
                      <a:rPr lang="ru-RU" sz="1100" baseline="0"/>
                      <a:t> млн т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942926533090468E-2"/>
                  <c:y val="6.4412227435686753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/>
                      <a:t>1</a:t>
                    </a:r>
                    <a:r>
                      <a:rPr lang="ru-RU" sz="1100" baseline="0"/>
                      <a:t>,</a:t>
                    </a:r>
                    <a:r>
                      <a:rPr lang="en-US" sz="1100" baseline="0"/>
                      <a:t>3</a:t>
                    </a:r>
                    <a:r>
                      <a:rPr lang="ru-RU" sz="1100" baseline="0"/>
                      <a:t> млрд т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Val val="1"/>
          </c:dLbls>
          <c:cat>
            <c:numRef>
              <c:f>Лист1!$B$9:$E$9</c:f>
              <c:numCache>
                <c:formatCode>General</c:formatCode>
                <c:ptCount val="4"/>
                <c:pt idx="0">
                  <c:v>2014</c:v>
                </c:pt>
                <c:pt idx="1">
                  <c:v>2017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Лист1!$B$10:$E$10</c:f>
              <c:numCache>
                <c:formatCode>General</c:formatCode>
                <c:ptCount val="4"/>
                <c:pt idx="0">
                  <c:v>623</c:v>
                </c:pt>
                <c:pt idx="1">
                  <c:v>740</c:v>
                </c:pt>
                <c:pt idx="2">
                  <c:v>850</c:v>
                </c:pt>
                <c:pt idx="3">
                  <c:v>1300</c:v>
                </c:pt>
              </c:numCache>
            </c:numRef>
          </c:val>
        </c:ser>
        <c:dLbls>
          <c:showVal val="1"/>
        </c:dLbls>
        <c:marker val="1"/>
        <c:axId val="75736960"/>
        <c:axId val="75738496"/>
      </c:lineChart>
      <c:catAx>
        <c:axId val="757369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75738496"/>
        <c:crosses val="autoZero"/>
        <c:auto val="1"/>
        <c:lblAlgn val="ctr"/>
        <c:lblOffset val="100"/>
      </c:catAx>
      <c:valAx>
        <c:axId val="75738496"/>
        <c:scaling>
          <c:orientation val="minMax"/>
        </c:scaling>
        <c:delete val="1"/>
        <c:axPos val="l"/>
        <c:numFmt formatCode="General" sourceLinked="1"/>
        <c:tickLblPos val="none"/>
        <c:crossAx val="75736960"/>
        <c:crosses val="autoZero"/>
        <c:crossBetween val="between"/>
      </c:valAx>
      <c:spPr>
        <a:effectLst>
          <a:glow rad="63500">
            <a:schemeClr val="accent2">
              <a:satMod val="175000"/>
              <a:alpha val="34000"/>
            </a:schemeClr>
          </a:glow>
          <a:outerShdw blurRad="635000" dir="15120000" sx="103000" sy="103000" algn="ctr" rotWithShape="0">
            <a:srgbClr val="000000">
              <a:alpha val="28000"/>
            </a:srgbClr>
          </a:outerShdw>
        </a:effectLst>
        <a:scene3d>
          <a:camera prst="orthographicFront"/>
          <a:lightRig rig="harsh" dir="t"/>
        </a:scene3d>
        <a:sp3d prstMaterial="powder"/>
      </c:spPr>
    </c:plotArea>
    <c:legend>
      <c:legendPos val="b"/>
      <c:layout>
        <c:manualLayout>
          <c:xMode val="edge"/>
          <c:yMode val="edge"/>
          <c:x val="0.38265246255982743"/>
          <c:y val="0.82919170690362731"/>
          <c:w val="0.25477358110984827"/>
          <c:h val="7.8318254860075112E-2"/>
        </c:manualLayout>
      </c:layout>
      <c:txPr>
        <a:bodyPr/>
        <a:lstStyle/>
        <a:p>
          <a:pPr>
            <a:defRPr sz="1100" b="1" i="0" baseline="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 prstMaterial="matte"/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44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91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03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0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63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5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83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9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73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8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7E0F-9AE3-4AEB-8BAC-A7FE2CC59A1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5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8064896" cy="108012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и перспективы региональных </a:t>
            </a:r>
            <a:r>
              <a:rPr lang="ru-RU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бункеровочных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рынков России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3168352" cy="28803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Виталий Чернов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Главный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редактор</a:t>
            </a: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pPr algn="l"/>
            <a:r>
              <a:rPr lang="ru-RU" sz="2600" dirty="0" smtClean="0">
                <a:solidFill>
                  <a:srgbClr val="FFC000"/>
                </a:solidFill>
              </a:rPr>
              <a:t>Июнь 2015 г.</a:t>
            </a:r>
            <a:endParaRPr lang="ru-RU" sz="26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869160"/>
            <a:ext cx="3050053" cy="17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42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  <p:pic>
        <p:nvPicPr>
          <p:cNvPr id="5" name="Рисунок 4" descr="Доклад_Лена-20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452320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  <p:pic>
        <p:nvPicPr>
          <p:cNvPr id="5" name="Рисунок 4" descr="Доклад_Лена-20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4523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клад_Лена-201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</a:t>
            </a:r>
            <a:r>
              <a:rPr lang="ru-RU" dirty="0" err="1" smtClean="0"/>
              <a:t>бункеровочного</a:t>
            </a:r>
            <a:r>
              <a:rPr lang="ru-RU" dirty="0" smtClean="0"/>
              <a:t> флота по регионам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3470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Средний возраст </a:t>
            </a:r>
            <a:r>
              <a:rPr lang="ru-RU" dirty="0" err="1" smtClean="0"/>
              <a:t>бункеровочного</a:t>
            </a:r>
            <a:r>
              <a:rPr lang="ru-RU" dirty="0" smtClean="0"/>
              <a:t> флота по регионам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9230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77909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Прогнозируемый рост грузооборота портов России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851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56207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Северо-Запад</a:t>
            </a:r>
            <a:r>
              <a:rPr lang="ru-RU" sz="2400" dirty="0" smtClean="0"/>
              <a:t>, Арктика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6768752" cy="535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017"/>
                <a:gridCol w="1797578"/>
                <a:gridCol w="1838157"/>
              </a:tblGrid>
              <a:tr h="70831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Месторасположение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 мощность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Планируемый</a:t>
                      </a:r>
                      <a:r>
                        <a:rPr lang="ru-RU" baseline="0" dirty="0" smtClean="0"/>
                        <a:t> срок реализации</a:t>
                      </a:r>
                      <a:endParaRPr lang="ru-RU" dirty="0"/>
                    </a:p>
                  </a:txBody>
                  <a:tcPr/>
                </a:tc>
              </a:tr>
              <a:tr h="587834">
                <a:tc>
                  <a:txBody>
                    <a:bodyPr/>
                    <a:lstStyle/>
                    <a:p>
                      <a:r>
                        <a:rPr lang="ru-RU" dirty="0" smtClean="0"/>
                        <a:t>ММПК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Бронка</a:t>
                      </a:r>
                      <a:r>
                        <a:rPr lang="ru-RU" baseline="0" dirty="0" smtClean="0"/>
                        <a:t> (Санкт-Петербург)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1,45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TEUs</a:t>
                      </a:r>
                    </a:p>
                    <a:p>
                      <a:r>
                        <a:rPr lang="en-US" dirty="0" smtClean="0"/>
                        <a:t>260 </a:t>
                      </a:r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Ro-Ro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 </a:t>
                      </a:r>
                      <a:r>
                        <a:rPr lang="ru-RU" dirty="0" smtClean="0"/>
                        <a:t>г.</a:t>
                      </a:r>
                      <a:endParaRPr lang="ru-RU" dirty="0"/>
                    </a:p>
                  </a:txBody>
                  <a:tcPr/>
                </a:tc>
              </a:tr>
              <a:tr h="595826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Терминалы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Фосагро</a:t>
                      </a:r>
                      <a:r>
                        <a:rPr lang="ru-RU" baseline="0" dirty="0" smtClean="0"/>
                        <a:t>» в </a:t>
                      </a:r>
                      <a:r>
                        <a:rPr lang="ru-RU" dirty="0" smtClean="0"/>
                        <a:t>Усть-Луге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г. и</a:t>
                      </a:r>
                      <a:r>
                        <a:rPr lang="ru-RU" baseline="0" dirty="0" smtClean="0"/>
                        <a:t> далее</a:t>
                      </a:r>
                      <a:endParaRPr lang="ru-RU" dirty="0"/>
                    </a:p>
                  </a:txBody>
                  <a:tcPr/>
                </a:tc>
              </a:tr>
              <a:tr h="410370">
                <a:tc>
                  <a:txBody>
                    <a:bodyPr/>
                    <a:lstStyle/>
                    <a:p>
                      <a:r>
                        <a:rPr lang="ru-RU" dirty="0" smtClean="0"/>
                        <a:t>Пионерский (Калининград)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пассажиры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г.</a:t>
                      </a:r>
                      <a:endParaRPr lang="ru-RU" dirty="0"/>
                    </a:p>
                  </a:txBody>
                  <a:tcPr/>
                </a:tc>
              </a:tr>
              <a:tr h="41037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Сабетта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16,5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г.</a:t>
                      </a:r>
                      <a:endParaRPr lang="ru-RU" dirty="0"/>
                    </a:p>
                  </a:txBody>
                  <a:tcPr/>
                </a:tc>
              </a:tr>
              <a:tr h="510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Порт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Лавна</a:t>
                      </a:r>
                      <a:r>
                        <a:rPr lang="ru-RU" dirty="0" smtClean="0"/>
                        <a:t> (Мурманск)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г.</a:t>
                      </a:r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Высоцк («Порт Высоцкий» и РПК</a:t>
                      </a:r>
                      <a:r>
                        <a:rPr lang="ru-RU" baseline="0" dirty="0" smtClean="0"/>
                        <a:t> «Высоцк ЛУКОЙЛ-</a:t>
                      </a:r>
                      <a:r>
                        <a:rPr lang="en-US" baseline="0" dirty="0" smtClean="0"/>
                        <a:t>II</a:t>
                      </a:r>
                      <a:r>
                        <a:rPr lang="ru-RU" baseline="0" dirty="0" smtClean="0"/>
                        <a:t>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+2,5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 нефтепродуктов</a:t>
                      </a:r>
                    </a:p>
                    <a:p>
                      <a:r>
                        <a:rPr lang="ru-RU" dirty="0" smtClean="0"/>
                        <a:t>+2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 угля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г. и далее</a:t>
                      </a:r>
                      <a:endParaRPr lang="ru-RU" dirty="0"/>
                    </a:p>
                  </a:txBody>
                  <a:tcPr/>
                </a:tc>
              </a:tr>
              <a:tr h="41037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Приморск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+10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 дизтоплива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2017-18 гг.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Южный бассейн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707187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2304256"/>
                <a:gridCol w="19443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Месторасположение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Планируемый срок реализации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Сухогрузный район порта Тамань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Новороссийск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Увеличение перевалки </a:t>
                      </a:r>
                      <a:r>
                        <a:rPr lang="ru-RU" baseline="0" dirty="0" smtClean="0"/>
                        <a:t>сухогрузов </a:t>
                      </a:r>
                      <a:r>
                        <a:rPr lang="ru-RU" dirty="0" smtClean="0"/>
                        <a:t>до 60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baseline="0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Ростов-на-Дону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+2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Астрахань-Оля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Увеличение перевалки до 30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Кавказ (третий грузовой район)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+5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Дальневосточный бассейн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778626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2304256"/>
                <a:gridCol w="19437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Месторасположение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Планируемый срок реализации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Ванино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 (уголь)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</a:t>
                      </a:r>
                      <a:r>
                        <a:rPr lang="ru-RU" baseline="0" dirty="0" smtClean="0"/>
                        <a:t> Восточный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+18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baseline="0" dirty="0" smtClean="0"/>
                        <a:t> тонн (уголь)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Суходол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 (уголь) и более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год</a:t>
                      </a:r>
                      <a:r>
                        <a:rPr lang="ru-RU" baseline="0" dirty="0" smtClean="0"/>
                        <a:t> и далее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Зарубино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Петропавловск-Камчатский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 до 8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baseline="0" dirty="0" smtClean="0"/>
                        <a:t> тонн, до 1 </a:t>
                      </a:r>
                      <a:r>
                        <a:rPr lang="ru-RU" baseline="0" dirty="0" err="1" smtClean="0"/>
                        <a:t>млн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TEUs</a:t>
                      </a:r>
                      <a:r>
                        <a:rPr lang="ru-RU" baseline="0" dirty="0" smtClean="0"/>
                        <a:t>, пассажиры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н.д.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764704"/>
            <a:ext cx="828092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</a:p>
          <a:p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  <a:p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Медиа-группа «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ПортНьюс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</a:p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(812) 570 78 03,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portnews.ru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www.portnews.ru       www.rus-shipping.ru</a:t>
            </a:r>
            <a:endParaRPr lang="ru-RU" sz="4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29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203848" cy="6858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лет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отраслевого пиара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48680"/>
            <a:ext cx="5400600" cy="64807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Медиа-группа «</a:t>
            </a:r>
            <a:r>
              <a:rPr lang="ru-RU" b="1" dirty="0" err="1" smtClean="0">
                <a:solidFill>
                  <a:srgbClr val="FFC000"/>
                </a:solidFill>
              </a:rPr>
              <a:t>ПортНьюс</a:t>
            </a:r>
            <a:r>
              <a:rPr lang="ru-RU" b="1" dirty="0" smtClean="0">
                <a:solidFill>
                  <a:srgbClr val="FFC000"/>
                </a:solidFill>
              </a:rPr>
              <a:t>»</a:t>
            </a:r>
            <a:endParaRPr lang="ru-RU" sz="2600" dirty="0">
              <a:solidFill>
                <a:srgbClr val="FFC0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63888" y="1340768"/>
            <a:ext cx="5400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Информационно-аналитическое агентство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ПортНьюс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создано и зарегистрировано как средство массовой информации в 2004 году. Сегодня ИАА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ПортНьюс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 — это ведущее и самое читаемое СМИ в области морского и речного транспорта, а также инструмент взаимодействия бизнеса, власти и прессы. Ежедневно около восьми тысяч постоянных читателей русской и английской версий портала — это серьезный показатель интереса к нашему проекту. Нас читает отраслевая аудитория по всей России — от Северо-Запада до Дальнего Востока, а также страны СНГ, Европа, Китай и США.</a:t>
            </a: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Главный проект агентства — информационный портал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www.portnews.ru — в оперативном режиме предоставляет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о событиях в портовой отрасли для российской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зарубежной аудитории. Вся информация портала находится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открытом доступе, обновляется в режиме реального времени.</a:t>
            </a: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Подразделения агентства работают в сфере журналистики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аналитики, маркетинга и дизайна, общественных коммуникаций и развития корпоративного имиджа.</a:t>
            </a: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 2008 года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ПортНьюс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 — член Ассоциации Морских Торговых Портов (АСОП).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7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203848" cy="6858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уникальных 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посетителей в день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подписчиков 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новости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4800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новостных 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сообщений в неделю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6004" y="692696"/>
            <a:ext cx="5400600" cy="6480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www.portnews.ru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97" t="7050" r="18545" b="9946"/>
          <a:stretch/>
        </p:blipFill>
        <p:spPr bwMode="auto">
          <a:xfrm>
            <a:off x="3350662" y="1628800"/>
            <a:ext cx="573007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185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3096344" cy="3456384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621168" y="450080"/>
            <a:ext cx="3096344" cy="233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новости 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перевозки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цены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объемы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планы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5" y="2952134"/>
            <a:ext cx="5401665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261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88" y="0"/>
            <a:ext cx="7081212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280920" cy="122413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4581129"/>
            <a:ext cx="309634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ГОТОВИТСЯ 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ВЫПУСК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54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280920" cy="12241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ЦЕНОВОЙ БЮЛЛЕТЕНЬ ПОРТНЬЮС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88761"/>
            <a:ext cx="6552727" cy="53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3196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7200800" cy="108012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Бункерный рынок России по итогам 2014 года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323528" y="1700808"/>
          <a:ext cx="6896101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6766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оклад_Лена-20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28654" cy="6741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клад_Лена-201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40352" cy="6662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374</Words>
  <Application>Microsoft Office PowerPoint</Application>
  <PresentationFormat>Экран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Особенности и перспективы региональных бункеровочных рынков России </vt:lpstr>
      <vt:lpstr>11 лет отраслевого пиара</vt:lpstr>
      <vt:lpstr>8000 уникальных  посетителей в день    2500 подписчиков  на новости    4800 новостных  сообщений в неделю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Распределение бункеровочного флота по регионам</vt:lpstr>
      <vt:lpstr>Средний возраст бункеровочного флота по регионам</vt:lpstr>
      <vt:lpstr>Прогнозируемый рост грузооборота портов России</vt:lpstr>
      <vt:lpstr>Северо-Запад, Арктика</vt:lpstr>
      <vt:lpstr>Южный бассейн</vt:lpstr>
      <vt:lpstr>Дальневосточный бассейн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топливо  для Балтики: в поисках  альтернатив</dc:title>
  <dc:creator>DEDE</dc:creator>
  <cp:lastModifiedBy>Виталий</cp:lastModifiedBy>
  <cp:revision>124</cp:revision>
  <dcterms:created xsi:type="dcterms:W3CDTF">2014-11-24T10:47:19Z</dcterms:created>
  <dcterms:modified xsi:type="dcterms:W3CDTF">2015-06-17T10:32:33Z</dcterms:modified>
</cp:coreProperties>
</file>